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ags/tag4.xml" ContentType="application/vnd.openxmlformats-officedocument.presentationml.tags+xml"/>
  <Override PartName="/ppt/theme/theme3.xml" ContentType="application/vnd.openxmlformats-officedocument.theme+xml"/>
  <Override PartName="/ppt/tags/tag5.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ags/tag14.xml" ContentType="application/vnd.openxmlformats-officedocument.presentationml.tag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ags/tag15.xml" ContentType="application/vnd.openxmlformats-officedocument.presentationml.tags+xml"/>
  <Override PartName="/ppt/tags/tag16.xml" ContentType="application/vnd.openxmlformats-officedocument.presentationml.tags+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ags/tag17.xml" ContentType="application/vnd.openxmlformats-officedocument.presentationml.tags+xml"/>
  <Override PartName="/ppt/notesSlides/notesSlide6.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7.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notesSlides/notesSlide8.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notesSlides/notesSlide9.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notesSlides/notesSlide10.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1.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2.xml" ContentType="application/vnd.openxmlformats-officedocument.presentationml.notesSlide+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1.xml" ContentType="application/vnd.openxmlformats-officedocument.themeOverr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2.xml" ContentType="application/vnd.openxmlformats-officedocument.themeOverride+xml"/>
  <Override PartName="/ppt/tags/tag32.xml" ContentType="application/vnd.openxmlformats-officedocument.presentationml.tags+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notesSlides/notesSlide13.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theme/themeOverride3.xml" ContentType="application/vnd.openxmlformats-officedocument.themeOverr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4.xml" ContentType="application/vnd.openxmlformats-officedocument.themeOverride+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notesSlides/notesSlide14.xml" ContentType="application/vnd.openxmlformats-officedocument.presentationml.notesSlid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theme/themeOverride5.xml" ContentType="application/vnd.openxmlformats-officedocument.themeOverride+xml"/>
  <Override PartName="/ppt/tags/tag41.xml" ContentType="application/vnd.openxmlformats-officedocument.presentationml.tags+xml"/>
  <Override PartName="/ppt/notesSlides/notesSlide15.xml" ContentType="application/vnd.openxmlformats-officedocument.presentationml.notesSlide+xml"/>
  <Override PartName="/ppt/tags/tag42.xml" ContentType="application/vnd.openxmlformats-officedocument.presentationml.tags+xml"/>
  <Override PartName="/ppt/tags/tag43.xml" ContentType="application/vnd.openxmlformats-officedocument.presentationml.tags+xml"/>
  <Override PartName="/ppt/notesSlides/notesSlide16.xml" ContentType="application/vnd.openxmlformats-officedocument.presentationml.notesSlide+xml"/>
  <Override PartName="/ppt/tags/tag44.xml" ContentType="application/vnd.openxmlformats-officedocument.presentationml.tags+xml"/>
  <Override PartName="/ppt/tags/tag45.xml" ContentType="application/vnd.openxmlformats-officedocument.presentationml.tags+xml"/>
  <Override PartName="/ppt/notesSlides/notesSlide17.xml" ContentType="application/vnd.openxmlformats-officedocument.presentationml.notesSlid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notesSlides/notesSlide18.xml" ContentType="application/vnd.openxmlformats-officedocument.presentationml.notesSlide+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notesSlides/notesSlide19.xml" ContentType="application/vnd.openxmlformats-officedocument.presentationml.notesSlide+xml"/>
  <Override PartName="/ppt/tags/tag49.xml" ContentType="application/vnd.openxmlformats-officedocument.presentationml.tags+xml"/>
  <Override PartName="/ppt/notesSlides/notesSlide20.xml" ContentType="application/vnd.openxmlformats-officedocument.presentationml.notesSlid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notesSlides/notesSlide21.xml" ContentType="application/vnd.openxmlformats-officedocument.presentationml.notesSlide+xml"/>
  <Override PartName="/ppt/tags/tag53.xml" ContentType="application/vnd.openxmlformats-officedocument.presentationml.tags+xml"/>
  <Override PartName="/ppt/tags/tag54.xml" ContentType="application/vnd.openxmlformats-officedocument.presentationml.tags+xml"/>
  <Override PartName="/ppt/notesSlides/notesSlide22.xml" ContentType="application/vnd.openxmlformats-officedocument.presentationml.notesSlid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notesSlides/notesSlide23.xml" ContentType="application/vnd.openxmlformats-officedocument.presentationml.notesSlide+xml"/>
  <Override PartName="/ppt/tags/tag55.xml" ContentType="application/vnd.openxmlformats-officedocument.presentationml.tags+xml"/>
  <Override PartName="/ppt/tags/tag56.xml" ContentType="application/vnd.openxmlformats-officedocument.presentationml.tags+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theme/themeOverride6.xml" ContentType="application/vnd.openxmlformats-officedocument.themeOverride+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notesSlides/notesSlide24.xml" ContentType="application/vnd.openxmlformats-officedocument.presentationml.notesSlide+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275" r:id="rId5"/>
  </p:sldMasterIdLst>
  <p:notesMasterIdLst>
    <p:notesMasterId r:id="rId48"/>
  </p:notesMasterIdLst>
  <p:handoutMasterIdLst>
    <p:handoutMasterId r:id="rId49"/>
  </p:handoutMasterIdLst>
  <p:sldIdLst>
    <p:sldId id="408" r:id="rId6"/>
    <p:sldId id="559" r:id="rId7"/>
    <p:sldId id="525" r:id="rId8"/>
    <p:sldId id="465" r:id="rId9"/>
    <p:sldId id="545" r:id="rId10"/>
    <p:sldId id="628" r:id="rId11"/>
    <p:sldId id="601" r:id="rId12"/>
    <p:sldId id="629" r:id="rId13"/>
    <p:sldId id="616" r:id="rId14"/>
    <p:sldId id="627" r:id="rId15"/>
    <p:sldId id="556" r:id="rId16"/>
    <p:sldId id="597" r:id="rId17"/>
    <p:sldId id="594" r:id="rId18"/>
    <p:sldId id="614" r:id="rId19"/>
    <p:sldId id="619" r:id="rId20"/>
    <p:sldId id="576" r:id="rId21"/>
    <p:sldId id="630" r:id="rId22"/>
    <p:sldId id="631" r:id="rId23"/>
    <p:sldId id="542" r:id="rId24"/>
    <p:sldId id="572" r:id="rId25"/>
    <p:sldId id="600" r:id="rId26"/>
    <p:sldId id="546" r:id="rId27"/>
    <p:sldId id="626" r:id="rId28"/>
    <p:sldId id="551" r:id="rId29"/>
    <p:sldId id="522" r:id="rId30"/>
    <p:sldId id="496" r:id="rId31"/>
    <p:sldId id="529" r:id="rId32"/>
    <p:sldId id="620" r:id="rId33"/>
    <p:sldId id="598" r:id="rId34"/>
    <p:sldId id="505" r:id="rId35"/>
    <p:sldId id="615" r:id="rId36"/>
    <p:sldId id="536" r:id="rId37"/>
    <p:sldId id="543" r:id="rId38"/>
    <p:sldId id="534" r:id="rId39"/>
    <p:sldId id="599" r:id="rId40"/>
    <p:sldId id="603" r:id="rId41"/>
    <p:sldId id="604" r:id="rId42"/>
    <p:sldId id="569" r:id="rId43"/>
    <p:sldId id="622" r:id="rId44"/>
    <p:sldId id="623" r:id="rId45"/>
    <p:sldId id="608" r:id="rId46"/>
    <p:sldId id="269" r:id="rId47"/>
  </p:sldIdLst>
  <p:sldSz cx="10058400" cy="7772400"/>
  <p:notesSz cx="7010400" cy="9296400"/>
  <p:custDataLst>
    <p:tags r:id="rId5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56" userDrawn="1">
          <p15:clr>
            <a:srgbClr val="A4A3A4"/>
          </p15:clr>
        </p15:guide>
        <p15:guide id="2" pos="6024"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80"/>
    <a:srgbClr val="001C5C"/>
    <a:srgbClr val="113D63"/>
    <a:srgbClr val="5E7C9E"/>
    <a:srgbClr val="CCD1D7"/>
    <a:srgbClr val="DDEBF7"/>
    <a:srgbClr val="BDD7EE"/>
    <a:srgbClr val="FFCCCC"/>
    <a:srgbClr val="3F5279"/>
    <a:srgbClr val="3B485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75" d="100"/>
          <a:sy n="75" d="100"/>
        </p:scale>
        <p:origin x="1512" y="-86"/>
      </p:cViewPr>
      <p:guideLst>
        <p:guide orient="horz" pos="3456"/>
        <p:guide pos="6024"/>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tags" Target="tags/tag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notesMaster" Target="notesMasters/notesMaster1.xml"/><Relationship Id="rId8" Type="http://schemas.openxmlformats.org/officeDocument/2006/relationships/slide" Target="slides/slide3.xml"/><Relationship Id="rId51"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oleObject" Target="https://icmllc.sharepoint.com/Shared%20Documents/1.%20Admin/13.5%20Marketing%20(2.0)/CPI%20Adjusted%20Index.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https://icmllc.sharepoint.com/Shared%20Documents/1.%20Admin/13.%20Marketing/Decks/Preferred/Data/Retail%20Pres%20Data/Preferred%20Deck%20Data%20(02-28-2021).xlsx" TargetMode="External"/></Relationships>
</file>

<file path=ppt/charts/_rels/chart11.xml.rels><?xml version="1.0" encoding="UTF-8" standalone="yes"?>
<Relationships xmlns="http://schemas.openxmlformats.org/package/2006/relationships"><Relationship Id="rId3" Type="http://schemas.openxmlformats.org/officeDocument/2006/relationships/oleObject" Target="file:///C:\Users\Andrew%20Meleney\Downloads\Chapter%2011%20Study.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Andrew%20Meleney\Downloads\Chapter%2011%20Study.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13.xml"/><Relationship Id="rId1" Type="http://schemas.microsoft.com/office/2011/relationships/chartStyle" Target="style13.xml"/><Relationship Id="rId4" Type="http://schemas.openxmlformats.org/officeDocument/2006/relationships/oleObject" Target="file:///C:\Users\Office\Infrastructure%20Capital%20Management,%20LLC\Infrastructure%20Capital%20Management,%20LLC%20Team%20Site%20-%20Documents\2.%20Research\6.%20Other\May%20Update\Macro%20Data.xlsx" TargetMode="External"/></Relationships>
</file>

<file path=ppt/charts/_rels/chart1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oleObject" Target="https://icmllc.sharepoint.com/Shared%20Documents/1.%20Admin/13.5%20Marketing%20(2.0)/All%20Funds%20Presentation/20221231/All%20Funds%20PPT%20Data%20(20221231).xlsx" TargetMode="External"/></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15.xml"/><Relationship Id="rId1" Type="http://schemas.microsoft.com/office/2011/relationships/chartStyle" Target="style15.xml"/><Relationship Id="rId4" Type="http://schemas.openxmlformats.org/officeDocument/2006/relationships/oleObject" Target="file:///C:\Users\Office\Infrastructure%20Capital%20Management,%20LLC\Infrastructure%20Capital%20Management,%20LLC%20Team%20Site%20-%20Documents\2.%20Research\6.%20Other\May%20Update\Macro%20Data.xlsx" TargetMode="Externa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file:///C:\Users\mitch\OneDrive\Documents\MoneyShow%20Data%20File%20-%20Income%20Investing%20Strategies%2020221020.xlsx" TargetMode="External"/><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oleObject" Target="https://icmllc.sharepoint.com/Shared%20Documents/1.%20Admin/13.%20Marketing/Marketing%20Without%20Mitch/Total%20Homes%20For%20Sale%20Data.xlsx" TargetMode="External"/><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oleObject" Target="https://icmllc.sharepoint.com/Shared%20Documents/1.%20Admin/13.5%20Marketing%20(2.0)/All%20Funds%20Presentation/20221231/All%20Funds%20PPT%20Data%20(20221231).xlsx" TargetMode="External"/><Relationship Id="rId2" Type="http://schemas.microsoft.com/office/2011/relationships/chartColorStyle" Target="colors21.xml"/><Relationship Id="rId1" Type="http://schemas.microsoft.com/office/2011/relationships/chartStyle" Target="style21.xml"/></Relationships>
</file>

<file path=ppt/charts/_rels/chart22.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22.xml"/><Relationship Id="rId1" Type="http://schemas.microsoft.com/office/2011/relationships/chartStyle" Target="style22.xml"/><Relationship Id="rId4" Type="http://schemas.openxmlformats.org/officeDocument/2006/relationships/oleObject" Target="file:///C:\Users\Office\Infrastructure%20Capital%20Management,%20LLC\Infrastructure%20Capital%20Management,%20LLC%20Team%20Site%20-%20Documents\2.%20Research\6.%20Other\May%20Update\Macro%20Data.xlsx"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https://icmllc.sharepoint.com/Shared%20Documents/1.%20Admin/13.5%20Marketing%20(2.0)/All%20Funds%20Presentation/20221231/All%20Funds%20PPT%20Data%20(20221231).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file:///C:\Users\Office\Infrastructure%20Capital%20Management,%20LLC\Infrastructure%20Capital%20Management,%20LLC%20Team%20Site%20-%20Documents\2.%20Research\6.%20Other\May%20Update\Macro%20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ysClr val="windowText" lastClr="000000"/>
                </a:solidFill>
                <a:latin typeface="+mn-lt"/>
                <a:ea typeface="+mn-ea"/>
                <a:cs typeface="+mn-cs"/>
              </a:defRPr>
            </a:pPr>
            <a:r>
              <a:rPr lang="en-US"/>
              <a:t>CPI</a:t>
            </a:r>
            <a:r>
              <a:rPr lang="en-US" baseline="0"/>
              <a:t>-U vs CPI-R</a:t>
            </a:r>
            <a:endParaRPr lang="en-US"/>
          </a:p>
        </c:rich>
      </c:tx>
      <c:overlay val="0"/>
      <c:spPr>
        <a:noFill/>
        <a:ln>
          <a:noFill/>
        </a:ln>
        <a:effectLst/>
      </c:spPr>
      <c:txPr>
        <a:bodyPr rot="0" spcFirstLastPara="1" vertOverflow="ellipsis" vert="horz" wrap="square" anchor="ctr" anchorCtr="1"/>
        <a:lstStyle/>
        <a:p>
          <a:pPr>
            <a:defRPr sz="1400" b="1" i="0" u="none" strike="noStrike" kern="1200" spc="0" baseline="0">
              <a:solidFill>
                <a:sysClr val="windowText" lastClr="000000"/>
              </a:solidFill>
              <a:latin typeface="+mn-lt"/>
              <a:ea typeface="+mn-ea"/>
              <a:cs typeface="+mn-cs"/>
            </a:defRPr>
          </a:pPr>
          <a:endParaRPr lang="en-US"/>
        </a:p>
      </c:txPr>
    </c:title>
    <c:autoTitleDeleted val="0"/>
    <c:plotArea>
      <c:layout/>
      <c:lineChart>
        <c:grouping val="standard"/>
        <c:varyColors val="0"/>
        <c:ser>
          <c:idx val="0"/>
          <c:order val="0"/>
          <c:tx>
            <c:strRef>
              <c:f>'Official Data'!$D$22</c:f>
              <c:strCache>
                <c:ptCount val="1"/>
                <c:pt idx="0">
                  <c:v>CPI-U (Core CPI)</c:v>
                </c:pt>
              </c:strCache>
            </c:strRef>
          </c:tx>
          <c:spPr>
            <a:ln w="28575" cap="rnd">
              <a:solidFill>
                <a:srgbClr val="000080"/>
              </a:solidFill>
              <a:round/>
            </a:ln>
            <a:effectLst/>
          </c:spPr>
          <c:marker>
            <c:symbol val="none"/>
          </c:marker>
          <c:cat>
            <c:numRef>
              <c:f>'Official Data'!$B$24:$B$60</c:f>
              <c:numCache>
                <c:formatCode>[$-409]mmm\-yy;@</c:formatCode>
                <c:ptCount val="37"/>
                <c:pt idx="0">
                  <c:v>43830</c:v>
                </c:pt>
                <c:pt idx="1">
                  <c:v>43861</c:v>
                </c:pt>
                <c:pt idx="2">
                  <c:v>43890</c:v>
                </c:pt>
                <c:pt idx="3">
                  <c:v>43921</c:v>
                </c:pt>
                <c:pt idx="4">
                  <c:v>43951</c:v>
                </c:pt>
                <c:pt idx="5">
                  <c:v>43982</c:v>
                </c:pt>
                <c:pt idx="6">
                  <c:v>44012</c:v>
                </c:pt>
                <c:pt idx="7">
                  <c:v>44043</c:v>
                </c:pt>
                <c:pt idx="8">
                  <c:v>44074</c:v>
                </c:pt>
                <c:pt idx="9">
                  <c:v>44104</c:v>
                </c:pt>
                <c:pt idx="10">
                  <c:v>44135</c:v>
                </c:pt>
                <c:pt idx="11">
                  <c:v>44165</c:v>
                </c:pt>
                <c:pt idx="12">
                  <c:v>44196</c:v>
                </c:pt>
                <c:pt idx="13">
                  <c:v>44227</c:v>
                </c:pt>
                <c:pt idx="14">
                  <c:v>44255</c:v>
                </c:pt>
                <c:pt idx="15">
                  <c:v>44286</c:v>
                </c:pt>
                <c:pt idx="16">
                  <c:v>44316</c:v>
                </c:pt>
                <c:pt idx="17">
                  <c:v>44347</c:v>
                </c:pt>
                <c:pt idx="18">
                  <c:v>44377</c:v>
                </c:pt>
                <c:pt idx="19">
                  <c:v>44408</c:v>
                </c:pt>
                <c:pt idx="20">
                  <c:v>44439</c:v>
                </c:pt>
                <c:pt idx="21">
                  <c:v>44469</c:v>
                </c:pt>
                <c:pt idx="22">
                  <c:v>44500</c:v>
                </c:pt>
                <c:pt idx="23">
                  <c:v>44530</c:v>
                </c:pt>
                <c:pt idx="24">
                  <c:v>44561</c:v>
                </c:pt>
                <c:pt idx="25">
                  <c:v>44592</c:v>
                </c:pt>
                <c:pt idx="26">
                  <c:v>44620</c:v>
                </c:pt>
                <c:pt idx="27">
                  <c:v>44651</c:v>
                </c:pt>
                <c:pt idx="28">
                  <c:v>44681</c:v>
                </c:pt>
                <c:pt idx="29">
                  <c:v>44712</c:v>
                </c:pt>
                <c:pt idx="30">
                  <c:v>44742</c:v>
                </c:pt>
                <c:pt idx="31">
                  <c:v>44773</c:v>
                </c:pt>
                <c:pt idx="32">
                  <c:v>44804</c:v>
                </c:pt>
                <c:pt idx="33">
                  <c:v>44834</c:v>
                </c:pt>
                <c:pt idx="34">
                  <c:v>44865</c:v>
                </c:pt>
                <c:pt idx="35">
                  <c:v>44895</c:v>
                </c:pt>
                <c:pt idx="36">
                  <c:v>44926</c:v>
                </c:pt>
              </c:numCache>
            </c:numRef>
          </c:cat>
          <c:val>
            <c:numRef>
              <c:f>'Official Data'!$E$24:$E$60</c:f>
              <c:numCache>
                <c:formatCode>0.0</c:formatCode>
                <c:ptCount val="37"/>
                <c:pt idx="0">
                  <c:v>100</c:v>
                </c:pt>
                <c:pt idx="1">
                  <c:v>100.25438206982713</c:v>
                </c:pt>
                <c:pt idx="2">
                  <c:v>100.50462478644701</c:v>
                </c:pt>
                <c:pt idx="3">
                  <c:v>100.44178187866426</c:v>
                </c:pt>
                <c:pt idx="4">
                  <c:v>100.01091284027366</c:v>
                </c:pt>
                <c:pt idx="5">
                  <c:v>99.948822542164947</c:v>
                </c:pt>
                <c:pt idx="6">
                  <c:v>100.13020147360973</c:v>
                </c:pt>
                <c:pt idx="7">
                  <c:v>100.68111175501051</c:v>
                </c:pt>
                <c:pt idx="8">
                  <c:v>101.09881012410531</c:v>
                </c:pt>
                <c:pt idx="9">
                  <c:v>101.28319949424629</c:v>
                </c:pt>
                <c:pt idx="10">
                  <c:v>101.35093436491032</c:v>
                </c:pt>
                <c:pt idx="11">
                  <c:v>101.53306590602912</c:v>
                </c:pt>
                <c:pt idx="12">
                  <c:v>101.59628511864891</c:v>
                </c:pt>
                <c:pt idx="13">
                  <c:v>101.64520474746182</c:v>
                </c:pt>
                <c:pt idx="14">
                  <c:v>101.79873712096695</c:v>
                </c:pt>
                <c:pt idx="15">
                  <c:v>102.10918861151039</c:v>
                </c:pt>
                <c:pt idx="16">
                  <c:v>102.98296844307635</c:v>
                </c:pt>
                <c:pt idx="17">
                  <c:v>103.75288813962413</c:v>
                </c:pt>
                <c:pt idx="18">
                  <c:v>104.58339291493253</c:v>
                </c:pt>
                <c:pt idx="19">
                  <c:v>104.91153073281603</c:v>
                </c:pt>
                <c:pt idx="20">
                  <c:v>105.10419880937147</c:v>
                </c:pt>
                <c:pt idx="21">
                  <c:v>105.37175154849439</c:v>
                </c:pt>
                <c:pt idx="22">
                  <c:v>106.00695411338816</c:v>
                </c:pt>
                <c:pt idx="23">
                  <c:v>106.56162744315914</c:v>
                </c:pt>
                <c:pt idx="24">
                  <c:v>107.16032843886174</c:v>
                </c:pt>
                <c:pt idx="25">
                  <c:v>107.7853707731559</c:v>
                </c:pt>
                <c:pt idx="26">
                  <c:v>108.32988387232729</c:v>
                </c:pt>
                <c:pt idx="27">
                  <c:v>108.68097628526915</c:v>
                </c:pt>
                <c:pt idx="28">
                  <c:v>109.29962143733394</c:v>
                </c:pt>
                <c:pt idx="29">
                  <c:v>109.98976450843298</c:v>
                </c:pt>
                <c:pt idx="30">
                  <c:v>110.76683399688419</c:v>
                </c:pt>
                <c:pt idx="31">
                  <c:v>111.11341075178179</c:v>
                </c:pt>
                <c:pt idx="32">
                  <c:v>111.74372135379427</c:v>
                </c:pt>
                <c:pt idx="33">
                  <c:v>112.38720262510253</c:v>
                </c:pt>
                <c:pt idx="34">
                  <c:v>112.6923858479277</c:v>
                </c:pt>
                <c:pt idx="35">
                  <c:v>112.916287225956</c:v>
                </c:pt>
                <c:pt idx="36">
                  <c:v>113.25797201797229</c:v>
                </c:pt>
              </c:numCache>
            </c:numRef>
          </c:val>
          <c:smooth val="0"/>
          <c:extLst>
            <c:ext xmlns:c16="http://schemas.microsoft.com/office/drawing/2014/chart" uri="{C3380CC4-5D6E-409C-BE32-E72D297353CC}">
              <c16:uniqueId val="{00000000-32BA-452B-B015-DA2AD44B47D3}"/>
            </c:ext>
          </c:extLst>
        </c:ser>
        <c:ser>
          <c:idx val="1"/>
          <c:order val="1"/>
          <c:tx>
            <c:strRef>
              <c:f>'Official Data'!$J$22</c:f>
              <c:strCache>
                <c:ptCount val="1"/>
                <c:pt idx="0">
                  <c:v>CPI-R</c:v>
                </c:pt>
              </c:strCache>
            </c:strRef>
          </c:tx>
          <c:spPr>
            <a:ln w="28575" cap="rnd">
              <a:solidFill>
                <a:srgbClr val="00B050"/>
              </a:solidFill>
              <a:round/>
            </a:ln>
            <a:effectLst/>
          </c:spPr>
          <c:marker>
            <c:symbol val="none"/>
          </c:marker>
          <c:cat>
            <c:numRef>
              <c:f>'Official Data'!$B$24:$B$60</c:f>
              <c:numCache>
                <c:formatCode>[$-409]mmm\-yy;@</c:formatCode>
                <c:ptCount val="37"/>
                <c:pt idx="0">
                  <c:v>43830</c:v>
                </c:pt>
                <c:pt idx="1">
                  <c:v>43861</c:v>
                </c:pt>
                <c:pt idx="2">
                  <c:v>43890</c:v>
                </c:pt>
                <c:pt idx="3">
                  <c:v>43921</c:v>
                </c:pt>
                <c:pt idx="4">
                  <c:v>43951</c:v>
                </c:pt>
                <c:pt idx="5">
                  <c:v>43982</c:v>
                </c:pt>
                <c:pt idx="6">
                  <c:v>44012</c:v>
                </c:pt>
                <c:pt idx="7">
                  <c:v>44043</c:v>
                </c:pt>
                <c:pt idx="8">
                  <c:v>44074</c:v>
                </c:pt>
                <c:pt idx="9">
                  <c:v>44104</c:v>
                </c:pt>
                <c:pt idx="10">
                  <c:v>44135</c:v>
                </c:pt>
                <c:pt idx="11">
                  <c:v>44165</c:v>
                </c:pt>
                <c:pt idx="12">
                  <c:v>44196</c:v>
                </c:pt>
                <c:pt idx="13">
                  <c:v>44227</c:v>
                </c:pt>
                <c:pt idx="14">
                  <c:v>44255</c:v>
                </c:pt>
                <c:pt idx="15">
                  <c:v>44286</c:v>
                </c:pt>
                <c:pt idx="16">
                  <c:v>44316</c:v>
                </c:pt>
                <c:pt idx="17">
                  <c:v>44347</c:v>
                </c:pt>
                <c:pt idx="18">
                  <c:v>44377</c:v>
                </c:pt>
                <c:pt idx="19">
                  <c:v>44408</c:v>
                </c:pt>
                <c:pt idx="20">
                  <c:v>44439</c:v>
                </c:pt>
                <c:pt idx="21">
                  <c:v>44469</c:v>
                </c:pt>
                <c:pt idx="22">
                  <c:v>44500</c:v>
                </c:pt>
                <c:pt idx="23">
                  <c:v>44530</c:v>
                </c:pt>
                <c:pt idx="24">
                  <c:v>44561</c:v>
                </c:pt>
                <c:pt idx="25">
                  <c:v>44592</c:v>
                </c:pt>
                <c:pt idx="26">
                  <c:v>44620</c:v>
                </c:pt>
                <c:pt idx="27">
                  <c:v>44651</c:v>
                </c:pt>
                <c:pt idx="28">
                  <c:v>44681</c:v>
                </c:pt>
                <c:pt idx="29">
                  <c:v>44712</c:v>
                </c:pt>
                <c:pt idx="30">
                  <c:v>44742</c:v>
                </c:pt>
                <c:pt idx="31">
                  <c:v>44773</c:v>
                </c:pt>
                <c:pt idx="32">
                  <c:v>44804</c:v>
                </c:pt>
                <c:pt idx="33">
                  <c:v>44834</c:v>
                </c:pt>
                <c:pt idx="34">
                  <c:v>44865</c:v>
                </c:pt>
                <c:pt idx="35">
                  <c:v>44895</c:v>
                </c:pt>
                <c:pt idx="36">
                  <c:v>44926</c:v>
                </c:pt>
              </c:numCache>
            </c:numRef>
          </c:cat>
          <c:val>
            <c:numRef>
              <c:f>'Official Data'!$J$24:$J$60</c:f>
              <c:numCache>
                <c:formatCode>0.0</c:formatCode>
                <c:ptCount val="37"/>
                <c:pt idx="0">
                  <c:v>100</c:v>
                </c:pt>
                <c:pt idx="1">
                  <c:v>100.30581301252559</c:v>
                </c:pt>
                <c:pt idx="2">
                  <c:v>100.63347891915556</c:v>
                </c:pt>
                <c:pt idx="3">
                  <c:v>100.57459622698927</c:v>
                </c:pt>
                <c:pt idx="4">
                  <c:v>100.21374682757779</c:v>
                </c:pt>
                <c:pt idx="5">
                  <c:v>100.16331428312317</c:v>
                </c:pt>
                <c:pt idx="6">
                  <c:v>100.41718136879753</c:v>
                </c:pt>
                <c:pt idx="7">
                  <c:v>100.92970339382147</c:v>
                </c:pt>
                <c:pt idx="8">
                  <c:v>101.35128388081155</c:v>
                </c:pt>
                <c:pt idx="9">
                  <c:v>101.84240500307797</c:v>
                </c:pt>
                <c:pt idx="10">
                  <c:v>102.46323851791915</c:v>
                </c:pt>
                <c:pt idx="11">
                  <c:v>103.22587119834155</c:v>
                </c:pt>
                <c:pt idx="12">
                  <c:v>103.92873422005532</c:v>
                </c:pt>
                <c:pt idx="13">
                  <c:v>104.54073222481399</c:v>
                </c:pt>
                <c:pt idx="14">
                  <c:v>105.16423864939073</c:v>
                </c:pt>
                <c:pt idx="15">
                  <c:v>105.89550840106702</c:v>
                </c:pt>
                <c:pt idx="16">
                  <c:v>107.21297563430517</c:v>
                </c:pt>
                <c:pt idx="17">
                  <c:v>108.51230289969901</c:v>
                </c:pt>
                <c:pt idx="18">
                  <c:v>110.00584885886954</c:v>
                </c:pt>
                <c:pt idx="19">
                  <c:v>111.08449250523333</c:v>
                </c:pt>
                <c:pt idx="20">
                  <c:v>111.97135276224685</c:v>
                </c:pt>
                <c:pt idx="21">
                  <c:v>112.75022859314528</c:v>
                </c:pt>
                <c:pt idx="22">
                  <c:v>113.81980156308997</c:v>
                </c:pt>
                <c:pt idx="23">
                  <c:v>114.65696295172336</c:v>
                </c:pt>
                <c:pt idx="24">
                  <c:v>115.62634587042741</c:v>
                </c:pt>
                <c:pt idx="25">
                  <c:v>116.68130984348041</c:v>
                </c:pt>
                <c:pt idx="26">
                  <c:v>117.7491987793568</c:v>
                </c:pt>
                <c:pt idx="27">
                  <c:v>118.68256025809323</c:v>
                </c:pt>
                <c:pt idx="28">
                  <c:v>120.20067024557743</c:v>
                </c:pt>
                <c:pt idx="29">
                  <c:v>121.72403498400151</c:v>
                </c:pt>
                <c:pt idx="30">
                  <c:v>123.1076647079398</c:v>
                </c:pt>
                <c:pt idx="31">
                  <c:v>123.83278813239399</c:v>
                </c:pt>
                <c:pt idx="32">
                  <c:v>124.31077560824065</c:v>
                </c:pt>
                <c:pt idx="33">
                  <c:v>124.2648262673127</c:v>
                </c:pt>
                <c:pt idx="34">
                  <c:v>123.66475966298485</c:v>
                </c:pt>
                <c:pt idx="35">
                  <c:v>122.869101271982</c:v>
                </c:pt>
                <c:pt idx="36">
                  <c:v>122.60118159448693</c:v>
                </c:pt>
              </c:numCache>
            </c:numRef>
          </c:val>
          <c:smooth val="0"/>
          <c:extLst>
            <c:ext xmlns:c16="http://schemas.microsoft.com/office/drawing/2014/chart" uri="{C3380CC4-5D6E-409C-BE32-E72D297353CC}">
              <c16:uniqueId val="{00000001-32BA-452B-B015-DA2AD44B47D3}"/>
            </c:ext>
          </c:extLst>
        </c:ser>
        <c:dLbls>
          <c:showLegendKey val="0"/>
          <c:showVal val="0"/>
          <c:showCatName val="0"/>
          <c:showSerName val="0"/>
          <c:showPercent val="0"/>
          <c:showBubbleSize val="0"/>
        </c:dLbls>
        <c:smooth val="0"/>
        <c:axId val="571975328"/>
        <c:axId val="571964512"/>
      </c:lineChart>
      <c:dateAx>
        <c:axId val="571975328"/>
        <c:scaling>
          <c:orientation val="minMax"/>
        </c:scaling>
        <c:delete val="0"/>
        <c:axPos val="b"/>
        <c:numFmt formatCode="[$-409]mmm\-yy;@"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n-lt"/>
                <a:ea typeface="+mn-ea"/>
                <a:cs typeface="+mn-cs"/>
              </a:defRPr>
            </a:pPr>
            <a:endParaRPr lang="en-US"/>
          </a:p>
        </c:txPr>
        <c:crossAx val="571964512"/>
        <c:crosses val="autoZero"/>
        <c:auto val="1"/>
        <c:lblOffset val="100"/>
        <c:baseTimeUnit val="months"/>
      </c:dateAx>
      <c:valAx>
        <c:axId val="571964512"/>
        <c:scaling>
          <c:orientation val="minMax"/>
          <c:max val="130"/>
          <c:min val="95"/>
        </c:scaling>
        <c:delete val="0"/>
        <c:axPos val="l"/>
        <c:majorGridlines>
          <c:spPr>
            <a:ln w="9525" cap="flat" cmpd="sng" algn="ctr">
              <a:solidFill>
                <a:schemeClr val="tx1"/>
              </a:solidFill>
              <a:prstDash val="sysDash"/>
              <a:round/>
            </a:ln>
            <a:effectLst/>
          </c:spPr>
        </c:majorGridlines>
        <c:numFmt formatCode="0.0"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900" b="1" i="0" u="none" strike="noStrike" kern="1200" baseline="0">
                <a:solidFill>
                  <a:sysClr val="windowText" lastClr="000000"/>
                </a:solidFill>
                <a:latin typeface="+mn-lt"/>
                <a:ea typeface="+mn-ea"/>
                <a:cs typeface="+mn-cs"/>
              </a:defRPr>
            </a:pPr>
            <a:endParaRPr lang="en-US"/>
          </a:p>
        </c:txPr>
        <c:crossAx val="5719753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1"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b="1">
          <a:solidFill>
            <a:sysClr val="windowText" lastClr="000000"/>
          </a:solidFill>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r>
              <a:rPr lang="en-US" sz="1200" b="1" i="0" baseline="0">
                <a:effectLst/>
              </a:rPr>
              <a:t>Preferred Sector Capitalization</a:t>
            </a:r>
            <a:endParaRPr lang="en-US" sz="1200">
              <a:effectLst/>
            </a:endParaRPr>
          </a:p>
          <a:p>
            <a:pPr>
              <a:defRPr/>
            </a:pPr>
            <a:r>
              <a:rPr lang="en-US" sz="800" b="0" i="1" baseline="0">
                <a:effectLst/>
              </a:rPr>
              <a:t>Source: Bloomberg using the PFF Equity Constituents</a:t>
            </a:r>
          </a:p>
          <a:p>
            <a:pPr>
              <a:defRPr/>
            </a:pPr>
            <a:r>
              <a:rPr lang="en-US" sz="800" b="0" i="1" baseline="0">
                <a:effectLst/>
              </a:rPr>
              <a:t>As of 12/31/2020</a:t>
            </a:r>
            <a:endParaRPr lang="en-US" sz="800">
              <a:effectLst/>
            </a:endParaRPr>
          </a:p>
        </c:rich>
      </c:tx>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title>
    <c:autoTitleDeleted val="0"/>
    <c:plotArea>
      <c:layout/>
      <c:pieChart>
        <c:varyColors val="1"/>
        <c:dLbls>
          <c:dLblPos val="inEnd"/>
          <c:showLegendKey val="0"/>
          <c:showVal val="0"/>
          <c:showCatName val="1"/>
          <c:showSerName val="0"/>
          <c:showPercent val="1"/>
          <c:showBubbleSize val="0"/>
          <c:showLeaderLines val="0"/>
        </c:dLbls>
        <c:firstSliceAng val="0"/>
      </c:pieChart>
      <c:spPr>
        <a:noFill/>
        <a:ln>
          <a:noFill/>
        </a:ln>
        <a:effectLst/>
      </c:spPr>
    </c:plotArea>
    <c:plotVisOnly val="1"/>
    <c:dispBlanksAs val="gap"/>
    <c:showDLblsOverMax val="0"/>
  </c:chart>
  <c:spPr>
    <a:noFill/>
    <a:ln w="9525" cap="flat" cmpd="sng" algn="ctr">
      <a:noFill/>
      <a:round/>
    </a:ln>
    <a:effectLst/>
  </c:spPr>
  <c:txPr>
    <a:bodyPr/>
    <a:lstStyle/>
    <a:p>
      <a:pPr>
        <a:defRPr>
          <a:solidFill>
            <a:schemeClr val="tx1"/>
          </a:solidFill>
        </a:defRPr>
      </a:pPr>
      <a:endParaRPr lang="en-US"/>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solidFill>
                <a:latin typeface="+mn-lt"/>
                <a:ea typeface="+mn-ea"/>
                <a:cs typeface="+mn-cs"/>
              </a:defRPr>
            </a:pPr>
            <a:r>
              <a:rPr lang="en-US"/>
              <a:t>30-year Default Rate</a:t>
            </a: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'Issuer Overview'!$AD$4</c:f>
              <c:strCache>
                <c:ptCount val="1"/>
                <c:pt idx="0">
                  <c:v>30-year Default Rates</c:v>
                </c:pt>
              </c:strCache>
            </c:strRef>
          </c:tx>
          <c:spPr>
            <a:solidFill>
              <a:schemeClr val="accent1"/>
            </a:solidFill>
            <a:ln>
              <a:noFill/>
            </a:ln>
            <a:effectLst/>
          </c:spPr>
          <c:invertIfNegative val="0"/>
          <c:dPt>
            <c:idx val="0"/>
            <c:invertIfNegative val="0"/>
            <c:bubble3D val="0"/>
            <c:spPr>
              <a:solidFill>
                <a:schemeClr val="accent5">
                  <a:lumMod val="50000"/>
                </a:schemeClr>
              </a:solidFill>
              <a:ln>
                <a:noFill/>
              </a:ln>
              <a:effectLst/>
            </c:spPr>
            <c:extLst>
              <c:ext xmlns:c16="http://schemas.microsoft.com/office/drawing/2014/chart" uri="{C3380CC4-5D6E-409C-BE32-E72D297353CC}">
                <c16:uniqueId val="{00000002-1330-4075-A09D-7810E581AA60}"/>
              </c:ext>
            </c:extLst>
          </c:dPt>
          <c:dPt>
            <c:idx val="1"/>
            <c:invertIfNegative val="0"/>
            <c:bubble3D val="0"/>
            <c:spPr>
              <a:solidFill>
                <a:schemeClr val="accent5">
                  <a:lumMod val="50000"/>
                </a:schemeClr>
              </a:solidFill>
              <a:ln>
                <a:noFill/>
              </a:ln>
              <a:effectLst/>
            </c:spPr>
            <c:extLst>
              <c:ext xmlns:c16="http://schemas.microsoft.com/office/drawing/2014/chart" uri="{C3380CC4-5D6E-409C-BE32-E72D297353CC}">
                <c16:uniqueId val="{00000001-1330-4075-A09D-7810E581AA60}"/>
              </c:ext>
            </c:extLst>
          </c:dPt>
          <c:dPt>
            <c:idx val="2"/>
            <c:invertIfNegative val="0"/>
            <c:bubble3D val="0"/>
            <c:spPr>
              <a:solidFill>
                <a:schemeClr val="accent5">
                  <a:lumMod val="50000"/>
                </a:schemeClr>
              </a:solidFill>
              <a:ln>
                <a:noFill/>
              </a:ln>
              <a:effectLst/>
            </c:spPr>
            <c:extLst>
              <c:ext xmlns:c16="http://schemas.microsoft.com/office/drawing/2014/chart" uri="{C3380CC4-5D6E-409C-BE32-E72D297353CC}">
                <c16:uniqueId val="{00000000-1330-4075-A09D-7810E581AA60}"/>
              </c:ext>
            </c:extLst>
          </c:dPt>
          <c:cat>
            <c:strRef>
              <c:f>'Issuer Overview'!$AC$5:$AC$7</c:f>
              <c:strCache>
                <c:ptCount val="3"/>
                <c:pt idx="0">
                  <c:v>U.S. Investment Grade Corporate Bonds</c:v>
                </c:pt>
                <c:pt idx="1">
                  <c:v>U.S. Preferred Securities</c:v>
                </c:pt>
                <c:pt idx="2">
                  <c:v>U.S. High Yield Bonds</c:v>
                </c:pt>
              </c:strCache>
            </c:strRef>
          </c:cat>
          <c:val>
            <c:numRef>
              <c:f>'Issuer Overview'!$AD$5:$AD$7</c:f>
              <c:numCache>
                <c:formatCode>0.00%</c:formatCode>
                <c:ptCount val="3"/>
                <c:pt idx="0">
                  <c:v>1E-3</c:v>
                </c:pt>
                <c:pt idx="1">
                  <c:v>3.0999999999999999E-3</c:v>
                </c:pt>
                <c:pt idx="2">
                  <c:v>3.5000000000000003E-2</c:v>
                </c:pt>
              </c:numCache>
            </c:numRef>
          </c:val>
          <c:extLst>
            <c:ext xmlns:c16="http://schemas.microsoft.com/office/drawing/2014/chart" uri="{C3380CC4-5D6E-409C-BE32-E72D297353CC}">
              <c16:uniqueId val="{00000000-46E4-4665-95FA-6DBEFED33589}"/>
            </c:ext>
          </c:extLst>
        </c:ser>
        <c:dLbls>
          <c:showLegendKey val="0"/>
          <c:showVal val="0"/>
          <c:showCatName val="0"/>
          <c:showSerName val="0"/>
          <c:showPercent val="0"/>
          <c:showBubbleSize val="0"/>
        </c:dLbls>
        <c:gapWidth val="219"/>
        <c:overlap val="-27"/>
        <c:axId val="1074062512"/>
        <c:axId val="956026816"/>
      </c:barChart>
      <c:catAx>
        <c:axId val="10740625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956026816"/>
        <c:crosses val="autoZero"/>
        <c:auto val="1"/>
        <c:lblAlgn val="ctr"/>
        <c:lblOffset val="100"/>
        <c:noMultiLvlLbl val="0"/>
      </c:catAx>
      <c:valAx>
        <c:axId val="956026816"/>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1074062512"/>
        <c:crosses val="autoZero"/>
        <c:crossBetween val="between"/>
        <c:majorUnit val="1.0000000000000002E-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a:solidFill>
            <a:schemeClr val="tx1"/>
          </a:solidFill>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solidFill>
                <a:latin typeface="+mn-lt"/>
                <a:ea typeface="+mn-ea"/>
                <a:cs typeface="+mn-cs"/>
              </a:defRPr>
            </a:pPr>
            <a:r>
              <a:rPr lang="en-US"/>
              <a:t>Financial Crisis Default Rate - Years: 2008/2009</a:t>
            </a: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'Issuer Overview'!$AD$27</c:f>
              <c:strCache>
                <c:ptCount val="1"/>
                <c:pt idx="0">
                  <c:v>Financial Crisis Default Rate</c:v>
                </c:pt>
              </c:strCache>
            </c:strRef>
          </c:tx>
          <c:spPr>
            <a:solidFill>
              <a:schemeClr val="accent5">
                <a:lumMod val="50000"/>
              </a:schemeClr>
            </a:solidFill>
            <a:ln>
              <a:noFill/>
            </a:ln>
            <a:effectLst/>
          </c:spPr>
          <c:invertIfNegative val="0"/>
          <c:cat>
            <c:strRef>
              <c:f>'Issuer Overview'!$AC$28:$AC$29</c:f>
              <c:strCache>
                <c:ptCount val="2"/>
                <c:pt idx="0">
                  <c:v>U.S. Preferred Securities</c:v>
                </c:pt>
                <c:pt idx="1">
                  <c:v>U.S. High Yield Bonds</c:v>
                </c:pt>
              </c:strCache>
            </c:strRef>
          </c:cat>
          <c:val>
            <c:numRef>
              <c:f>'Issuer Overview'!$AD$28:$AD$29</c:f>
              <c:numCache>
                <c:formatCode>0.00%</c:formatCode>
                <c:ptCount val="2"/>
                <c:pt idx="0">
                  <c:v>1.339546177865867E-2</c:v>
                </c:pt>
                <c:pt idx="1">
                  <c:v>0.10040905672646647</c:v>
                </c:pt>
              </c:numCache>
            </c:numRef>
          </c:val>
          <c:extLst>
            <c:ext xmlns:c16="http://schemas.microsoft.com/office/drawing/2014/chart" uri="{C3380CC4-5D6E-409C-BE32-E72D297353CC}">
              <c16:uniqueId val="{00000000-0FE7-4791-96C9-64EA3892B802}"/>
            </c:ext>
          </c:extLst>
        </c:ser>
        <c:dLbls>
          <c:showLegendKey val="0"/>
          <c:showVal val="0"/>
          <c:showCatName val="0"/>
          <c:showSerName val="0"/>
          <c:showPercent val="0"/>
          <c:showBubbleSize val="0"/>
        </c:dLbls>
        <c:gapWidth val="219"/>
        <c:overlap val="-27"/>
        <c:axId val="1074062512"/>
        <c:axId val="956026816"/>
      </c:barChart>
      <c:catAx>
        <c:axId val="10740625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956026816"/>
        <c:crosses val="autoZero"/>
        <c:auto val="1"/>
        <c:lblAlgn val="ctr"/>
        <c:lblOffset val="100"/>
        <c:noMultiLvlLbl val="0"/>
      </c:catAx>
      <c:valAx>
        <c:axId val="956026816"/>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1074062512"/>
        <c:crosses val="autoZero"/>
        <c:crossBetween val="between"/>
        <c:majorUnit val="1.0000000000000002E-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a:solidFill>
            <a:schemeClr val="tx1"/>
          </a:solidFill>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r>
              <a:rPr lang="en-US" sz="1200" b="1" i="0" baseline="0">
                <a:effectLst/>
              </a:rPr>
              <a:t>Preferred Sector Capitalization</a:t>
            </a:r>
            <a:endParaRPr lang="en-US" sz="1200">
              <a:effectLst/>
            </a:endParaRPr>
          </a:p>
          <a:p>
            <a:pPr>
              <a:defRPr/>
            </a:pPr>
            <a:r>
              <a:rPr lang="en-US" sz="800" b="0" i="1" baseline="0">
                <a:effectLst/>
              </a:rPr>
              <a:t>Source: Bloomberg using the PFF Equity Constituents as of 5/31/2018</a:t>
            </a:r>
            <a:endParaRPr lang="en-US" sz="800">
              <a:effectLst/>
            </a:endParaRPr>
          </a:p>
        </c:rich>
      </c:tx>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title>
    <c:autoTitleDeleted val="0"/>
    <c:plotArea>
      <c:layout/>
      <c:pieChart>
        <c:varyColors val="1"/>
        <c:dLbls>
          <c:dLblPos val="inEnd"/>
          <c:showLegendKey val="0"/>
          <c:showVal val="0"/>
          <c:showCatName val="1"/>
          <c:showSerName val="0"/>
          <c:showPercent val="1"/>
          <c:showBubbleSize val="0"/>
          <c:showLeaderLines val="0"/>
        </c:dLbls>
        <c:firstSliceAng val="0"/>
      </c:pieChart>
      <c:spPr>
        <a:noFill/>
        <a:ln>
          <a:noFill/>
        </a:ln>
        <a:effectLst/>
      </c:spPr>
    </c:plotArea>
    <c:plotVisOnly val="1"/>
    <c:dispBlanksAs val="gap"/>
    <c:showDLblsOverMax val="0"/>
  </c:chart>
  <c:spPr>
    <a:noFill/>
    <a:ln w="9525" cap="flat" cmpd="sng" algn="ctr">
      <a:noFill/>
      <a:round/>
    </a:ln>
    <a:effectLst/>
  </c:spPr>
  <c:txPr>
    <a:bodyPr/>
    <a:lstStyle/>
    <a:p>
      <a:pPr>
        <a:defRPr>
          <a:solidFill>
            <a:schemeClr val="tx1"/>
          </a:solidFill>
        </a:defRPr>
      </a:pPr>
      <a:endParaRPr lang="en-US"/>
    </a:p>
  </c:txPr>
  <c:externalData r:id="rId4">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'YTC (2)'!$J$1</c:f>
              <c:strCache>
                <c:ptCount val="1"/>
                <c:pt idx="0">
                  <c:v> % of Preferred Stock Universe Priced at Negative YTC </c:v>
                </c:pt>
              </c:strCache>
            </c:strRef>
          </c:tx>
          <c:spPr>
            <a:ln w="28575" cap="rnd">
              <a:solidFill>
                <a:schemeClr val="accent1"/>
              </a:solidFill>
              <a:round/>
            </a:ln>
            <a:effectLst/>
          </c:spPr>
          <c:marker>
            <c:symbol val="none"/>
          </c:marker>
          <c:cat>
            <c:numRef>
              <c:f>'YTC (2)'!$I$2:$I$145</c:f>
              <c:numCache>
                <c:formatCode>mm/dd/yy;@</c:formatCode>
                <c:ptCount val="144"/>
                <c:pt idx="0">
                  <c:v>40574</c:v>
                </c:pt>
                <c:pt idx="1">
                  <c:v>40602</c:v>
                </c:pt>
                <c:pt idx="2">
                  <c:v>40633</c:v>
                </c:pt>
                <c:pt idx="3">
                  <c:v>40662</c:v>
                </c:pt>
                <c:pt idx="4">
                  <c:v>40694</c:v>
                </c:pt>
                <c:pt idx="5">
                  <c:v>40724</c:v>
                </c:pt>
                <c:pt idx="6">
                  <c:v>40753</c:v>
                </c:pt>
                <c:pt idx="7">
                  <c:v>40786</c:v>
                </c:pt>
                <c:pt idx="8">
                  <c:v>40816</c:v>
                </c:pt>
                <c:pt idx="9">
                  <c:v>40847</c:v>
                </c:pt>
                <c:pt idx="10">
                  <c:v>40877</c:v>
                </c:pt>
                <c:pt idx="11">
                  <c:v>40907</c:v>
                </c:pt>
                <c:pt idx="12">
                  <c:v>40939</c:v>
                </c:pt>
                <c:pt idx="13">
                  <c:v>40968</c:v>
                </c:pt>
                <c:pt idx="14">
                  <c:v>40998</c:v>
                </c:pt>
                <c:pt idx="15">
                  <c:v>41029</c:v>
                </c:pt>
                <c:pt idx="16">
                  <c:v>41060</c:v>
                </c:pt>
                <c:pt idx="17">
                  <c:v>41089</c:v>
                </c:pt>
                <c:pt idx="18">
                  <c:v>41121</c:v>
                </c:pt>
                <c:pt idx="19">
                  <c:v>41152</c:v>
                </c:pt>
                <c:pt idx="20">
                  <c:v>41180</c:v>
                </c:pt>
                <c:pt idx="21">
                  <c:v>41213</c:v>
                </c:pt>
                <c:pt idx="22">
                  <c:v>41243</c:v>
                </c:pt>
                <c:pt idx="23">
                  <c:v>41274</c:v>
                </c:pt>
                <c:pt idx="24">
                  <c:v>41305</c:v>
                </c:pt>
                <c:pt idx="25">
                  <c:v>41333</c:v>
                </c:pt>
                <c:pt idx="26">
                  <c:v>41361</c:v>
                </c:pt>
                <c:pt idx="27">
                  <c:v>41394</c:v>
                </c:pt>
                <c:pt idx="28">
                  <c:v>41425</c:v>
                </c:pt>
                <c:pt idx="29">
                  <c:v>41453</c:v>
                </c:pt>
                <c:pt idx="30">
                  <c:v>41486</c:v>
                </c:pt>
                <c:pt idx="31">
                  <c:v>41516</c:v>
                </c:pt>
                <c:pt idx="32">
                  <c:v>41547</c:v>
                </c:pt>
                <c:pt idx="33">
                  <c:v>41578</c:v>
                </c:pt>
                <c:pt idx="34">
                  <c:v>41607</c:v>
                </c:pt>
                <c:pt idx="35">
                  <c:v>41639</c:v>
                </c:pt>
                <c:pt idx="36">
                  <c:v>41670</c:v>
                </c:pt>
                <c:pt idx="37">
                  <c:v>41698</c:v>
                </c:pt>
                <c:pt idx="38">
                  <c:v>41729</c:v>
                </c:pt>
                <c:pt idx="39">
                  <c:v>41759</c:v>
                </c:pt>
                <c:pt idx="40">
                  <c:v>41789</c:v>
                </c:pt>
                <c:pt idx="41">
                  <c:v>41820</c:v>
                </c:pt>
                <c:pt idx="42">
                  <c:v>41851</c:v>
                </c:pt>
                <c:pt idx="43">
                  <c:v>41880</c:v>
                </c:pt>
                <c:pt idx="44">
                  <c:v>41912</c:v>
                </c:pt>
                <c:pt idx="45">
                  <c:v>41943</c:v>
                </c:pt>
                <c:pt idx="46">
                  <c:v>41971</c:v>
                </c:pt>
                <c:pt idx="47">
                  <c:v>42004</c:v>
                </c:pt>
                <c:pt idx="48">
                  <c:v>42034</c:v>
                </c:pt>
                <c:pt idx="49">
                  <c:v>42062</c:v>
                </c:pt>
                <c:pt idx="50">
                  <c:v>42094</c:v>
                </c:pt>
                <c:pt idx="51">
                  <c:v>42124</c:v>
                </c:pt>
                <c:pt idx="52">
                  <c:v>42153</c:v>
                </c:pt>
                <c:pt idx="53">
                  <c:v>42185</c:v>
                </c:pt>
                <c:pt idx="54">
                  <c:v>42216</c:v>
                </c:pt>
                <c:pt idx="55">
                  <c:v>42247</c:v>
                </c:pt>
                <c:pt idx="56">
                  <c:v>42277</c:v>
                </c:pt>
                <c:pt idx="57">
                  <c:v>42307</c:v>
                </c:pt>
                <c:pt idx="58">
                  <c:v>42338</c:v>
                </c:pt>
                <c:pt idx="59">
                  <c:v>42369</c:v>
                </c:pt>
                <c:pt idx="60">
                  <c:v>42398</c:v>
                </c:pt>
                <c:pt idx="61">
                  <c:v>42429</c:v>
                </c:pt>
                <c:pt idx="62">
                  <c:v>42460</c:v>
                </c:pt>
                <c:pt idx="63">
                  <c:v>42489</c:v>
                </c:pt>
                <c:pt idx="64">
                  <c:v>42521</c:v>
                </c:pt>
                <c:pt idx="65">
                  <c:v>42551</c:v>
                </c:pt>
                <c:pt idx="66">
                  <c:v>42580</c:v>
                </c:pt>
                <c:pt idx="67">
                  <c:v>42613</c:v>
                </c:pt>
                <c:pt idx="68">
                  <c:v>42643</c:v>
                </c:pt>
                <c:pt idx="69">
                  <c:v>42674</c:v>
                </c:pt>
                <c:pt idx="70">
                  <c:v>42704</c:v>
                </c:pt>
                <c:pt idx="71">
                  <c:v>42734</c:v>
                </c:pt>
                <c:pt idx="72">
                  <c:v>42766</c:v>
                </c:pt>
                <c:pt idx="73">
                  <c:v>42794</c:v>
                </c:pt>
                <c:pt idx="74">
                  <c:v>42825</c:v>
                </c:pt>
                <c:pt idx="75">
                  <c:v>42853</c:v>
                </c:pt>
                <c:pt idx="76">
                  <c:v>42886</c:v>
                </c:pt>
                <c:pt idx="77">
                  <c:v>42916</c:v>
                </c:pt>
                <c:pt idx="78">
                  <c:v>42947</c:v>
                </c:pt>
                <c:pt idx="79">
                  <c:v>42978</c:v>
                </c:pt>
                <c:pt idx="80">
                  <c:v>43007</c:v>
                </c:pt>
                <c:pt idx="81">
                  <c:v>43039</c:v>
                </c:pt>
                <c:pt idx="82">
                  <c:v>43069</c:v>
                </c:pt>
                <c:pt idx="83">
                  <c:v>43098</c:v>
                </c:pt>
                <c:pt idx="84">
                  <c:v>43131</c:v>
                </c:pt>
                <c:pt idx="85">
                  <c:v>43159</c:v>
                </c:pt>
                <c:pt idx="86">
                  <c:v>43188</c:v>
                </c:pt>
                <c:pt idx="87">
                  <c:v>43220</c:v>
                </c:pt>
                <c:pt idx="88">
                  <c:v>43251</c:v>
                </c:pt>
                <c:pt idx="89">
                  <c:v>43280</c:v>
                </c:pt>
                <c:pt idx="90">
                  <c:v>43312</c:v>
                </c:pt>
                <c:pt idx="91">
                  <c:v>43343</c:v>
                </c:pt>
                <c:pt idx="92">
                  <c:v>43371</c:v>
                </c:pt>
                <c:pt idx="93">
                  <c:v>43404</c:v>
                </c:pt>
                <c:pt idx="94">
                  <c:v>43434</c:v>
                </c:pt>
                <c:pt idx="95">
                  <c:v>43465</c:v>
                </c:pt>
                <c:pt idx="96">
                  <c:v>43496</c:v>
                </c:pt>
                <c:pt idx="97">
                  <c:v>43524</c:v>
                </c:pt>
                <c:pt idx="98">
                  <c:v>43553</c:v>
                </c:pt>
                <c:pt idx="99">
                  <c:v>43585</c:v>
                </c:pt>
                <c:pt idx="100">
                  <c:v>43616</c:v>
                </c:pt>
                <c:pt idx="101">
                  <c:v>43644</c:v>
                </c:pt>
                <c:pt idx="102">
                  <c:v>43677</c:v>
                </c:pt>
                <c:pt idx="103">
                  <c:v>43707</c:v>
                </c:pt>
                <c:pt idx="104">
                  <c:v>43738</c:v>
                </c:pt>
                <c:pt idx="105">
                  <c:v>43769</c:v>
                </c:pt>
                <c:pt idx="106">
                  <c:v>43798</c:v>
                </c:pt>
                <c:pt idx="107">
                  <c:v>43830</c:v>
                </c:pt>
                <c:pt idx="108">
                  <c:v>43861</c:v>
                </c:pt>
                <c:pt idx="109">
                  <c:v>43889</c:v>
                </c:pt>
                <c:pt idx="110">
                  <c:v>43921</c:v>
                </c:pt>
                <c:pt idx="111">
                  <c:v>43951</c:v>
                </c:pt>
                <c:pt idx="112">
                  <c:v>43980</c:v>
                </c:pt>
                <c:pt idx="113">
                  <c:v>44012</c:v>
                </c:pt>
                <c:pt idx="114">
                  <c:v>44043</c:v>
                </c:pt>
                <c:pt idx="115">
                  <c:v>44074</c:v>
                </c:pt>
                <c:pt idx="116">
                  <c:v>44104</c:v>
                </c:pt>
                <c:pt idx="117">
                  <c:v>44134</c:v>
                </c:pt>
                <c:pt idx="118">
                  <c:v>44165</c:v>
                </c:pt>
                <c:pt idx="119">
                  <c:v>44196</c:v>
                </c:pt>
                <c:pt idx="120">
                  <c:v>44227</c:v>
                </c:pt>
                <c:pt idx="121">
                  <c:v>44255</c:v>
                </c:pt>
                <c:pt idx="122">
                  <c:v>44286</c:v>
                </c:pt>
                <c:pt idx="123">
                  <c:v>44316</c:v>
                </c:pt>
                <c:pt idx="124">
                  <c:v>44347</c:v>
                </c:pt>
                <c:pt idx="125">
                  <c:v>44377</c:v>
                </c:pt>
                <c:pt idx="126">
                  <c:v>44408</c:v>
                </c:pt>
                <c:pt idx="127">
                  <c:v>44439</c:v>
                </c:pt>
                <c:pt idx="128">
                  <c:v>44469</c:v>
                </c:pt>
                <c:pt idx="129">
                  <c:v>44500</c:v>
                </c:pt>
                <c:pt idx="130">
                  <c:v>44530</c:v>
                </c:pt>
                <c:pt idx="131">
                  <c:v>44561</c:v>
                </c:pt>
                <c:pt idx="132">
                  <c:v>44592</c:v>
                </c:pt>
                <c:pt idx="133">
                  <c:v>44620</c:v>
                </c:pt>
                <c:pt idx="134">
                  <c:v>44651</c:v>
                </c:pt>
                <c:pt idx="135">
                  <c:v>44681</c:v>
                </c:pt>
                <c:pt idx="136">
                  <c:v>44712</c:v>
                </c:pt>
                <c:pt idx="137">
                  <c:v>44742</c:v>
                </c:pt>
                <c:pt idx="138">
                  <c:v>44773</c:v>
                </c:pt>
                <c:pt idx="139">
                  <c:v>44804</c:v>
                </c:pt>
                <c:pt idx="140">
                  <c:v>44834</c:v>
                </c:pt>
                <c:pt idx="141">
                  <c:v>44865</c:v>
                </c:pt>
                <c:pt idx="142">
                  <c:v>44895</c:v>
                </c:pt>
                <c:pt idx="143">
                  <c:v>44926</c:v>
                </c:pt>
              </c:numCache>
            </c:numRef>
          </c:cat>
          <c:val>
            <c:numRef>
              <c:f>'YTC (2)'!$J$2:$J$145</c:f>
              <c:numCache>
                <c:formatCode>0.0%</c:formatCode>
                <c:ptCount val="144"/>
                <c:pt idx="0">
                  <c:v>1.6666666666666666E-2</c:v>
                </c:pt>
                <c:pt idx="1">
                  <c:v>4.6025104602510462E-2</c:v>
                </c:pt>
                <c:pt idx="2">
                  <c:v>7.1428571428571425E-2</c:v>
                </c:pt>
                <c:pt idx="3">
                  <c:v>5.1587301587301584E-2</c:v>
                </c:pt>
                <c:pt idx="4">
                  <c:v>8.7649402390438252E-2</c:v>
                </c:pt>
                <c:pt idx="5">
                  <c:v>5.6910569105691054E-2</c:v>
                </c:pt>
                <c:pt idx="6">
                  <c:v>3.1872509960159362E-2</c:v>
                </c:pt>
                <c:pt idx="7">
                  <c:v>6.4000000000000001E-2</c:v>
                </c:pt>
                <c:pt idx="8">
                  <c:v>8.0971659919028341E-2</c:v>
                </c:pt>
                <c:pt idx="9">
                  <c:v>8.5714285714285715E-2</c:v>
                </c:pt>
                <c:pt idx="10">
                  <c:v>9.0534979423868317E-2</c:v>
                </c:pt>
                <c:pt idx="11">
                  <c:v>0.11983471074380166</c:v>
                </c:pt>
                <c:pt idx="12">
                  <c:v>0.16942148760330578</c:v>
                </c:pt>
                <c:pt idx="13">
                  <c:v>0.20502092050209206</c:v>
                </c:pt>
                <c:pt idx="14">
                  <c:v>0.10084033613445378</c:v>
                </c:pt>
                <c:pt idx="15">
                  <c:v>0.10505836575875487</c:v>
                </c:pt>
                <c:pt idx="16">
                  <c:v>0.12204724409448819</c:v>
                </c:pt>
                <c:pt idx="17">
                  <c:v>0.19920318725099601</c:v>
                </c:pt>
                <c:pt idx="18">
                  <c:v>0.14760147601476015</c:v>
                </c:pt>
                <c:pt idx="19">
                  <c:v>0.16791044776119404</c:v>
                </c:pt>
                <c:pt idx="20">
                  <c:v>0.15730337078651685</c:v>
                </c:pt>
                <c:pt idx="21">
                  <c:v>0.13559322033898305</c:v>
                </c:pt>
                <c:pt idx="22">
                  <c:v>0.11805555555555555</c:v>
                </c:pt>
                <c:pt idx="23">
                  <c:v>8.771929824561403E-2</c:v>
                </c:pt>
                <c:pt idx="24">
                  <c:v>0.11400651465798045</c:v>
                </c:pt>
                <c:pt idx="25">
                  <c:v>0.13486842105263158</c:v>
                </c:pt>
                <c:pt idx="26">
                  <c:v>0.18</c:v>
                </c:pt>
                <c:pt idx="27">
                  <c:v>0.15789473684210525</c:v>
                </c:pt>
                <c:pt idx="28">
                  <c:v>9.3247588424437297E-2</c:v>
                </c:pt>
                <c:pt idx="29">
                  <c:v>3.2786885245901641E-2</c:v>
                </c:pt>
                <c:pt idx="30">
                  <c:v>3.0959752321981424E-2</c:v>
                </c:pt>
                <c:pt idx="31">
                  <c:v>1.8749999999999999E-2</c:v>
                </c:pt>
                <c:pt idx="32">
                  <c:v>1.2658227848101266E-2</c:v>
                </c:pt>
                <c:pt idx="33">
                  <c:v>1.2738853503184714E-2</c:v>
                </c:pt>
                <c:pt idx="34">
                  <c:v>1.6025641025641024E-2</c:v>
                </c:pt>
                <c:pt idx="35">
                  <c:v>1.9292604501607719E-2</c:v>
                </c:pt>
                <c:pt idx="36">
                  <c:v>1.9047619047619049E-2</c:v>
                </c:pt>
                <c:pt idx="37">
                  <c:v>4.1401273885350316E-2</c:v>
                </c:pt>
                <c:pt idx="38">
                  <c:v>4.2071197411003236E-2</c:v>
                </c:pt>
                <c:pt idx="39">
                  <c:v>7.6190476190476197E-2</c:v>
                </c:pt>
                <c:pt idx="40">
                  <c:v>7.6433121019108277E-2</c:v>
                </c:pt>
                <c:pt idx="41">
                  <c:v>8.3333333333333329E-2</c:v>
                </c:pt>
                <c:pt idx="42">
                  <c:v>4.6439628482972138E-2</c:v>
                </c:pt>
                <c:pt idx="43">
                  <c:v>8.0495356037151702E-2</c:v>
                </c:pt>
                <c:pt idx="44">
                  <c:v>7.4534161490683232E-2</c:v>
                </c:pt>
                <c:pt idx="45">
                  <c:v>8.9506172839506168E-2</c:v>
                </c:pt>
                <c:pt idx="46">
                  <c:v>9.2879256965944276E-2</c:v>
                </c:pt>
                <c:pt idx="47">
                  <c:v>9.2879256965944276E-2</c:v>
                </c:pt>
                <c:pt idx="48">
                  <c:v>9.7719869706840393E-2</c:v>
                </c:pt>
                <c:pt idx="49">
                  <c:v>9.4771241830065356E-2</c:v>
                </c:pt>
                <c:pt idx="50">
                  <c:v>0.10163934426229508</c:v>
                </c:pt>
                <c:pt idx="51">
                  <c:v>8.5526315789473686E-2</c:v>
                </c:pt>
                <c:pt idx="52">
                  <c:v>7.9470198675496692E-2</c:v>
                </c:pt>
                <c:pt idx="53">
                  <c:v>0.06</c:v>
                </c:pt>
                <c:pt idx="54">
                  <c:v>8.4745762711864403E-2</c:v>
                </c:pt>
                <c:pt idx="55">
                  <c:v>8.1355932203389825E-2</c:v>
                </c:pt>
                <c:pt idx="56">
                  <c:v>7.2164948453608241E-2</c:v>
                </c:pt>
                <c:pt idx="57">
                  <c:v>0.10526315789473684</c:v>
                </c:pt>
                <c:pt idx="58">
                  <c:v>9.187279151943463E-2</c:v>
                </c:pt>
                <c:pt idx="59">
                  <c:v>9.2198581560283682E-2</c:v>
                </c:pt>
                <c:pt idx="60">
                  <c:v>8.4249084249084255E-2</c:v>
                </c:pt>
                <c:pt idx="61">
                  <c:v>7.6923076923076927E-2</c:v>
                </c:pt>
                <c:pt idx="62">
                  <c:v>0.10256410256410256</c:v>
                </c:pt>
                <c:pt idx="63">
                  <c:v>0.10175438596491228</c:v>
                </c:pt>
                <c:pt idx="64">
                  <c:v>0.1166077738515901</c:v>
                </c:pt>
                <c:pt idx="65">
                  <c:v>0.16849816849816851</c:v>
                </c:pt>
                <c:pt idx="66">
                  <c:v>0.13840830449826991</c:v>
                </c:pt>
                <c:pt idx="67">
                  <c:v>0.11743772241992882</c:v>
                </c:pt>
                <c:pt idx="68">
                  <c:v>0.10948905109489052</c:v>
                </c:pt>
                <c:pt idx="69">
                  <c:v>7.1672354948805458E-2</c:v>
                </c:pt>
                <c:pt idx="70">
                  <c:v>2.768166089965398E-2</c:v>
                </c:pt>
                <c:pt idx="71">
                  <c:v>3.8327526132404179E-2</c:v>
                </c:pt>
                <c:pt idx="72">
                  <c:v>5.3691275167785234E-2</c:v>
                </c:pt>
                <c:pt idx="73">
                  <c:v>7.796610169491526E-2</c:v>
                </c:pt>
                <c:pt idx="74">
                  <c:v>9.9656357388316158E-2</c:v>
                </c:pt>
                <c:pt idx="75">
                  <c:v>9.9315068493150679E-2</c:v>
                </c:pt>
                <c:pt idx="76">
                  <c:v>9.5890410958904104E-2</c:v>
                </c:pt>
                <c:pt idx="77">
                  <c:v>0.15224913494809689</c:v>
                </c:pt>
                <c:pt idx="78">
                  <c:v>0.15517241379310345</c:v>
                </c:pt>
                <c:pt idx="79">
                  <c:v>0.14583333333333334</c:v>
                </c:pt>
                <c:pt idx="80">
                  <c:v>0.15845070422535212</c:v>
                </c:pt>
                <c:pt idx="81">
                  <c:v>0.12847222222222221</c:v>
                </c:pt>
                <c:pt idx="82">
                  <c:v>8.771929824561403E-2</c:v>
                </c:pt>
                <c:pt idx="83">
                  <c:v>0.10714285714285714</c:v>
                </c:pt>
                <c:pt idx="84">
                  <c:v>3.8461538461538464E-2</c:v>
                </c:pt>
                <c:pt idx="85">
                  <c:v>8.1272084805653705E-2</c:v>
                </c:pt>
                <c:pt idx="86">
                  <c:v>8.9928057553956831E-2</c:v>
                </c:pt>
                <c:pt idx="87">
                  <c:v>4.4982698961937718E-2</c:v>
                </c:pt>
                <c:pt idx="88">
                  <c:v>8.3333333333333329E-2</c:v>
                </c:pt>
                <c:pt idx="89">
                  <c:v>0.10600706713780919</c:v>
                </c:pt>
                <c:pt idx="90">
                  <c:v>7.903780068728522E-2</c:v>
                </c:pt>
                <c:pt idx="91">
                  <c:v>0.10344827586206896</c:v>
                </c:pt>
                <c:pt idx="92">
                  <c:v>3.873239436619718E-2</c:v>
                </c:pt>
                <c:pt idx="93">
                  <c:v>2.1052631578947368E-2</c:v>
                </c:pt>
                <c:pt idx="94">
                  <c:v>2.8070175438596492E-2</c:v>
                </c:pt>
                <c:pt idx="95">
                  <c:v>2.1201413427561839E-2</c:v>
                </c:pt>
                <c:pt idx="96">
                  <c:v>6.4981949458483748E-2</c:v>
                </c:pt>
                <c:pt idx="97">
                  <c:v>6.95970695970696E-2</c:v>
                </c:pt>
                <c:pt idx="98">
                  <c:v>0.10780669144981413</c:v>
                </c:pt>
                <c:pt idx="99">
                  <c:v>0.11805555555555555</c:v>
                </c:pt>
                <c:pt idx="100">
                  <c:v>9.7222222222222224E-2</c:v>
                </c:pt>
                <c:pt idx="101">
                  <c:v>8.098591549295775E-2</c:v>
                </c:pt>
                <c:pt idx="102">
                  <c:v>0.19243986254295534</c:v>
                </c:pt>
                <c:pt idx="103">
                  <c:v>0.16206896551724137</c:v>
                </c:pt>
                <c:pt idx="104">
                  <c:v>0.15789473684210525</c:v>
                </c:pt>
                <c:pt idx="105">
                  <c:v>0.10580204778156997</c:v>
                </c:pt>
                <c:pt idx="106">
                  <c:v>5.8419243986254296E-2</c:v>
                </c:pt>
                <c:pt idx="107">
                  <c:v>0.11785714285714285</c:v>
                </c:pt>
                <c:pt idx="108">
                  <c:v>0.10596026490066225</c:v>
                </c:pt>
                <c:pt idx="109">
                  <c:v>9.9667774086378731E-3</c:v>
                </c:pt>
                <c:pt idx="110">
                  <c:v>0</c:v>
                </c:pt>
                <c:pt idx="111">
                  <c:v>2.8571428571428571E-2</c:v>
                </c:pt>
                <c:pt idx="112">
                  <c:v>5.7553956834532377E-2</c:v>
                </c:pt>
                <c:pt idx="113">
                  <c:v>2.8776978417266189E-2</c:v>
                </c:pt>
                <c:pt idx="114">
                  <c:v>9.3333333333333338E-2</c:v>
                </c:pt>
                <c:pt idx="115">
                  <c:v>0.11333333333333333</c:v>
                </c:pt>
                <c:pt idx="116">
                  <c:v>8.8135593220338981E-2</c:v>
                </c:pt>
                <c:pt idx="117">
                  <c:v>6.8403908794788276E-2</c:v>
                </c:pt>
                <c:pt idx="118">
                  <c:v>0.10749185667752444</c:v>
                </c:pt>
                <c:pt idx="119">
                  <c:v>0.16333333333333333</c:v>
                </c:pt>
                <c:pt idx="120">
                  <c:v>6.2913907284768214E-2</c:v>
                </c:pt>
                <c:pt idx="121">
                  <c:v>3.6666666666666667E-2</c:v>
                </c:pt>
                <c:pt idx="122">
                  <c:v>0.11864406779661017</c:v>
                </c:pt>
                <c:pt idx="123">
                  <c:v>9.1205211726384364E-2</c:v>
                </c:pt>
                <c:pt idx="124">
                  <c:v>0.11</c:v>
                </c:pt>
                <c:pt idx="125">
                  <c:v>0.20621468926553671</c:v>
                </c:pt>
                <c:pt idx="126">
                  <c:v>0.15142857142857144</c:v>
                </c:pt>
                <c:pt idx="127">
                  <c:v>0.16091954022988506</c:v>
                </c:pt>
                <c:pt idx="128">
                  <c:v>0.16193181818181818</c:v>
                </c:pt>
                <c:pt idx="129">
                  <c:v>0.14010989010989011</c:v>
                </c:pt>
                <c:pt idx="130">
                  <c:v>4.4321329639889197E-2</c:v>
                </c:pt>
                <c:pt idx="131">
                  <c:v>6.4788732394366194E-2</c:v>
                </c:pt>
                <c:pt idx="132">
                  <c:v>4.4198895027624308E-2</c:v>
                </c:pt>
                <c:pt idx="133">
                  <c:v>3.9660056657223795E-2</c:v>
                </c:pt>
                <c:pt idx="134">
                  <c:v>5.0991501416430593E-2</c:v>
                </c:pt>
                <c:pt idx="135">
                  <c:v>4.3604651162790699E-2</c:v>
                </c:pt>
                <c:pt idx="136">
                  <c:v>3.7356321839080463E-2</c:v>
                </c:pt>
                <c:pt idx="137">
                  <c:v>3.5087719298245612E-2</c:v>
                </c:pt>
                <c:pt idx="138">
                  <c:v>4.0935672514619881E-2</c:v>
                </c:pt>
                <c:pt idx="139">
                  <c:v>6.5637065637065631E-2</c:v>
                </c:pt>
                <c:pt idx="140">
                  <c:v>1.5355086372360844E-2</c:v>
                </c:pt>
                <c:pt idx="141">
                  <c:v>3.968253968253968E-3</c:v>
                </c:pt>
                <c:pt idx="142">
                  <c:v>4.0733197556008143E-3</c:v>
                </c:pt>
                <c:pt idx="143">
                  <c:v>4.1666666666666666E-3</c:v>
                </c:pt>
              </c:numCache>
            </c:numRef>
          </c:val>
          <c:smooth val="0"/>
          <c:extLst>
            <c:ext xmlns:c16="http://schemas.microsoft.com/office/drawing/2014/chart" uri="{C3380CC4-5D6E-409C-BE32-E72D297353CC}">
              <c16:uniqueId val="{00000000-718B-4E0F-A679-A60CBDF77193}"/>
            </c:ext>
          </c:extLst>
        </c:ser>
        <c:ser>
          <c:idx val="1"/>
          <c:order val="1"/>
          <c:tx>
            <c:strRef>
              <c:f>'YTC (2)'!$K$1</c:f>
              <c:strCache>
                <c:ptCount val="1"/>
                <c:pt idx="0">
                  <c:v> Average </c:v>
                </c:pt>
              </c:strCache>
            </c:strRef>
          </c:tx>
          <c:spPr>
            <a:ln w="28575" cap="rnd">
              <a:solidFill>
                <a:schemeClr val="tx1"/>
              </a:solidFill>
              <a:prstDash val="dash"/>
              <a:round/>
            </a:ln>
            <a:effectLst/>
          </c:spPr>
          <c:marker>
            <c:symbol val="none"/>
          </c:marker>
          <c:cat>
            <c:numRef>
              <c:f>'YTC (2)'!$I$2:$I$145</c:f>
              <c:numCache>
                <c:formatCode>mm/dd/yy;@</c:formatCode>
                <c:ptCount val="144"/>
                <c:pt idx="0">
                  <c:v>40574</c:v>
                </c:pt>
                <c:pt idx="1">
                  <c:v>40602</c:v>
                </c:pt>
                <c:pt idx="2">
                  <c:v>40633</c:v>
                </c:pt>
                <c:pt idx="3">
                  <c:v>40662</c:v>
                </c:pt>
                <c:pt idx="4">
                  <c:v>40694</c:v>
                </c:pt>
                <c:pt idx="5">
                  <c:v>40724</c:v>
                </c:pt>
                <c:pt idx="6">
                  <c:v>40753</c:v>
                </c:pt>
                <c:pt idx="7">
                  <c:v>40786</c:v>
                </c:pt>
                <c:pt idx="8">
                  <c:v>40816</c:v>
                </c:pt>
                <c:pt idx="9">
                  <c:v>40847</c:v>
                </c:pt>
                <c:pt idx="10">
                  <c:v>40877</c:v>
                </c:pt>
                <c:pt idx="11">
                  <c:v>40907</c:v>
                </c:pt>
                <c:pt idx="12">
                  <c:v>40939</c:v>
                </c:pt>
                <c:pt idx="13">
                  <c:v>40968</c:v>
                </c:pt>
                <c:pt idx="14">
                  <c:v>40998</c:v>
                </c:pt>
                <c:pt idx="15">
                  <c:v>41029</c:v>
                </c:pt>
                <c:pt idx="16">
                  <c:v>41060</c:v>
                </c:pt>
                <c:pt idx="17">
                  <c:v>41089</c:v>
                </c:pt>
                <c:pt idx="18">
                  <c:v>41121</c:v>
                </c:pt>
                <c:pt idx="19">
                  <c:v>41152</c:v>
                </c:pt>
                <c:pt idx="20">
                  <c:v>41180</c:v>
                </c:pt>
                <c:pt idx="21">
                  <c:v>41213</c:v>
                </c:pt>
                <c:pt idx="22">
                  <c:v>41243</c:v>
                </c:pt>
                <c:pt idx="23">
                  <c:v>41274</c:v>
                </c:pt>
                <c:pt idx="24">
                  <c:v>41305</c:v>
                </c:pt>
                <c:pt idx="25">
                  <c:v>41333</c:v>
                </c:pt>
                <c:pt idx="26">
                  <c:v>41361</c:v>
                </c:pt>
                <c:pt idx="27">
                  <c:v>41394</c:v>
                </c:pt>
                <c:pt idx="28">
                  <c:v>41425</c:v>
                </c:pt>
                <c:pt idx="29">
                  <c:v>41453</c:v>
                </c:pt>
                <c:pt idx="30">
                  <c:v>41486</c:v>
                </c:pt>
                <c:pt idx="31">
                  <c:v>41516</c:v>
                </c:pt>
                <c:pt idx="32">
                  <c:v>41547</c:v>
                </c:pt>
                <c:pt idx="33">
                  <c:v>41578</c:v>
                </c:pt>
                <c:pt idx="34">
                  <c:v>41607</c:v>
                </c:pt>
                <c:pt idx="35">
                  <c:v>41639</c:v>
                </c:pt>
                <c:pt idx="36">
                  <c:v>41670</c:v>
                </c:pt>
                <c:pt idx="37">
                  <c:v>41698</c:v>
                </c:pt>
                <c:pt idx="38">
                  <c:v>41729</c:v>
                </c:pt>
                <c:pt idx="39">
                  <c:v>41759</c:v>
                </c:pt>
                <c:pt idx="40">
                  <c:v>41789</c:v>
                </c:pt>
                <c:pt idx="41">
                  <c:v>41820</c:v>
                </c:pt>
                <c:pt idx="42">
                  <c:v>41851</c:v>
                </c:pt>
                <c:pt idx="43">
                  <c:v>41880</c:v>
                </c:pt>
                <c:pt idx="44">
                  <c:v>41912</c:v>
                </c:pt>
                <c:pt idx="45">
                  <c:v>41943</c:v>
                </c:pt>
                <c:pt idx="46">
                  <c:v>41971</c:v>
                </c:pt>
                <c:pt idx="47">
                  <c:v>42004</c:v>
                </c:pt>
                <c:pt idx="48">
                  <c:v>42034</c:v>
                </c:pt>
                <c:pt idx="49">
                  <c:v>42062</c:v>
                </c:pt>
                <c:pt idx="50">
                  <c:v>42094</c:v>
                </c:pt>
                <c:pt idx="51">
                  <c:v>42124</c:v>
                </c:pt>
                <c:pt idx="52">
                  <c:v>42153</c:v>
                </c:pt>
                <c:pt idx="53">
                  <c:v>42185</c:v>
                </c:pt>
                <c:pt idx="54">
                  <c:v>42216</c:v>
                </c:pt>
                <c:pt idx="55">
                  <c:v>42247</c:v>
                </c:pt>
                <c:pt idx="56">
                  <c:v>42277</c:v>
                </c:pt>
                <c:pt idx="57">
                  <c:v>42307</c:v>
                </c:pt>
                <c:pt idx="58">
                  <c:v>42338</c:v>
                </c:pt>
                <c:pt idx="59">
                  <c:v>42369</c:v>
                </c:pt>
                <c:pt idx="60">
                  <c:v>42398</c:v>
                </c:pt>
                <c:pt idx="61">
                  <c:v>42429</c:v>
                </c:pt>
                <c:pt idx="62">
                  <c:v>42460</c:v>
                </c:pt>
                <c:pt idx="63">
                  <c:v>42489</c:v>
                </c:pt>
                <c:pt idx="64">
                  <c:v>42521</c:v>
                </c:pt>
                <c:pt idx="65">
                  <c:v>42551</c:v>
                </c:pt>
                <c:pt idx="66">
                  <c:v>42580</c:v>
                </c:pt>
                <c:pt idx="67">
                  <c:v>42613</c:v>
                </c:pt>
                <c:pt idx="68">
                  <c:v>42643</c:v>
                </c:pt>
                <c:pt idx="69">
                  <c:v>42674</c:v>
                </c:pt>
                <c:pt idx="70">
                  <c:v>42704</c:v>
                </c:pt>
                <c:pt idx="71">
                  <c:v>42734</c:v>
                </c:pt>
                <c:pt idx="72">
                  <c:v>42766</c:v>
                </c:pt>
                <c:pt idx="73">
                  <c:v>42794</c:v>
                </c:pt>
                <c:pt idx="74">
                  <c:v>42825</c:v>
                </c:pt>
                <c:pt idx="75">
                  <c:v>42853</c:v>
                </c:pt>
                <c:pt idx="76">
                  <c:v>42886</c:v>
                </c:pt>
                <c:pt idx="77">
                  <c:v>42916</c:v>
                </c:pt>
                <c:pt idx="78">
                  <c:v>42947</c:v>
                </c:pt>
                <c:pt idx="79">
                  <c:v>42978</c:v>
                </c:pt>
                <c:pt idx="80">
                  <c:v>43007</c:v>
                </c:pt>
                <c:pt idx="81">
                  <c:v>43039</c:v>
                </c:pt>
                <c:pt idx="82">
                  <c:v>43069</c:v>
                </c:pt>
                <c:pt idx="83">
                  <c:v>43098</c:v>
                </c:pt>
                <c:pt idx="84">
                  <c:v>43131</c:v>
                </c:pt>
                <c:pt idx="85">
                  <c:v>43159</c:v>
                </c:pt>
                <c:pt idx="86">
                  <c:v>43188</c:v>
                </c:pt>
                <c:pt idx="87">
                  <c:v>43220</c:v>
                </c:pt>
                <c:pt idx="88">
                  <c:v>43251</c:v>
                </c:pt>
                <c:pt idx="89">
                  <c:v>43280</c:v>
                </c:pt>
                <c:pt idx="90">
                  <c:v>43312</c:v>
                </c:pt>
                <c:pt idx="91">
                  <c:v>43343</c:v>
                </c:pt>
                <c:pt idx="92">
                  <c:v>43371</c:v>
                </c:pt>
                <c:pt idx="93">
                  <c:v>43404</c:v>
                </c:pt>
                <c:pt idx="94">
                  <c:v>43434</c:v>
                </c:pt>
                <c:pt idx="95">
                  <c:v>43465</c:v>
                </c:pt>
                <c:pt idx="96">
                  <c:v>43496</c:v>
                </c:pt>
                <c:pt idx="97">
                  <c:v>43524</c:v>
                </c:pt>
                <c:pt idx="98">
                  <c:v>43553</c:v>
                </c:pt>
                <c:pt idx="99">
                  <c:v>43585</c:v>
                </c:pt>
                <c:pt idx="100">
                  <c:v>43616</c:v>
                </c:pt>
                <c:pt idx="101">
                  <c:v>43644</c:v>
                </c:pt>
                <c:pt idx="102">
                  <c:v>43677</c:v>
                </c:pt>
                <c:pt idx="103">
                  <c:v>43707</c:v>
                </c:pt>
                <c:pt idx="104">
                  <c:v>43738</c:v>
                </c:pt>
                <c:pt idx="105">
                  <c:v>43769</c:v>
                </c:pt>
                <c:pt idx="106">
                  <c:v>43798</c:v>
                </c:pt>
                <c:pt idx="107">
                  <c:v>43830</c:v>
                </c:pt>
                <c:pt idx="108">
                  <c:v>43861</c:v>
                </c:pt>
                <c:pt idx="109">
                  <c:v>43889</c:v>
                </c:pt>
                <c:pt idx="110">
                  <c:v>43921</c:v>
                </c:pt>
                <c:pt idx="111">
                  <c:v>43951</c:v>
                </c:pt>
                <c:pt idx="112">
                  <c:v>43980</c:v>
                </c:pt>
                <c:pt idx="113">
                  <c:v>44012</c:v>
                </c:pt>
                <c:pt idx="114">
                  <c:v>44043</c:v>
                </c:pt>
                <c:pt idx="115">
                  <c:v>44074</c:v>
                </c:pt>
                <c:pt idx="116">
                  <c:v>44104</c:v>
                </c:pt>
                <c:pt idx="117">
                  <c:v>44134</c:v>
                </c:pt>
                <c:pt idx="118">
                  <c:v>44165</c:v>
                </c:pt>
                <c:pt idx="119">
                  <c:v>44196</c:v>
                </c:pt>
                <c:pt idx="120">
                  <c:v>44227</c:v>
                </c:pt>
                <c:pt idx="121">
                  <c:v>44255</c:v>
                </c:pt>
                <c:pt idx="122">
                  <c:v>44286</c:v>
                </c:pt>
                <c:pt idx="123">
                  <c:v>44316</c:v>
                </c:pt>
                <c:pt idx="124">
                  <c:v>44347</c:v>
                </c:pt>
                <c:pt idx="125">
                  <c:v>44377</c:v>
                </c:pt>
                <c:pt idx="126">
                  <c:v>44408</c:v>
                </c:pt>
                <c:pt idx="127">
                  <c:v>44439</c:v>
                </c:pt>
                <c:pt idx="128">
                  <c:v>44469</c:v>
                </c:pt>
                <c:pt idx="129">
                  <c:v>44500</c:v>
                </c:pt>
                <c:pt idx="130">
                  <c:v>44530</c:v>
                </c:pt>
                <c:pt idx="131">
                  <c:v>44561</c:v>
                </c:pt>
                <c:pt idx="132">
                  <c:v>44592</c:v>
                </c:pt>
                <c:pt idx="133">
                  <c:v>44620</c:v>
                </c:pt>
                <c:pt idx="134">
                  <c:v>44651</c:v>
                </c:pt>
                <c:pt idx="135">
                  <c:v>44681</c:v>
                </c:pt>
                <c:pt idx="136">
                  <c:v>44712</c:v>
                </c:pt>
                <c:pt idx="137">
                  <c:v>44742</c:v>
                </c:pt>
                <c:pt idx="138">
                  <c:v>44773</c:v>
                </c:pt>
                <c:pt idx="139">
                  <c:v>44804</c:v>
                </c:pt>
                <c:pt idx="140">
                  <c:v>44834</c:v>
                </c:pt>
                <c:pt idx="141">
                  <c:v>44865</c:v>
                </c:pt>
                <c:pt idx="142">
                  <c:v>44895</c:v>
                </c:pt>
                <c:pt idx="143">
                  <c:v>44926</c:v>
                </c:pt>
              </c:numCache>
            </c:numRef>
          </c:cat>
          <c:val>
            <c:numRef>
              <c:f>'YTC (2)'!$K$2:$K$145</c:f>
              <c:numCache>
                <c:formatCode>0.0%</c:formatCode>
                <c:ptCount val="144"/>
                <c:pt idx="0">
                  <c:v>8.6020906664802166E-2</c:v>
                </c:pt>
                <c:pt idx="1">
                  <c:v>8.6020906664802166E-2</c:v>
                </c:pt>
                <c:pt idx="2">
                  <c:v>8.6020906664802166E-2</c:v>
                </c:pt>
                <c:pt idx="3">
                  <c:v>8.6020906664802166E-2</c:v>
                </c:pt>
                <c:pt idx="4">
                  <c:v>8.6020906664802166E-2</c:v>
                </c:pt>
                <c:pt idx="5">
                  <c:v>8.6020906664802166E-2</c:v>
                </c:pt>
                <c:pt idx="6">
                  <c:v>8.6020906664802166E-2</c:v>
                </c:pt>
                <c:pt idx="7">
                  <c:v>8.6020906664802166E-2</c:v>
                </c:pt>
                <c:pt idx="8">
                  <c:v>8.6020906664802166E-2</c:v>
                </c:pt>
                <c:pt idx="9">
                  <c:v>8.6020906664802166E-2</c:v>
                </c:pt>
                <c:pt idx="10">
                  <c:v>8.6020906664802166E-2</c:v>
                </c:pt>
                <c:pt idx="11">
                  <c:v>8.6020906664802166E-2</c:v>
                </c:pt>
                <c:pt idx="12">
                  <c:v>8.6020906664802166E-2</c:v>
                </c:pt>
                <c:pt idx="13">
                  <c:v>8.6020906664802166E-2</c:v>
                </c:pt>
                <c:pt idx="14">
                  <c:v>8.6020906664802166E-2</c:v>
                </c:pt>
                <c:pt idx="15">
                  <c:v>8.6020906664802166E-2</c:v>
                </c:pt>
                <c:pt idx="16">
                  <c:v>8.6020906664802166E-2</c:v>
                </c:pt>
                <c:pt idx="17">
                  <c:v>8.6020906664802166E-2</c:v>
                </c:pt>
                <c:pt idx="18">
                  <c:v>8.6020906664802166E-2</c:v>
                </c:pt>
                <c:pt idx="19">
                  <c:v>8.6020906664802166E-2</c:v>
                </c:pt>
                <c:pt idx="20">
                  <c:v>8.6020906664802166E-2</c:v>
                </c:pt>
                <c:pt idx="21">
                  <c:v>8.6020906664802166E-2</c:v>
                </c:pt>
                <c:pt idx="22">
                  <c:v>8.6020906664802166E-2</c:v>
                </c:pt>
                <c:pt idx="23">
                  <c:v>8.6020906664802166E-2</c:v>
                </c:pt>
                <c:pt idx="24">
                  <c:v>8.6020906664802166E-2</c:v>
                </c:pt>
                <c:pt idx="25">
                  <c:v>8.6020906664802166E-2</c:v>
                </c:pt>
                <c:pt idx="26">
                  <c:v>8.6020906664802166E-2</c:v>
                </c:pt>
                <c:pt idx="27">
                  <c:v>8.6020906664802166E-2</c:v>
                </c:pt>
                <c:pt idx="28">
                  <c:v>8.6020906664802166E-2</c:v>
                </c:pt>
                <c:pt idx="29">
                  <c:v>8.6020906664802166E-2</c:v>
                </c:pt>
                <c:pt idx="30">
                  <c:v>8.6020906664802166E-2</c:v>
                </c:pt>
                <c:pt idx="31">
                  <c:v>8.6020906664802166E-2</c:v>
                </c:pt>
                <c:pt idx="32">
                  <c:v>8.6020906664802166E-2</c:v>
                </c:pt>
                <c:pt idx="33">
                  <c:v>8.6020906664802166E-2</c:v>
                </c:pt>
                <c:pt idx="34">
                  <c:v>8.6020906664802166E-2</c:v>
                </c:pt>
                <c:pt idx="35">
                  <c:v>8.6020906664802166E-2</c:v>
                </c:pt>
                <c:pt idx="36">
                  <c:v>8.6020906664802166E-2</c:v>
                </c:pt>
                <c:pt idx="37">
                  <c:v>8.6020906664802166E-2</c:v>
                </c:pt>
                <c:pt idx="38">
                  <c:v>8.6020906664802166E-2</c:v>
                </c:pt>
                <c:pt idx="39">
                  <c:v>8.6020906664802166E-2</c:v>
                </c:pt>
                <c:pt idx="40">
                  <c:v>8.6020906664802166E-2</c:v>
                </c:pt>
                <c:pt idx="41">
                  <c:v>8.6020906664802166E-2</c:v>
                </c:pt>
                <c:pt idx="42">
                  <c:v>8.6020906664802166E-2</c:v>
                </c:pt>
                <c:pt idx="43">
                  <c:v>8.6020906664802166E-2</c:v>
                </c:pt>
                <c:pt idx="44">
                  <c:v>8.6020906664802166E-2</c:v>
                </c:pt>
                <c:pt idx="45">
                  <c:v>8.6020906664802166E-2</c:v>
                </c:pt>
                <c:pt idx="46">
                  <c:v>8.6020906664802166E-2</c:v>
                </c:pt>
                <c:pt idx="47">
                  <c:v>8.6020906664802166E-2</c:v>
                </c:pt>
                <c:pt idx="48">
                  <c:v>8.6020906664802166E-2</c:v>
                </c:pt>
                <c:pt idx="49">
                  <c:v>8.6020906664802166E-2</c:v>
                </c:pt>
                <c:pt idx="50">
                  <c:v>8.6020906664802166E-2</c:v>
                </c:pt>
                <c:pt idx="51">
                  <c:v>8.6020906664802166E-2</c:v>
                </c:pt>
                <c:pt idx="52">
                  <c:v>8.6020906664802166E-2</c:v>
                </c:pt>
                <c:pt idx="53">
                  <c:v>8.6020906664802166E-2</c:v>
                </c:pt>
                <c:pt idx="54">
                  <c:v>8.6020906664802166E-2</c:v>
                </c:pt>
                <c:pt idx="55">
                  <c:v>8.6020906664802166E-2</c:v>
                </c:pt>
                <c:pt idx="56">
                  <c:v>8.6020906664802166E-2</c:v>
                </c:pt>
                <c:pt idx="57">
                  <c:v>8.6020906664802166E-2</c:v>
                </c:pt>
                <c:pt idx="58">
                  <c:v>8.6020906664802166E-2</c:v>
                </c:pt>
                <c:pt idx="59">
                  <c:v>8.6020906664802166E-2</c:v>
                </c:pt>
                <c:pt idx="60">
                  <c:v>8.6020906664802166E-2</c:v>
                </c:pt>
                <c:pt idx="61">
                  <c:v>8.6020906664802166E-2</c:v>
                </c:pt>
                <c:pt idx="62">
                  <c:v>8.6020906664802166E-2</c:v>
                </c:pt>
                <c:pt idx="63">
                  <c:v>8.6020906664802166E-2</c:v>
                </c:pt>
                <c:pt idx="64">
                  <c:v>8.6020906664802166E-2</c:v>
                </c:pt>
                <c:pt idx="65">
                  <c:v>8.6020906664802166E-2</c:v>
                </c:pt>
                <c:pt idx="66">
                  <c:v>8.6020906664802166E-2</c:v>
                </c:pt>
                <c:pt idx="67">
                  <c:v>8.6020906664802166E-2</c:v>
                </c:pt>
                <c:pt idx="68">
                  <c:v>8.6020906664802166E-2</c:v>
                </c:pt>
                <c:pt idx="69">
                  <c:v>8.6020906664802166E-2</c:v>
                </c:pt>
                <c:pt idx="70">
                  <c:v>8.6020906664802166E-2</c:v>
                </c:pt>
                <c:pt idx="71">
                  <c:v>8.6020906664802166E-2</c:v>
                </c:pt>
                <c:pt idx="72">
                  <c:v>8.6020906664802166E-2</c:v>
                </c:pt>
                <c:pt idx="73">
                  <c:v>8.6020906664802166E-2</c:v>
                </c:pt>
                <c:pt idx="74">
                  <c:v>8.6020906664802166E-2</c:v>
                </c:pt>
                <c:pt idx="75">
                  <c:v>8.6020906664802166E-2</c:v>
                </c:pt>
                <c:pt idx="76">
                  <c:v>8.6020906664802166E-2</c:v>
                </c:pt>
                <c:pt idx="77">
                  <c:v>8.6020906664802166E-2</c:v>
                </c:pt>
                <c:pt idx="78">
                  <c:v>8.6020906664802166E-2</c:v>
                </c:pt>
                <c:pt idx="79">
                  <c:v>8.6020906664802166E-2</c:v>
                </c:pt>
                <c:pt idx="80">
                  <c:v>8.6020906664802166E-2</c:v>
                </c:pt>
                <c:pt idx="81">
                  <c:v>8.6020906664802166E-2</c:v>
                </c:pt>
                <c:pt idx="82">
                  <c:v>8.6020906664802166E-2</c:v>
                </c:pt>
                <c:pt idx="83">
                  <c:v>8.6020906664802166E-2</c:v>
                </c:pt>
                <c:pt idx="84">
                  <c:v>8.6020906664802166E-2</c:v>
                </c:pt>
                <c:pt idx="85">
                  <c:v>8.6020906664802166E-2</c:v>
                </c:pt>
                <c:pt idx="86">
                  <c:v>8.6020906664802166E-2</c:v>
                </c:pt>
                <c:pt idx="87">
                  <c:v>8.6020906664802166E-2</c:v>
                </c:pt>
                <c:pt idx="88">
                  <c:v>8.6020906664802166E-2</c:v>
                </c:pt>
                <c:pt idx="89">
                  <c:v>8.6020906664802166E-2</c:v>
                </c:pt>
                <c:pt idx="90">
                  <c:v>8.6020906664802166E-2</c:v>
                </c:pt>
                <c:pt idx="91">
                  <c:v>8.6020906664802166E-2</c:v>
                </c:pt>
                <c:pt idx="92">
                  <c:v>8.6020906664802166E-2</c:v>
                </c:pt>
                <c:pt idx="93">
                  <c:v>8.6020906664802166E-2</c:v>
                </c:pt>
                <c:pt idx="94">
                  <c:v>8.6020906664802166E-2</c:v>
                </c:pt>
                <c:pt idx="95">
                  <c:v>8.6020906664802166E-2</c:v>
                </c:pt>
                <c:pt idx="96">
                  <c:v>8.6020906664802166E-2</c:v>
                </c:pt>
                <c:pt idx="97">
                  <c:v>8.6020906664802166E-2</c:v>
                </c:pt>
                <c:pt idx="98">
                  <c:v>8.6020906664802166E-2</c:v>
                </c:pt>
                <c:pt idx="99">
                  <c:v>8.6020906664802166E-2</c:v>
                </c:pt>
                <c:pt idx="100">
                  <c:v>8.6020906664802166E-2</c:v>
                </c:pt>
                <c:pt idx="101">
                  <c:v>8.6020906664802166E-2</c:v>
                </c:pt>
                <c:pt idx="102">
                  <c:v>8.6020906664802166E-2</c:v>
                </c:pt>
                <c:pt idx="103">
                  <c:v>8.6020906664802166E-2</c:v>
                </c:pt>
                <c:pt idx="104">
                  <c:v>8.6020906664802166E-2</c:v>
                </c:pt>
                <c:pt idx="105">
                  <c:v>8.6020906664802166E-2</c:v>
                </c:pt>
                <c:pt idx="106">
                  <c:v>8.6020906664802166E-2</c:v>
                </c:pt>
                <c:pt idx="107">
                  <c:v>8.6020906664802166E-2</c:v>
                </c:pt>
                <c:pt idx="108">
                  <c:v>8.6020906664802166E-2</c:v>
                </c:pt>
                <c:pt idx="109">
                  <c:v>8.6020906664802166E-2</c:v>
                </c:pt>
                <c:pt idx="110">
                  <c:v>8.6020906664802166E-2</c:v>
                </c:pt>
                <c:pt idx="111">
                  <c:v>8.6020906664802166E-2</c:v>
                </c:pt>
                <c:pt idx="112">
                  <c:v>8.6020906664802166E-2</c:v>
                </c:pt>
                <c:pt idx="113">
                  <c:v>8.6020906664802166E-2</c:v>
                </c:pt>
                <c:pt idx="114">
                  <c:v>8.6020906664802166E-2</c:v>
                </c:pt>
                <c:pt idx="115">
                  <c:v>8.6020906664802166E-2</c:v>
                </c:pt>
                <c:pt idx="116">
                  <c:v>8.6020906664802166E-2</c:v>
                </c:pt>
                <c:pt idx="117">
                  <c:v>8.6020906664802166E-2</c:v>
                </c:pt>
                <c:pt idx="118">
                  <c:v>8.6020906664802166E-2</c:v>
                </c:pt>
                <c:pt idx="119">
                  <c:v>8.6020906664802166E-2</c:v>
                </c:pt>
                <c:pt idx="120">
                  <c:v>8.6020906664802166E-2</c:v>
                </c:pt>
                <c:pt idx="121">
                  <c:v>8.6020906664802166E-2</c:v>
                </c:pt>
                <c:pt idx="122">
                  <c:v>8.6020906664802166E-2</c:v>
                </c:pt>
                <c:pt idx="123">
                  <c:v>8.6020906664802166E-2</c:v>
                </c:pt>
                <c:pt idx="124">
                  <c:v>8.6020906664802166E-2</c:v>
                </c:pt>
                <c:pt idx="125">
                  <c:v>8.6020906664802166E-2</c:v>
                </c:pt>
                <c:pt idx="126">
                  <c:v>8.6020906664802166E-2</c:v>
                </c:pt>
                <c:pt idx="127">
                  <c:v>8.6020906664802166E-2</c:v>
                </c:pt>
                <c:pt idx="128">
                  <c:v>8.6020906664802166E-2</c:v>
                </c:pt>
                <c:pt idx="129">
                  <c:v>8.6020906664802166E-2</c:v>
                </c:pt>
                <c:pt idx="130">
                  <c:v>8.6020906664802166E-2</c:v>
                </c:pt>
                <c:pt idx="131">
                  <c:v>8.6020906664802166E-2</c:v>
                </c:pt>
                <c:pt idx="132">
                  <c:v>8.6020906664802166E-2</c:v>
                </c:pt>
                <c:pt idx="133">
                  <c:v>8.6020906664802166E-2</c:v>
                </c:pt>
                <c:pt idx="134">
                  <c:v>8.6020906664802166E-2</c:v>
                </c:pt>
                <c:pt idx="135">
                  <c:v>8.6020906664802166E-2</c:v>
                </c:pt>
                <c:pt idx="136">
                  <c:v>8.6020906664802166E-2</c:v>
                </c:pt>
                <c:pt idx="137">
                  <c:v>8.6020906664802166E-2</c:v>
                </c:pt>
                <c:pt idx="138">
                  <c:v>8.6020906664802166E-2</c:v>
                </c:pt>
                <c:pt idx="139">
                  <c:v>8.6020906664802166E-2</c:v>
                </c:pt>
                <c:pt idx="140">
                  <c:v>8.6020906664802166E-2</c:v>
                </c:pt>
                <c:pt idx="141">
                  <c:v>8.6020906664802166E-2</c:v>
                </c:pt>
                <c:pt idx="142">
                  <c:v>8.6020906664802166E-2</c:v>
                </c:pt>
                <c:pt idx="143">
                  <c:v>8.6020906664802166E-2</c:v>
                </c:pt>
              </c:numCache>
            </c:numRef>
          </c:val>
          <c:smooth val="0"/>
          <c:extLst>
            <c:ext xmlns:c16="http://schemas.microsoft.com/office/drawing/2014/chart" uri="{C3380CC4-5D6E-409C-BE32-E72D297353CC}">
              <c16:uniqueId val="{00000001-718B-4E0F-A679-A60CBDF77193}"/>
            </c:ext>
          </c:extLst>
        </c:ser>
        <c:dLbls>
          <c:showLegendKey val="0"/>
          <c:showVal val="0"/>
          <c:showCatName val="0"/>
          <c:showSerName val="0"/>
          <c:showPercent val="0"/>
          <c:showBubbleSize val="0"/>
        </c:dLbls>
        <c:smooth val="0"/>
        <c:axId val="1221395344"/>
        <c:axId val="1221394256"/>
      </c:lineChart>
      <c:dateAx>
        <c:axId val="1221395344"/>
        <c:scaling>
          <c:orientation val="minMax"/>
        </c:scaling>
        <c:delete val="0"/>
        <c:axPos val="b"/>
        <c:numFmt formatCode="[$-409]mmm\-yy;@" sourceLinked="0"/>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1221394256"/>
        <c:crosses val="autoZero"/>
        <c:auto val="1"/>
        <c:lblOffset val="100"/>
        <c:baseTimeUnit val="months"/>
      </c:dateAx>
      <c:valAx>
        <c:axId val="1221394256"/>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12213953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solidFill>
            <a:sysClr val="windowText" lastClr="000000"/>
          </a:solidFill>
        </a:defRPr>
      </a:pPr>
      <a:endParaRPr lang="en-US"/>
    </a:p>
  </c:txPr>
  <c:externalData r:id="rId4">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r>
              <a:rPr lang="en-US" sz="1200" b="1" i="0" baseline="0">
                <a:effectLst/>
              </a:rPr>
              <a:t>Preferred Sector Capitalization</a:t>
            </a:r>
            <a:endParaRPr lang="en-US" sz="1200">
              <a:effectLst/>
            </a:endParaRPr>
          </a:p>
          <a:p>
            <a:pPr>
              <a:defRPr/>
            </a:pPr>
            <a:r>
              <a:rPr lang="en-US" sz="800" b="0" i="1" baseline="0">
                <a:effectLst/>
              </a:rPr>
              <a:t>Source: Bloomberg using the PFF Equity Constituents as of 5/31/2018</a:t>
            </a:r>
            <a:endParaRPr lang="en-US" sz="800">
              <a:effectLst/>
            </a:endParaRPr>
          </a:p>
        </c:rich>
      </c:tx>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title>
    <c:autoTitleDeleted val="0"/>
    <c:plotArea>
      <c:layout/>
      <c:pieChart>
        <c:varyColors val="1"/>
        <c:dLbls>
          <c:dLblPos val="inEnd"/>
          <c:showLegendKey val="0"/>
          <c:showVal val="0"/>
          <c:showCatName val="1"/>
          <c:showSerName val="0"/>
          <c:showPercent val="1"/>
          <c:showBubbleSize val="0"/>
          <c:showLeaderLines val="0"/>
        </c:dLbls>
        <c:firstSliceAng val="0"/>
      </c:pieChart>
      <c:spPr>
        <a:noFill/>
        <a:ln>
          <a:noFill/>
        </a:ln>
        <a:effectLst/>
      </c:spPr>
    </c:plotArea>
    <c:plotVisOnly val="1"/>
    <c:dispBlanksAs val="gap"/>
    <c:showDLblsOverMax val="0"/>
  </c:chart>
  <c:spPr>
    <a:noFill/>
    <a:ln w="9525" cap="flat" cmpd="sng" algn="ctr">
      <a:noFill/>
      <a:round/>
    </a:ln>
    <a:effectLst/>
  </c:spPr>
  <c:txPr>
    <a:bodyPr/>
    <a:lstStyle/>
    <a:p>
      <a:pPr>
        <a:defRPr>
          <a:solidFill>
            <a:schemeClr val="tx1"/>
          </a:solidFill>
        </a:defRPr>
      </a:pPr>
      <a:endParaRPr lang="en-US"/>
    </a:p>
  </c:txPr>
  <c:externalData r:id="rId4">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5160761154855649E-2"/>
          <c:y val="0.13943685839831396"/>
          <c:w val="0.90301384201974755"/>
          <c:h val="0.61105804459019841"/>
        </c:manualLayout>
      </c:layout>
      <c:barChart>
        <c:barDir val="col"/>
        <c:grouping val="clustered"/>
        <c:varyColors val="0"/>
        <c:ser>
          <c:idx val="0"/>
          <c:order val="0"/>
          <c:tx>
            <c:strRef>
              <c:f>Sheet1!$B$1</c:f>
              <c:strCache>
                <c:ptCount val="1"/>
                <c:pt idx="0">
                  <c:v>PFFA (Market Price)</c:v>
                </c:pt>
              </c:strCache>
            </c:strRef>
          </c:tx>
          <c:spPr>
            <a:solidFill>
              <a:schemeClr val="accent1"/>
            </a:solidFill>
            <a:ln>
              <a:noFill/>
            </a:ln>
            <a:effectLst/>
          </c:spPr>
          <c:invertIfNegative val="0"/>
          <c:cat>
            <c:strRef>
              <c:f>Sheet1!$A$2:$A$6</c:f>
              <c:strCache>
                <c:ptCount val="5"/>
                <c:pt idx="0">
                  <c:v>QTD</c:v>
                </c:pt>
                <c:pt idx="1">
                  <c:v>YTD</c:v>
                </c:pt>
                <c:pt idx="2">
                  <c:v>1 Year</c:v>
                </c:pt>
                <c:pt idx="3">
                  <c:v>3 Year</c:v>
                </c:pt>
                <c:pt idx="4">
                  <c:v>ITD</c:v>
                </c:pt>
              </c:strCache>
            </c:strRef>
          </c:cat>
          <c:val>
            <c:numRef>
              <c:f>Sheet1!$B$2:$B$6</c:f>
              <c:numCache>
                <c:formatCode>0.00%</c:formatCode>
                <c:ptCount val="5"/>
                <c:pt idx="0">
                  <c:v>-2.1100000000000001E-2</c:v>
                </c:pt>
                <c:pt idx="1">
                  <c:v>-0.2084</c:v>
                </c:pt>
                <c:pt idx="2">
                  <c:v>-0.2084</c:v>
                </c:pt>
                <c:pt idx="3">
                  <c:v>-3.39E-2</c:v>
                </c:pt>
                <c:pt idx="4">
                  <c:v>2.1700000000000001E-2</c:v>
                </c:pt>
              </c:numCache>
            </c:numRef>
          </c:val>
          <c:extLst>
            <c:ext xmlns:c16="http://schemas.microsoft.com/office/drawing/2014/chart" uri="{C3380CC4-5D6E-409C-BE32-E72D297353CC}">
              <c16:uniqueId val="{00000000-14FD-40E5-9C6F-EE746FBEA98D}"/>
            </c:ext>
          </c:extLst>
        </c:ser>
        <c:ser>
          <c:idx val="1"/>
          <c:order val="1"/>
          <c:tx>
            <c:strRef>
              <c:f>Sheet1!$C$1</c:f>
              <c:strCache>
                <c:ptCount val="1"/>
                <c:pt idx="0">
                  <c:v>PFFA (NAV)</c:v>
                </c:pt>
              </c:strCache>
            </c:strRef>
          </c:tx>
          <c:spPr>
            <a:solidFill>
              <a:srgbClr val="CCD1D7"/>
            </a:solidFill>
            <a:ln>
              <a:noFill/>
            </a:ln>
            <a:effectLst/>
          </c:spPr>
          <c:invertIfNegative val="0"/>
          <c:cat>
            <c:strRef>
              <c:f>Sheet1!$A$2:$A$6</c:f>
              <c:strCache>
                <c:ptCount val="5"/>
                <c:pt idx="0">
                  <c:v>QTD</c:v>
                </c:pt>
                <c:pt idx="1">
                  <c:v>YTD</c:v>
                </c:pt>
                <c:pt idx="2">
                  <c:v>1 Year</c:v>
                </c:pt>
                <c:pt idx="3">
                  <c:v>3 Year</c:v>
                </c:pt>
                <c:pt idx="4">
                  <c:v>ITD</c:v>
                </c:pt>
              </c:strCache>
            </c:strRef>
          </c:cat>
          <c:val>
            <c:numRef>
              <c:f>Sheet1!$C$2:$C$6</c:f>
              <c:numCache>
                <c:formatCode>0.00%</c:formatCode>
                <c:ptCount val="5"/>
                <c:pt idx="0">
                  <c:v>-2.6599999999999999E-2</c:v>
                </c:pt>
                <c:pt idx="1">
                  <c:v>-0.20910000000000001</c:v>
                </c:pt>
                <c:pt idx="2">
                  <c:v>-0.20910000000000001</c:v>
                </c:pt>
                <c:pt idx="3">
                  <c:v>-3.3500000000000002E-2</c:v>
                </c:pt>
                <c:pt idx="4">
                  <c:v>2.1899999999999999E-2</c:v>
                </c:pt>
              </c:numCache>
            </c:numRef>
          </c:val>
          <c:extLst>
            <c:ext xmlns:c16="http://schemas.microsoft.com/office/drawing/2014/chart" uri="{C3380CC4-5D6E-409C-BE32-E72D297353CC}">
              <c16:uniqueId val="{00000001-14FD-40E5-9C6F-EE746FBEA98D}"/>
            </c:ext>
          </c:extLst>
        </c:ser>
        <c:ser>
          <c:idx val="2"/>
          <c:order val="2"/>
          <c:tx>
            <c:strRef>
              <c:f>Sheet1!$D$1</c:f>
              <c:strCache>
                <c:ptCount val="1"/>
                <c:pt idx="0">
                  <c:v>Index (SPPREF)</c:v>
                </c:pt>
              </c:strCache>
            </c:strRef>
          </c:tx>
          <c:spPr>
            <a:solidFill>
              <a:srgbClr val="5E7C9E"/>
            </a:solidFill>
            <a:ln>
              <a:noFill/>
            </a:ln>
            <a:effectLst/>
          </c:spPr>
          <c:invertIfNegative val="0"/>
          <c:cat>
            <c:strRef>
              <c:f>Sheet1!$A$2:$A$6</c:f>
              <c:strCache>
                <c:ptCount val="5"/>
                <c:pt idx="0">
                  <c:v>QTD</c:v>
                </c:pt>
                <c:pt idx="1">
                  <c:v>YTD</c:v>
                </c:pt>
                <c:pt idx="2">
                  <c:v>1 Year</c:v>
                </c:pt>
                <c:pt idx="3">
                  <c:v>3 Year</c:v>
                </c:pt>
                <c:pt idx="4">
                  <c:v>ITD</c:v>
                </c:pt>
              </c:strCache>
            </c:strRef>
          </c:cat>
          <c:val>
            <c:numRef>
              <c:f>Sheet1!$D$2:$D$6</c:f>
              <c:numCache>
                <c:formatCode>0.00%</c:formatCode>
                <c:ptCount val="5"/>
                <c:pt idx="0">
                  <c:v>-2.0799999999999999E-2</c:v>
                </c:pt>
                <c:pt idx="1">
                  <c:v>-0.1893</c:v>
                </c:pt>
                <c:pt idx="2">
                  <c:v>-0.1893</c:v>
                </c:pt>
                <c:pt idx="3">
                  <c:v>-2.2700000000000001E-2</c:v>
                </c:pt>
                <c:pt idx="4">
                  <c:v>1.34E-2</c:v>
                </c:pt>
              </c:numCache>
            </c:numRef>
          </c:val>
          <c:extLst>
            <c:ext xmlns:c16="http://schemas.microsoft.com/office/drawing/2014/chart" uri="{C3380CC4-5D6E-409C-BE32-E72D297353CC}">
              <c16:uniqueId val="{00000002-14FD-40E5-9C6F-EE746FBEA98D}"/>
            </c:ext>
          </c:extLst>
        </c:ser>
        <c:dLbls>
          <c:showLegendKey val="0"/>
          <c:showVal val="0"/>
          <c:showCatName val="0"/>
          <c:showSerName val="0"/>
          <c:showPercent val="0"/>
          <c:showBubbleSize val="0"/>
        </c:dLbls>
        <c:gapWidth val="219"/>
        <c:overlap val="-27"/>
        <c:axId val="1041928864"/>
        <c:axId val="1041931488"/>
      </c:barChart>
      <c:catAx>
        <c:axId val="10419288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en-US"/>
          </a:p>
        </c:txPr>
        <c:crossAx val="1041931488"/>
        <c:crosses val="autoZero"/>
        <c:auto val="1"/>
        <c:lblAlgn val="ctr"/>
        <c:lblOffset val="100"/>
        <c:noMultiLvlLbl val="0"/>
      </c:catAx>
      <c:valAx>
        <c:axId val="1041931488"/>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1041928864"/>
        <c:crosses val="autoZero"/>
        <c:crossBetween val="between"/>
      </c:valAx>
      <c:spPr>
        <a:noFill/>
        <a:ln>
          <a:noFill/>
        </a:ln>
        <a:effectLst/>
      </c:spPr>
    </c:plotArea>
    <c:legend>
      <c:legendPos val="tr"/>
      <c:layout>
        <c:manualLayout>
          <c:xMode val="edge"/>
          <c:yMode val="edge"/>
          <c:x val="0.78584261740632899"/>
          <c:y val="0.37304731473494329"/>
          <c:w val="0.19438273340832396"/>
          <c:h val="0.29680071280898251"/>
        </c:manualLayout>
      </c:layout>
      <c:overlay val="0"/>
      <c:spPr>
        <a:solidFill>
          <a:schemeClr val="bg1"/>
        </a:solidFill>
        <a:ln>
          <a:solidFill>
            <a:schemeClr val="tx1"/>
          </a:solidFill>
        </a:ln>
        <a:effectLst/>
      </c:spPr>
      <c:txPr>
        <a:bodyPr rot="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SPPREF Index</c:v>
                </c:pt>
              </c:strCache>
            </c:strRef>
          </c:tx>
          <c:spPr>
            <a:solidFill>
              <a:srgbClr val="001C5C"/>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Yield</c:v>
                </c:pt>
              </c:strCache>
            </c:strRef>
          </c:cat>
          <c:val>
            <c:numRef>
              <c:f>Sheet1!$B$2</c:f>
              <c:numCache>
                <c:formatCode>0.00%</c:formatCode>
                <c:ptCount val="1"/>
                <c:pt idx="0">
                  <c:v>5.9299999999999999E-2</c:v>
                </c:pt>
              </c:numCache>
            </c:numRef>
          </c:val>
          <c:extLst>
            <c:ext xmlns:c16="http://schemas.microsoft.com/office/drawing/2014/chart" uri="{C3380CC4-5D6E-409C-BE32-E72D297353CC}">
              <c16:uniqueId val="{00000000-3B10-4C5C-9C12-720A98E993F0}"/>
            </c:ext>
          </c:extLst>
        </c:ser>
        <c:ser>
          <c:idx val="1"/>
          <c:order val="1"/>
          <c:tx>
            <c:strRef>
              <c:f>Sheet1!$C$1</c:f>
              <c:strCache>
                <c:ptCount val="1"/>
                <c:pt idx="0">
                  <c:v>PFFA</c:v>
                </c:pt>
              </c:strCache>
            </c:strRef>
          </c:tx>
          <c:spPr>
            <a:solidFill>
              <a:srgbClr val="CCD1D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Yield</c:v>
                </c:pt>
              </c:strCache>
            </c:strRef>
          </c:cat>
          <c:val>
            <c:numRef>
              <c:f>Sheet1!$C$2</c:f>
              <c:numCache>
                <c:formatCode>0.00%</c:formatCode>
                <c:ptCount val="1"/>
                <c:pt idx="0">
                  <c:v>0.10829999999999999</c:v>
                </c:pt>
              </c:numCache>
            </c:numRef>
          </c:val>
          <c:extLst>
            <c:ext xmlns:c16="http://schemas.microsoft.com/office/drawing/2014/chart" uri="{C3380CC4-5D6E-409C-BE32-E72D297353CC}">
              <c16:uniqueId val="{00000001-3B10-4C5C-9C12-720A98E993F0}"/>
            </c:ext>
          </c:extLst>
        </c:ser>
        <c:dLbls>
          <c:showLegendKey val="0"/>
          <c:showVal val="0"/>
          <c:showCatName val="0"/>
          <c:showSerName val="0"/>
          <c:showPercent val="0"/>
          <c:showBubbleSize val="0"/>
        </c:dLbls>
        <c:gapWidth val="219"/>
        <c:overlap val="-27"/>
        <c:axId val="1399988584"/>
        <c:axId val="1399983992"/>
      </c:barChart>
      <c:catAx>
        <c:axId val="13999885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99983992"/>
        <c:crosses val="autoZero"/>
        <c:auto val="1"/>
        <c:lblAlgn val="ctr"/>
        <c:lblOffset val="100"/>
        <c:noMultiLvlLbl val="0"/>
      </c:catAx>
      <c:valAx>
        <c:axId val="1399983992"/>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99988584"/>
        <c:crosses val="autoZero"/>
        <c:crossBetween val="between"/>
      </c:valAx>
      <c:spPr>
        <a:noFill/>
        <a:ln>
          <a:noFill/>
        </a:ln>
        <a:effectLst/>
      </c:spPr>
    </c:plotArea>
    <c:legend>
      <c:legendPos val="b"/>
      <c:layout>
        <c:manualLayout>
          <c:xMode val="edge"/>
          <c:yMode val="edge"/>
          <c:x val="0.27583950914803423"/>
          <c:y val="0.87609354366448555"/>
          <c:w val="0.54185281396617213"/>
          <c:h val="6.7722367176610496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900"/>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'Back to Work Occupancy'!$B$3</c:f>
              <c:strCache>
                <c:ptCount val="1"/>
                <c:pt idx="0">
                  <c:v>Average</c:v>
                </c:pt>
              </c:strCache>
            </c:strRef>
          </c:tx>
          <c:spPr>
            <a:ln w="28575" cap="rnd">
              <a:solidFill>
                <a:schemeClr val="accent1"/>
              </a:solidFill>
              <a:round/>
            </a:ln>
            <a:effectLst/>
          </c:spPr>
          <c:marker>
            <c:symbol val="none"/>
          </c:marker>
          <c:cat>
            <c:numRef>
              <c:f>'Back to Work Occupancy'!$A$4:$A$130</c:f>
              <c:numCache>
                <c:formatCode>m/d/yyyy</c:formatCode>
                <c:ptCount val="127"/>
                <c:pt idx="0">
                  <c:v>43894</c:v>
                </c:pt>
                <c:pt idx="1">
                  <c:v>43901</c:v>
                </c:pt>
                <c:pt idx="2">
                  <c:v>43908</c:v>
                </c:pt>
                <c:pt idx="3">
                  <c:v>43915</c:v>
                </c:pt>
                <c:pt idx="4">
                  <c:v>43922</c:v>
                </c:pt>
                <c:pt idx="5">
                  <c:v>43929</c:v>
                </c:pt>
                <c:pt idx="6">
                  <c:v>43936</c:v>
                </c:pt>
                <c:pt idx="7">
                  <c:v>43943</c:v>
                </c:pt>
                <c:pt idx="8">
                  <c:v>43950</c:v>
                </c:pt>
                <c:pt idx="9">
                  <c:v>43957</c:v>
                </c:pt>
                <c:pt idx="10">
                  <c:v>43964</c:v>
                </c:pt>
                <c:pt idx="11">
                  <c:v>43971</c:v>
                </c:pt>
                <c:pt idx="12">
                  <c:v>43978</c:v>
                </c:pt>
                <c:pt idx="13">
                  <c:v>43985</c:v>
                </c:pt>
                <c:pt idx="14">
                  <c:v>43992</c:v>
                </c:pt>
                <c:pt idx="15">
                  <c:v>43999</c:v>
                </c:pt>
                <c:pt idx="16">
                  <c:v>44006</c:v>
                </c:pt>
                <c:pt idx="17">
                  <c:v>44013</c:v>
                </c:pt>
                <c:pt idx="18">
                  <c:v>44020</c:v>
                </c:pt>
                <c:pt idx="19">
                  <c:v>44027</c:v>
                </c:pt>
                <c:pt idx="20">
                  <c:v>44034</c:v>
                </c:pt>
                <c:pt idx="21">
                  <c:v>44041</c:v>
                </c:pt>
                <c:pt idx="22">
                  <c:v>44048</c:v>
                </c:pt>
                <c:pt idx="23">
                  <c:v>44055</c:v>
                </c:pt>
                <c:pt idx="24">
                  <c:v>44062</c:v>
                </c:pt>
                <c:pt idx="25">
                  <c:v>44069</c:v>
                </c:pt>
                <c:pt idx="26">
                  <c:v>44076</c:v>
                </c:pt>
                <c:pt idx="27">
                  <c:v>44083</c:v>
                </c:pt>
                <c:pt idx="28">
                  <c:v>44090</c:v>
                </c:pt>
                <c:pt idx="29">
                  <c:v>44097</c:v>
                </c:pt>
                <c:pt idx="30">
                  <c:v>44104</c:v>
                </c:pt>
                <c:pt idx="31">
                  <c:v>44111</c:v>
                </c:pt>
                <c:pt idx="32">
                  <c:v>44118</c:v>
                </c:pt>
                <c:pt idx="33">
                  <c:v>44125</c:v>
                </c:pt>
                <c:pt idx="34">
                  <c:v>44132</c:v>
                </c:pt>
                <c:pt idx="35">
                  <c:v>44139</c:v>
                </c:pt>
                <c:pt idx="36">
                  <c:v>44146</c:v>
                </c:pt>
                <c:pt idx="37">
                  <c:v>44153</c:v>
                </c:pt>
                <c:pt idx="38">
                  <c:v>44160</c:v>
                </c:pt>
                <c:pt idx="39">
                  <c:v>44167</c:v>
                </c:pt>
                <c:pt idx="40">
                  <c:v>44174</c:v>
                </c:pt>
                <c:pt idx="41">
                  <c:v>44181</c:v>
                </c:pt>
                <c:pt idx="42">
                  <c:v>44188</c:v>
                </c:pt>
                <c:pt idx="43">
                  <c:v>44195</c:v>
                </c:pt>
                <c:pt idx="44">
                  <c:v>44202</c:v>
                </c:pt>
                <c:pt idx="45">
                  <c:v>44209</c:v>
                </c:pt>
                <c:pt idx="46">
                  <c:v>44216</c:v>
                </c:pt>
                <c:pt idx="47">
                  <c:v>44223</c:v>
                </c:pt>
                <c:pt idx="48">
                  <c:v>44230</c:v>
                </c:pt>
                <c:pt idx="49">
                  <c:v>44237</c:v>
                </c:pt>
                <c:pt idx="50">
                  <c:v>44244</c:v>
                </c:pt>
                <c:pt idx="51">
                  <c:v>44251</c:v>
                </c:pt>
                <c:pt idx="52">
                  <c:v>44258</c:v>
                </c:pt>
                <c:pt idx="53">
                  <c:v>44265</c:v>
                </c:pt>
                <c:pt idx="54">
                  <c:v>44272</c:v>
                </c:pt>
                <c:pt idx="55">
                  <c:v>44279</c:v>
                </c:pt>
                <c:pt idx="56">
                  <c:v>44286</c:v>
                </c:pt>
                <c:pt idx="57">
                  <c:v>44293</c:v>
                </c:pt>
                <c:pt idx="58">
                  <c:v>44300</c:v>
                </c:pt>
                <c:pt idx="59">
                  <c:v>44307</c:v>
                </c:pt>
                <c:pt idx="60">
                  <c:v>44314</c:v>
                </c:pt>
                <c:pt idx="61">
                  <c:v>44321</c:v>
                </c:pt>
                <c:pt idx="62">
                  <c:v>44328</c:v>
                </c:pt>
                <c:pt idx="63">
                  <c:v>44335</c:v>
                </c:pt>
                <c:pt idx="64">
                  <c:v>44342</c:v>
                </c:pt>
                <c:pt idx="65">
                  <c:v>44349</c:v>
                </c:pt>
                <c:pt idx="66">
                  <c:v>44356</c:v>
                </c:pt>
                <c:pt idx="67">
                  <c:v>44363</c:v>
                </c:pt>
                <c:pt idx="68">
                  <c:v>44370</c:v>
                </c:pt>
                <c:pt idx="69">
                  <c:v>44377</c:v>
                </c:pt>
                <c:pt idx="70">
                  <c:v>44384</c:v>
                </c:pt>
                <c:pt idx="71">
                  <c:v>44391</c:v>
                </c:pt>
                <c:pt idx="72">
                  <c:v>44398</c:v>
                </c:pt>
                <c:pt idx="73">
                  <c:v>44405</c:v>
                </c:pt>
                <c:pt idx="74">
                  <c:v>44412</c:v>
                </c:pt>
                <c:pt idx="75">
                  <c:v>44419</c:v>
                </c:pt>
                <c:pt idx="76">
                  <c:v>44426</c:v>
                </c:pt>
                <c:pt idx="77">
                  <c:v>44433</c:v>
                </c:pt>
                <c:pt idx="78">
                  <c:v>44440</c:v>
                </c:pt>
                <c:pt idx="79">
                  <c:v>44447</c:v>
                </c:pt>
                <c:pt idx="80">
                  <c:v>44454</c:v>
                </c:pt>
                <c:pt idx="81">
                  <c:v>44461</c:v>
                </c:pt>
                <c:pt idx="82">
                  <c:v>44468</c:v>
                </c:pt>
                <c:pt idx="83">
                  <c:v>44475</c:v>
                </c:pt>
                <c:pt idx="84">
                  <c:v>44482</c:v>
                </c:pt>
                <c:pt idx="85">
                  <c:v>44489</c:v>
                </c:pt>
                <c:pt idx="86">
                  <c:v>44496</c:v>
                </c:pt>
                <c:pt idx="87">
                  <c:v>44503</c:v>
                </c:pt>
                <c:pt idx="88">
                  <c:v>44510</c:v>
                </c:pt>
                <c:pt idx="89">
                  <c:v>44517</c:v>
                </c:pt>
                <c:pt idx="90">
                  <c:v>44524</c:v>
                </c:pt>
                <c:pt idx="91">
                  <c:v>44531</c:v>
                </c:pt>
                <c:pt idx="92">
                  <c:v>44538</c:v>
                </c:pt>
                <c:pt idx="93">
                  <c:v>44545</c:v>
                </c:pt>
                <c:pt idx="94">
                  <c:v>44552</c:v>
                </c:pt>
                <c:pt idx="95">
                  <c:v>44559</c:v>
                </c:pt>
                <c:pt idx="96">
                  <c:v>44566</c:v>
                </c:pt>
                <c:pt idx="97">
                  <c:v>44573</c:v>
                </c:pt>
                <c:pt idx="98">
                  <c:v>44580</c:v>
                </c:pt>
                <c:pt idx="99">
                  <c:v>44587</c:v>
                </c:pt>
                <c:pt idx="100">
                  <c:v>44594</c:v>
                </c:pt>
                <c:pt idx="101">
                  <c:v>44601</c:v>
                </c:pt>
                <c:pt idx="102">
                  <c:v>44608</c:v>
                </c:pt>
                <c:pt idx="103">
                  <c:v>44615</c:v>
                </c:pt>
                <c:pt idx="104">
                  <c:v>44622</c:v>
                </c:pt>
                <c:pt idx="105">
                  <c:v>44629</c:v>
                </c:pt>
                <c:pt idx="106">
                  <c:v>44636</c:v>
                </c:pt>
                <c:pt idx="107">
                  <c:v>44643</c:v>
                </c:pt>
                <c:pt idx="108">
                  <c:v>44650</c:v>
                </c:pt>
                <c:pt idx="109">
                  <c:v>44657</c:v>
                </c:pt>
                <c:pt idx="110">
                  <c:v>44664</c:v>
                </c:pt>
                <c:pt idx="111">
                  <c:v>44671</c:v>
                </c:pt>
                <c:pt idx="112">
                  <c:v>44678</c:v>
                </c:pt>
                <c:pt idx="113">
                  <c:v>44685</c:v>
                </c:pt>
                <c:pt idx="114">
                  <c:v>44692</c:v>
                </c:pt>
                <c:pt idx="115">
                  <c:v>44699</c:v>
                </c:pt>
                <c:pt idx="116">
                  <c:v>44706</c:v>
                </c:pt>
                <c:pt idx="117">
                  <c:v>44713</c:v>
                </c:pt>
                <c:pt idx="118">
                  <c:v>44720</c:v>
                </c:pt>
                <c:pt idx="119">
                  <c:v>44727</c:v>
                </c:pt>
                <c:pt idx="120">
                  <c:v>44734</c:v>
                </c:pt>
                <c:pt idx="121">
                  <c:v>44741</c:v>
                </c:pt>
                <c:pt idx="122">
                  <c:v>44748</c:v>
                </c:pt>
                <c:pt idx="123">
                  <c:v>44755</c:v>
                </c:pt>
                <c:pt idx="124">
                  <c:v>44762</c:v>
                </c:pt>
                <c:pt idx="125">
                  <c:v>44769</c:v>
                </c:pt>
                <c:pt idx="126">
                  <c:v>44776</c:v>
                </c:pt>
              </c:numCache>
            </c:numRef>
          </c:cat>
          <c:val>
            <c:numRef>
              <c:f>'Back to Work Occupancy'!$B$4:$B$130</c:f>
              <c:numCache>
                <c:formatCode>General</c:formatCode>
                <c:ptCount val="127"/>
                <c:pt idx="0">
                  <c:v>99.04</c:v>
                </c:pt>
                <c:pt idx="1">
                  <c:v>92.4</c:v>
                </c:pt>
                <c:pt idx="2">
                  <c:v>50.27</c:v>
                </c:pt>
                <c:pt idx="3">
                  <c:v>20.92</c:v>
                </c:pt>
                <c:pt idx="4">
                  <c:v>16.190000000000001</c:v>
                </c:pt>
                <c:pt idx="5">
                  <c:v>15.2</c:v>
                </c:pt>
                <c:pt idx="6">
                  <c:v>14.6</c:v>
                </c:pt>
                <c:pt idx="7">
                  <c:v>15.26</c:v>
                </c:pt>
                <c:pt idx="8">
                  <c:v>15.83</c:v>
                </c:pt>
                <c:pt idx="9">
                  <c:v>16.63</c:v>
                </c:pt>
                <c:pt idx="10">
                  <c:v>17.25</c:v>
                </c:pt>
                <c:pt idx="11">
                  <c:v>18.079999999999998</c:v>
                </c:pt>
                <c:pt idx="12">
                  <c:v>18.649999999999999</c:v>
                </c:pt>
                <c:pt idx="13">
                  <c:v>19.239999999999998</c:v>
                </c:pt>
                <c:pt idx="14">
                  <c:v>20.83</c:v>
                </c:pt>
                <c:pt idx="15">
                  <c:v>22.01</c:v>
                </c:pt>
                <c:pt idx="16">
                  <c:v>21.87</c:v>
                </c:pt>
                <c:pt idx="17">
                  <c:v>21.57</c:v>
                </c:pt>
                <c:pt idx="18">
                  <c:v>20.76</c:v>
                </c:pt>
                <c:pt idx="19">
                  <c:v>21.42</c:v>
                </c:pt>
                <c:pt idx="20">
                  <c:v>21.21</c:v>
                </c:pt>
                <c:pt idx="21">
                  <c:v>21.6</c:v>
                </c:pt>
                <c:pt idx="22">
                  <c:v>21.71</c:v>
                </c:pt>
                <c:pt idx="23">
                  <c:v>21.85</c:v>
                </c:pt>
                <c:pt idx="24">
                  <c:v>22.31</c:v>
                </c:pt>
                <c:pt idx="25">
                  <c:v>22.59</c:v>
                </c:pt>
                <c:pt idx="26">
                  <c:v>23.08</c:v>
                </c:pt>
                <c:pt idx="27">
                  <c:v>22.98</c:v>
                </c:pt>
                <c:pt idx="28">
                  <c:v>24.62</c:v>
                </c:pt>
                <c:pt idx="29">
                  <c:v>24.63</c:v>
                </c:pt>
                <c:pt idx="30">
                  <c:v>25.1</c:v>
                </c:pt>
                <c:pt idx="31">
                  <c:v>25.68</c:v>
                </c:pt>
                <c:pt idx="32">
                  <c:v>25.95</c:v>
                </c:pt>
                <c:pt idx="33">
                  <c:v>26.27</c:v>
                </c:pt>
                <c:pt idx="34">
                  <c:v>26.23</c:v>
                </c:pt>
                <c:pt idx="35">
                  <c:v>25.52</c:v>
                </c:pt>
                <c:pt idx="36">
                  <c:v>26.58</c:v>
                </c:pt>
                <c:pt idx="37">
                  <c:v>25.58</c:v>
                </c:pt>
                <c:pt idx="38">
                  <c:v>21.95</c:v>
                </c:pt>
                <c:pt idx="39">
                  <c:v>24.09</c:v>
                </c:pt>
                <c:pt idx="40">
                  <c:v>23.72</c:v>
                </c:pt>
                <c:pt idx="41">
                  <c:v>23.29</c:v>
                </c:pt>
                <c:pt idx="42">
                  <c:v>20.55</c:v>
                </c:pt>
                <c:pt idx="43">
                  <c:v>17.010000000000002</c:v>
                </c:pt>
                <c:pt idx="44">
                  <c:v>19.89</c:v>
                </c:pt>
                <c:pt idx="45">
                  <c:v>22.86</c:v>
                </c:pt>
                <c:pt idx="46">
                  <c:v>22.62</c:v>
                </c:pt>
                <c:pt idx="47">
                  <c:v>23.6</c:v>
                </c:pt>
                <c:pt idx="48">
                  <c:v>22.59</c:v>
                </c:pt>
                <c:pt idx="49">
                  <c:v>24.15</c:v>
                </c:pt>
                <c:pt idx="50">
                  <c:v>17.59</c:v>
                </c:pt>
                <c:pt idx="51">
                  <c:v>20.32</c:v>
                </c:pt>
                <c:pt idx="52">
                  <c:v>24.96</c:v>
                </c:pt>
                <c:pt idx="53">
                  <c:v>25.23</c:v>
                </c:pt>
                <c:pt idx="54">
                  <c:v>24.46</c:v>
                </c:pt>
                <c:pt idx="55">
                  <c:v>24.21</c:v>
                </c:pt>
                <c:pt idx="56">
                  <c:v>24.8</c:v>
                </c:pt>
                <c:pt idx="57">
                  <c:v>23.98</c:v>
                </c:pt>
                <c:pt idx="58">
                  <c:v>25.9</c:v>
                </c:pt>
                <c:pt idx="59">
                  <c:v>26.05</c:v>
                </c:pt>
                <c:pt idx="60">
                  <c:v>26.51</c:v>
                </c:pt>
                <c:pt idx="61">
                  <c:v>27.07</c:v>
                </c:pt>
                <c:pt idx="62">
                  <c:v>27.78</c:v>
                </c:pt>
                <c:pt idx="63">
                  <c:v>28.05</c:v>
                </c:pt>
                <c:pt idx="64">
                  <c:v>28.97</c:v>
                </c:pt>
                <c:pt idx="65">
                  <c:v>28.99</c:v>
                </c:pt>
                <c:pt idx="66">
                  <c:v>31.49</c:v>
                </c:pt>
                <c:pt idx="67">
                  <c:v>32.06</c:v>
                </c:pt>
                <c:pt idx="68">
                  <c:v>31.98</c:v>
                </c:pt>
                <c:pt idx="69">
                  <c:v>32.700000000000003</c:v>
                </c:pt>
                <c:pt idx="70">
                  <c:v>31.02</c:v>
                </c:pt>
                <c:pt idx="71">
                  <c:v>34.47</c:v>
                </c:pt>
                <c:pt idx="72">
                  <c:v>34.85</c:v>
                </c:pt>
                <c:pt idx="73">
                  <c:v>34.29</c:v>
                </c:pt>
                <c:pt idx="74">
                  <c:v>32.92</c:v>
                </c:pt>
                <c:pt idx="75">
                  <c:v>32.07</c:v>
                </c:pt>
                <c:pt idx="76">
                  <c:v>31.26</c:v>
                </c:pt>
                <c:pt idx="77">
                  <c:v>33.119999999999997</c:v>
                </c:pt>
                <c:pt idx="78">
                  <c:v>31.63</c:v>
                </c:pt>
                <c:pt idx="79">
                  <c:v>30.89</c:v>
                </c:pt>
                <c:pt idx="80">
                  <c:v>33.590000000000003</c:v>
                </c:pt>
                <c:pt idx="81">
                  <c:v>34.36</c:v>
                </c:pt>
                <c:pt idx="82">
                  <c:v>35.01</c:v>
                </c:pt>
                <c:pt idx="83">
                  <c:v>36.119999999999997</c:v>
                </c:pt>
                <c:pt idx="84">
                  <c:v>36.21</c:v>
                </c:pt>
                <c:pt idx="85">
                  <c:v>36.9</c:v>
                </c:pt>
                <c:pt idx="86">
                  <c:v>36.76</c:v>
                </c:pt>
                <c:pt idx="87">
                  <c:v>37.770000000000003</c:v>
                </c:pt>
                <c:pt idx="88">
                  <c:v>38.99</c:v>
                </c:pt>
                <c:pt idx="89">
                  <c:v>38.76</c:v>
                </c:pt>
                <c:pt idx="90">
                  <c:v>32.5</c:v>
                </c:pt>
                <c:pt idx="91">
                  <c:v>40.630000000000003</c:v>
                </c:pt>
                <c:pt idx="92">
                  <c:v>39.81</c:v>
                </c:pt>
                <c:pt idx="93">
                  <c:v>39.5</c:v>
                </c:pt>
                <c:pt idx="94">
                  <c:v>30.33</c:v>
                </c:pt>
                <c:pt idx="95">
                  <c:v>17.55</c:v>
                </c:pt>
                <c:pt idx="96">
                  <c:v>23.35</c:v>
                </c:pt>
                <c:pt idx="97">
                  <c:v>27.91</c:v>
                </c:pt>
                <c:pt idx="98">
                  <c:v>30.13</c:v>
                </c:pt>
                <c:pt idx="99">
                  <c:v>31.24</c:v>
                </c:pt>
                <c:pt idx="100">
                  <c:v>32.99</c:v>
                </c:pt>
                <c:pt idx="101">
                  <c:v>31.65</c:v>
                </c:pt>
                <c:pt idx="102">
                  <c:v>36.39</c:v>
                </c:pt>
                <c:pt idx="103">
                  <c:v>36.78</c:v>
                </c:pt>
                <c:pt idx="104">
                  <c:v>37.979999999999997</c:v>
                </c:pt>
                <c:pt idx="105">
                  <c:v>40.46</c:v>
                </c:pt>
                <c:pt idx="106">
                  <c:v>39.549999999999997</c:v>
                </c:pt>
                <c:pt idx="107">
                  <c:v>39.99</c:v>
                </c:pt>
                <c:pt idx="108">
                  <c:v>41.99</c:v>
                </c:pt>
                <c:pt idx="109">
                  <c:v>43.11</c:v>
                </c:pt>
                <c:pt idx="110">
                  <c:v>42.81</c:v>
                </c:pt>
                <c:pt idx="111">
                  <c:v>40.479999999999997</c:v>
                </c:pt>
                <c:pt idx="112">
                  <c:v>43.4</c:v>
                </c:pt>
                <c:pt idx="113">
                  <c:v>43.21</c:v>
                </c:pt>
                <c:pt idx="114">
                  <c:v>43.39</c:v>
                </c:pt>
                <c:pt idx="115">
                  <c:v>43.27</c:v>
                </c:pt>
                <c:pt idx="116">
                  <c:v>42.95</c:v>
                </c:pt>
                <c:pt idx="117">
                  <c:v>41.21</c:v>
                </c:pt>
                <c:pt idx="118">
                  <c:v>43.99</c:v>
                </c:pt>
                <c:pt idx="119">
                  <c:v>44.05</c:v>
                </c:pt>
                <c:pt idx="120">
                  <c:v>44.16</c:v>
                </c:pt>
                <c:pt idx="121">
                  <c:v>43.85</c:v>
                </c:pt>
                <c:pt idx="122">
                  <c:v>39.630000000000003</c:v>
                </c:pt>
                <c:pt idx="123">
                  <c:v>44.07</c:v>
                </c:pt>
                <c:pt idx="124">
                  <c:v>44.68</c:v>
                </c:pt>
                <c:pt idx="125">
                  <c:v>44.02</c:v>
                </c:pt>
                <c:pt idx="126">
                  <c:v>43.64</c:v>
                </c:pt>
              </c:numCache>
            </c:numRef>
          </c:val>
          <c:smooth val="0"/>
          <c:extLst>
            <c:ext xmlns:c16="http://schemas.microsoft.com/office/drawing/2014/chart" uri="{C3380CC4-5D6E-409C-BE32-E72D297353CC}">
              <c16:uniqueId val="{00000000-34C6-493E-8163-21500B12FA98}"/>
            </c:ext>
          </c:extLst>
        </c:ser>
        <c:ser>
          <c:idx val="1"/>
          <c:order val="1"/>
          <c:tx>
            <c:strRef>
              <c:f>'Back to Work Occupancy'!$C$3</c:f>
              <c:strCache>
                <c:ptCount val="1"/>
                <c:pt idx="0">
                  <c:v>New York</c:v>
                </c:pt>
              </c:strCache>
            </c:strRef>
          </c:tx>
          <c:spPr>
            <a:ln w="28575" cap="rnd">
              <a:solidFill>
                <a:schemeClr val="accent2"/>
              </a:solidFill>
              <a:round/>
            </a:ln>
            <a:effectLst/>
          </c:spPr>
          <c:marker>
            <c:symbol val="none"/>
          </c:marker>
          <c:cat>
            <c:numRef>
              <c:f>'Back to Work Occupancy'!$A$4:$A$130</c:f>
              <c:numCache>
                <c:formatCode>m/d/yyyy</c:formatCode>
                <c:ptCount val="127"/>
                <c:pt idx="0">
                  <c:v>43894</c:v>
                </c:pt>
                <c:pt idx="1">
                  <c:v>43901</c:v>
                </c:pt>
                <c:pt idx="2">
                  <c:v>43908</c:v>
                </c:pt>
                <c:pt idx="3">
                  <c:v>43915</c:v>
                </c:pt>
                <c:pt idx="4">
                  <c:v>43922</c:v>
                </c:pt>
                <c:pt idx="5">
                  <c:v>43929</c:v>
                </c:pt>
                <c:pt idx="6">
                  <c:v>43936</c:v>
                </c:pt>
                <c:pt idx="7">
                  <c:v>43943</c:v>
                </c:pt>
                <c:pt idx="8">
                  <c:v>43950</c:v>
                </c:pt>
                <c:pt idx="9">
                  <c:v>43957</c:v>
                </c:pt>
                <c:pt idx="10">
                  <c:v>43964</c:v>
                </c:pt>
                <c:pt idx="11">
                  <c:v>43971</c:v>
                </c:pt>
                <c:pt idx="12">
                  <c:v>43978</c:v>
                </c:pt>
                <c:pt idx="13">
                  <c:v>43985</c:v>
                </c:pt>
                <c:pt idx="14">
                  <c:v>43992</c:v>
                </c:pt>
                <c:pt idx="15">
                  <c:v>43999</c:v>
                </c:pt>
                <c:pt idx="16">
                  <c:v>44006</c:v>
                </c:pt>
                <c:pt idx="17">
                  <c:v>44013</c:v>
                </c:pt>
                <c:pt idx="18">
                  <c:v>44020</c:v>
                </c:pt>
                <c:pt idx="19">
                  <c:v>44027</c:v>
                </c:pt>
                <c:pt idx="20">
                  <c:v>44034</c:v>
                </c:pt>
                <c:pt idx="21">
                  <c:v>44041</c:v>
                </c:pt>
                <c:pt idx="22">
                  <c:v>44048</c:v>
                </c:pt>
                <c:pt idx="23">
                  <c:v>44055</c:v>
                </c:pt>
                <c:pt idx="24">
                  <c:v>44062</c:v>
                </c:pt>
                <c:pt idx="25">
                  <c:v>44069</c:v>
                </c:pt>
                <c:pt idx="26">
                  <c:v>44076</c:v>
                </c:pt>
                <c:pt idx="27">
                  <c:v>44083</c:v>
                </c:pt>
                <c:pt idx="28">
                  <c:v>44090</c:v>
                </c:pt>
                <c:pt idx="29">
                  <c:v>44097</c:v>
                </c:pt>
                <c:pt idx="30">
                  <c:v>44104</c:v>
                </c:pt>
                <c:pt idx="31">
                  <c:v>44111</c:v>
                </c:pt>
                <c:pt idx="32">
                  <c:v>44118</c:v>
                </c:pt>
                <c:pt idx="33">
                  <c:v>44125</c:v>
                </c:pt>
                <c:pt idx="34">
                  <c:v>44132</c:v>
                </c:pt>
                <c:pt idx="35">
                  <c:v>44139</c:v>
                </c:pt>
                <c:pt idx="36">
                  <c:v>44146</c:v>
                </c:pt>
                <c:pt idx="37">
                  <c:v>44153</c:v>
                </c:pt>
                <c:pt idx="38">
                  <c:v>44160</c:v>
                </c:pt>
                <c:pt idx="39">
                  <c:v>44167</c:v>
                </c:pt>
                <c:pt idx="40">
                  <c:v>44174</c:v>
                </c:pt>
                <c:pt idx="41">
                  <c:v>44181</c:v>
                </c:pt>
                <c:pt idx="42">
                  <c:v>44188</c:v>
                </c:pt>
                <c:pt idx="43">
                  <c:v>44195</c:v>
                </c:pt>
                <c:pt idx="44">
                  <c:v>44202</c:v>
                </c:pt>
                <c:pt idx="45">
                  <c:v>44209</c:v>
                </c:pt>
                <c:pt idx="46">
                  <c:v>44216</c:v>
                </c:pt>
                <c:pt idx="47">
                  <c:v>44223</c:v>
                </c:pt>
                <c:pt idx="48">
                  <c:v>44230</c:v>
                </c:pt>
                <c:pt idx="49">
                  <c:v>44237</c:v>
                </c:pt>
                <c:pt idx="50">
                  <c:v>44244</c:v>
                </c:pt>
                <c:pt idx="51">
                  <c:v>44251</c:v>
                </c:pt>
                <c:pt idx="52">
                  <c:v>44258</c:v>
                </c:pt>
                <c:pt idx="53">
                  <c:v>44265</c:v>
                </c:pt>
                <c:pt idx="54">
                  <c:v>44272</c:v>
                </c:pt>
                <c:pt idx="55">
                  <c:v>44279</c:v>
                </c:pt>
                <c:pt idx="56">
                  <c:v>44286</c:v>
                </c:pt>
                <c:pt idx="57">
                  <c:v>44293</c:v>
                </c:pt>
                <c:pt idx="58">
                  <c:v>44300</c:v>
                </c:pt>
                <c:pt idx="59">
                  <c:v>44307</c:v>
                </c:pt>
                <c:pt idx="60">
                  <c:v>44314</c:v>
                </c:pt>
                <c:pt idx="61">
                  <c:v>44321</c:v>
                </c:pt>
                <c:pt idx="62">
                  <c:v>44328</c:v>
                </c:pt>
                <c:pt idx="63">
                  <c:v>44335</c:v>
                </c:pt>
                <c:pt idx="64">
                  <c:v>44342</c:v>
                </c:pt>
                <c:pt idx="65">
                  <c:v>44349</c:v>
                </c:pt>
                <c:pt idx="66">
                  <c:v>44356</c:v>
                </c:pt>
                <c:pt idx="67">
                  <c:v>44363</c:v>
                </c:pt>
                <c:pt idx="68">
                  <c:v>44370</c:v>
                </c:pt>
                <c:pt idx="69">
                  <c:v>44377</c:v>
                </c:pt>
                <c:pt idx="70">
                  <c:v>44384</c:v>
                </c:pt>
                <c:pt idx="71">
                  <c:v>44391</c:v>
                </c:pt>
                <c:pt idx="72">
                  <c:v>44398</c:v>
                </c:pt>
                <c:pt idx="73">
                  <c:v>44405</c:v>
                </c:pt>
                <c:pt idx="74">
                  <c:v>44412</c:v>
                </c:pt>
                <c:pt idx="75">
                  <c:v>44419</c:v>
                </c:pt>
                <c:pt idx="76">
                  <c:v>44426</c:v>
                </c:pt>
                <c:pt idx="77">
                  <c:v>44433</c:v>
                </c:pt>
                <c:pt idx="78">
                  <c:v>44440</c:v>
                </c:pt>
                <c:pt idx="79">
                  <c:v>44447</c:v>
                </c:pt>
                <c:pt idx="80">
                  <c:v>44454</c:v>
                </c:pt>
                <c:pt idx="81">
                  <c:v>44461</c:v>
                </c:pt>
                <c:pt idx="82">
                  <c:v>44468</c:v>
                </c:pt>
                <c:pt idx="83">
                  <c:v>44475</c:v>
                </c:pt>
                <c:pt idx="84">
                  <c:v>44482</c:v>
                </c:pt>
                <c:pt idx="85">
                  <c:v>44489</c:v>
                </c:pt>
                <c:pt idx="86">
                  <c:v>44496</c:v>
                </c:pt>
                <c:pt idx="87">
                  <c:v>44503</c:v>
                </c:pt>
                <c:pt idx="88">
                  <c:v>44510</c:v>
                </c:pt>
                <c:pt idx="89">
                  <c:v>44517</c:v>
                </c:pt>
                <c:pt idx="90">
                  <c:v>44524</c:v>
                </c:pt>
                <c:pt idx="91">
                  <c:v>44531</c:v>
                </c:pt>
                <c:pt idx="92">
                  <c:v>44538</c:v>
                </c:pt>
                <c:pt idx="93">
                  <c:v>44545</c:v>
                </c:pt>
                <c:pt idx="94">
                  <c:v>44552</c:v>
                </c:pt>
                <c:pt idx="95">
                  <c:v>44559</c:v>
                </c:pt>
                <c:pt idx="96">
                  <c:v>44566</c:v>
                </c:pt>
                <c:pt idx="97">
                  <c:v>44573</c:v>
                </c:pt>
                <c:pt idx="98">
                  <c:v>44580</c:v>
                </c:pt>
                <c:pt idx="99">
                  <c:v>44587</c:v>
                </c:pt>
                <c:pt idx="100">
                  <c:v>44594</c:v>
                </c:pt>
                <c:pt idx="101">
                  <c:v>44601</c:v>
                </c:pt>
                <c:pt idx="102">
                  <c:v>44608</c:v>
                </c:pt>
                <c:pt idx="103">
                  <c:v>44615</c:v>
                </c:pt>
                <c:pt idx="104">
                  <c:v>44622</c:v>
                </c:pt>
                <c:pt idx="105">
                  <c:v>44629</c:v>
                </c:pt>
                <c:pt idx="106">
                  <c:v>44636</c:v>
                </c:pt>
                <c:pt idx="107">
                  <c:v>44643</c:v>
                </c:pt>
                <c:pt idx="108">
                  <c:v>44650</c:v>
                </c:pt>
                <c:pt idx="109">
                  <c:v>44657</c:v>
                </c:pt>
                <c:pt idx="110">
                  <c:v>44664</c:v>
                </c:pt>
                <c:pt idx="111">
                  <c:v>44671</c:v>
                </c:pt>
                <c:pt idx="112">
                  <c:v>44678</c:v>
                </c:pt>
                <c:pt idx="113">
                  <c:v>44685</c:v>
                </c:pt>
                <c:pt idx="114">
                  <c:v>44692</c:v>
                </c:pt>
                <c:pt idx="115">
                  <c:v>44699</c:v>
                </c:pt>
                <c:pt idx="116">
                  <c:v>44706</c:v>
                </c:pt>
                <c:pt idx="117">
                  <c:v>44713</c:v>
                </c:pt>
                <c:pt idx="118">
                  <c:v>44720</c:v>
                </c:pt>
                <c:pt idx="119">
                  <c:v>44727</c:v>
                </c:pt>
                <c:pt idx="120">
                  <c:v>44734</c:v>
                </c:pt>
                <c:pt idx="121">
                  <c:v>44741</c:v>
                </c:pt>
                <c:pt idx="122">
                  <c:v>44748</c:v>
                </c:pt>
                <c:pt idx="123">
                  <c:v>44755</c:v>
                </c:pt>
                <c:pt idx="124">
                  <c:v>44762</c:v>
                </c:pt>
                <c:pt idx="125">
                  <c:v>44769</c:v>
                </c:pt>
                <c:pt idx="126">
                  <c:v>44776</c:v>
                </c:pt>
              </c:numCache>
            </c:numRef>
          </c:cat>
          <c:val>
            <c:numRef>
              <c:f>'Back to Work Occupancy'!$C$4:$C$130</c:f>
              <c:numCache>
                <c:formatCode>General</c:formatCode>
                <c:ptCount val="127"/>
                <c:pt idx="0">
                  <c:v>97.71</c:v>
                </c:pt>
                <c:pt idx="1">
                  <c:v>86.9</c:v>
                </c:pt>
                <c:pt idx="2">
                  <c:v>34.93</c:v>
                </c:pt>
                <c:pt idx="3">
                  <c:v>8.73</c:v>
                </c:pt>
                <c:pt idx="4">
                  <c:v>5.49</c:v>
                </c:pt>
                <c:pt idx="5">
                  <c:v>4.72</c:v>
                </c:pt>
                <c:pt idx="6">
                  <c:v>4.2699999999999996</c:v>
                </c:pt>
                <c:pt idx="7">
                  <c:v>4.6900000000000004</c:v>
                </c:pt>
                <c:pt idx="8">
                  <c:v>4.8899999999999997</c:v>
                </c:pt>
                <c:pt idx="9">
                  <c:v>5.07</c:v>
                </c:pt>
                <c:pt idx="10">
                  <c:v>5.31</c:v>
                </c:pt>
                <c:pt idx="11">
                  <c:v>5.61</c:v>
                </c:pt>
                <c:pt idx="12">
                  <c:v>5.94</c:v>
                </c:pt>
                <c:pt idx="13">
                  <c:v>6.14</c:v>
                </c:pt>
                <c:pt idx="14">
                  <c:v>6.84</c:v>
                </c:pt>
                <c:pt idx="15">
                  <c:v>7.73</c:v>
                </c:pt>
                <c:pt idx="16">
                  <c:v>8.42</c:v>
                </c:pt>
                <c:pt idx="17">
                  <c:v>9.14</c:v>
                </c:pt>
                <c:pt idx="18">
                  <c:v>9.7200000000000006</c:v>
                </c:pt>
                <c:pt idx="19">
                  <c:v>10.19</c:v>
                </c:pt>
                <c:pt idx="20">
                  <c:v>10.35</c:v>
                </c:pt>
                <c:pt idx="21">
                  <c:v>10.6</c:v>
                </c:pt>
                <c:pt idx="22">
                  <c:v>10.38</c:v>
                </c:pt>
                <c:pt idx="23">
                  <c:v>11.34</c:v>
                </c:pt>
                <c:pt idx="24">
                  <c:v>11.2</c:v>
                </c:pt>
                <c:pt idx="25">
                  <c:v>11.18</c:v>
                </c:pt>
                <c:pt idx="26">
                  <c:v>11.52</c:v>
                </c:pt>
                <c:pt idx="27">
                  <c:v>12.28</c:v>
                </c:pt>
                <c:pt idx="28">
                  <c:v>14.36</c:v>
                </c:pt>
                <c:pt idx="29">
                  <c:v>14.75</c:v>
                </c:pt>
                <c:pt idx="30">
                  <c:v>14.88</c:v>
                </c:pt>
                <c:pt idx="31">
                  <c:v>15.98</c:v>
                </c:pt>
                <c:pt idx="32">
                  <c:v>16.239999999999998</c:v>
                </c:pt>
                <c:pt idx="33">
                  <c:v>16.37</c:v>
                </c:pt>
                <c:pt idx="34">
                  <c:v>16.16</c:v>
                </c:pt>
                <c:pt idx="35">
                  <c:v>14.27</c:v>
                </c:pt>
                <c:pt idx="36">
                  <c:v>15.62</c:v>
                </c:pt>
                <c:pt idx="37">
                  <c:v>15.59</c:v>
                </c:pt>
                <c:pt idx="38">
                  <c:v>13.43</c:v>
                </c:pt>
                <c:pt idx="39">
                  <c:v>13.98</c:v>
                </c:pt>
                <c:pt idx="40">
                  <c:v>13.97</c:v>
                </c:pt>
                <c:pt idx="41">
                  <c:v>13.62</c:v>
                </c:pt>
                <c:pt idx="42">
                  <c:v>10.47</c:v>
                </c:pt>
                <c:pt idx="43">
                  <c:v>9.4</c:v>
                </c:pt>
                <c:pt idx="44">
                  <c:v>11.28</c:v>
                </c:pt>
                <c:pt idx="45">
                  <c:v>13.24</c:v>
                </c:pt>
                <c:pt idx="46">
                  <c:v>13.34</c:v>
                </c:pt>
                <c:pt idx="47">
                  <c:v>13.82</c:v>
                </c:pt>
                <c:pt idx="48">
                  <c:v>10.06</c:v>
                </c:pt>
                <c:pt idx="49">
                  <c:v>13.86</c:v>
                </c:pt>
                <c:pt idx="50">
                  <c:v>13.66</c:v>
                </c:pt>
                <c:pt idx="51">
                  <c:v>13</c:v>
                </c:pt>
                <c:pt idx="52">
                  <c:v>14.52</c:v>
                </c:pt>
                <c:pt idx="53">
                  <c:v>14.88</c:v>
                </c:pt>
                <c:pt idx="54">
                  <c:v>14.67</c:v>
                </c:pt>
                <c:pt idx="55">
                  <c:v>14.23</c:v>
                </c:pt>
                <c:pt idx="56">
                  <c:v>13.95</c:v>
                </c:pt>
                <c:pt idx="57">
                  <c:v>13.53</c:v>
                </c:pt>
                <c:pt idx="58">
                  <c:v>15.4</c:v>
                </c:pt>
                <c:pt idx="59">
                  <c:v>15.82</c:v>
                </c:pt>
                <c:pt idx="60">
                  <c:v>16.2</c:v>
                </c:pt>
                <c:pt idx="61">
                  <c:v>16.260000000000002</c:v>
                </c:pt>
                <c:pt idx="62">
                  <c:v>16.98</c:v>
                </c:pt>
                <c:pt idx="63">
                  <c:v>16.75</c:v>
                </c:pt>
                <c:pt idx="64">
                  <c:v>18.190000000000001</c:v>
                </c:pt>
                <c:pt idx="65">
                  <c:v>18.21</c:v>
                </c:pt>
                <c:pt idx="66">
                  <c:v>20.74</c:v>
                </c:pt>
                <c:pt idx="67">
                  <c:v>21.7</c:v>
                </c:pt>
                <c:pt idx="68">
                  <c:v>21.4</c:v>
                </c:pt>
                <c:pt idx="69">
                  <c:v>21.9</c:v>
                </c:pt>
                <c:pt idx="70">
                  <c:v>20.16</c:v>
                </c:pt>
                <c:pt idx="71">
                  <c:v>23.98</c:v>
                </c:pt>
                <c:pt idx="72">
                  <c:v>24.47</c:v>
                </c:pt>
                <c:pt idx="73">
                  <c:v>24.18</c:v>
                </c:pt>
                <c:pt idx="74">
                  <c:v>23.41</c:v>
                </c:pt>
                <c:pt idx="75">
                  <c:v>22.94</c:v>
                </c:pt>
                <c:pt idx="76">
                  <c:v>21.82</c:v>
                </c:pt>
                <c:pt idx="77">
                  <c:v>22.31</c:v>
                </c:pt>
                <c:pt idx="78">
                  <c:v>20.85</c:v>
                </c:pt>
                <c:pt idx="79">
                  <c:v>19.48</c:v>
                </c:pt>
                <c:pt idx="80">
                  <c:v>28.14</c:v>
                </c:pt>
                <c:pt idx="81">
                  <c:v>27.61</c:v>
                </c:pt>
                <c:pt idx="82">
                  <c:v>28.86</c:v>
                </c:pt>
                <c:pt idx="83">
                  <c:v>29.6</c:v>
                </c:pt>
                <c:pt idx="84">
                  <c:v>31.15</c:v>
                </c:pt>
                <c:pt idx="85">
                  <c:v>31.79</c:v>
                </c:pt>
                <c:pt idx="86">
                  <c:v>30.14</c:v>
                </c:pt>
                <c:pt idx="87">
                  <c:v>33.89</c:v>
                </c:pt>
                <c:pt idx="88">
                  <c:v>35.340000000000003</c:v>
                </c:pt>
                <c:pt idx="89">
                  <c:v>34.68</c:v>
                </c:pt>
                <c:pt idx="90">
                  <c:v>28.31</c:v>
                </c:pt>
                <c:pt idx="91">
                  <c:v>37.04</c:v>
                </c:pt>
                <c:pt idx="92">
                  <c:v>35.81</c:v>
                </c:pt>
                <c:pt idx="93">
                  <c:v>34.46</c:v>
                </c:pt>
                <c:pt idx="94">
                  <c:v>20.67</c:v>
                </c:pt>
                <c:pt idx="95">
                  <c:v>10.61</c:v>
                </c:pt>
                <c:pt idx="96">
                  <c:v>14.61</c:v>
                </c:pt>
                <c:pt idx="97">
                  <c:v>18.11</c:v>
                </c:pt>
                <c:pt idx="98">
                  <c:v>21.61</c:v>
                </c:pt>
                <c:pt idx="99">
                  <c:v>23.27</c:v>
                </c:pt>
                <c:pt idx="100">
                  <c:v>25.79</c:v>
                </c:pt>
                <c:pt idx="101">
                  <c:v>28.56</c:v>
                </c:pt>
                <c:pt idx="102">
                  <c:v>30.83</c:v>
                </c:pt>
                <c:pt idx="103">
                  <c:v>30.77</c:v>
                </c:pt>
                <c:pt idx="104">
                  <c:v>33.799999999999997</c:v>
                </c:pt>
                <c:pt idx="105">
                  <c:v>36.47</c:v>
                </c:pt>
                <c:pt idx="106">
                  <c:v>37.25</c:v>
                </c:pt>
                <c:pt idx="107">
                  <c:v>36.11</c:v>
                </c:pt>
                <c:pt idx="108">
                  <c:v>36.86</c:v>
                </c:pt>
                <c:pt idx="109">
                  <c:v>38.340000000000003</c:v>
                </c:pt>
                <c:pt idx="110">
                  <c:v>37.049999999999997</c:v>
                </c:pt>
                <c:pt idx="111">
                  <c:v>32.9</c:v>
                </c:pt>
                <c:pt idx="112">
                  <c:v>37.44</c:v>
                </c:pt>
                <c:pt idx="113">
                  <c:v>38.06</c:v>
                </c:pt>
                <c:pt idx="114">
                  <c:v>38.82</c:v>
                </c:pt>
                <c:pt idx="115">
                  <c:v>38.18</c:v>
                </c:pt>
                <c:pt idx="116">
                  <c:v>37.979999999999997</c:v>
                </c:pt>
                <c:pt idx="117">
                  <c:v>36.630000000000003</c:v>
                </c:pt>
                <c:pt idx="118">
                  <c:v>41.19</c:v>
                </c:pt>
                <c:pt idx="119">
                  <c:v>42.17</c:v>
                </c:pt>
                <c:pt idx="120">
                  <c:v>42.53</c:v>
                </c:pt>
                <c:pt idx="121">
                  <c:v>41.24</c:v>
                </c:pt>
                <c:pt idx="122">
                  <c:v>35.69</c:v>
                </c:pt>
                <c:pt idx="123">
                  <c:v>40.729999999999997</c:v>
                </c:pt>
                <c:pt idx="124">
                  <c:v>41.04</c:v>
                </c:pt>
                <c:pt idx="125">
                  <c:v>40.53</c:v>
                </c:pt>
                <c:pt idx="126">
                  <c:v>40.049999999999997</c:v>
                </c:pt>
              </c:numCache>
            </c:numRef>
          </c:val>
          <c:smooth val="0"/>
          <c:extLst>
            <c:ext xmlns:c16="http://schemas.microsoft.com/office/drawing/2014/chart" uri="{C3380CC4-5D6E-409C-BE32-E72D297353CC}">
              <c16:uniqueId val="{00000001-34C6-493E-8163-21500B12FA98}"/>
            </c:ext>
          </c:extLst>
        </c:ser>
        <c:ser>
          <c:idx val="2"/>
          <c:order val="2"/>
          <c:tx>
            <c:strRef>
              <c:f>'Back to Work Occupancy'!$D$3</c:f>
              <c:strCache>
                <c:ptCount val="1"/>
                <c:pt idx="0">
                  <c:v>Washington, DC</c:v>
                </c:pt>
              </c:strCache>
            </c:strRef>
          </c:tx>
          <c:spPr>
            <a:ln w="28575" cap="rnd">
              <a:solidFill>
                <a:schemeClr val="accent3"/>
              </a:solidFill>
              <a:round/>
            </a:ln>
            <a:effectLst/>
          </c:spPr>
          <c:marker>
            <c:symbol val="none"/>
          </c:marker>
          <c:cat>
            <c:numRef>
              <c:f>'Back to Work Occupancy'!$A$4:$A$130</c:f>
              <c:numCache>
                <c:formatCode>m/d/yyyy</c:formatCode>
                <c:ptCount val="127"/>
                <c:pt idx="0">
                  <c:v>43894</c:v>
                </c:pt>
                <c:pt idx="1">
                  <c:v>43901</c:v>
                </c:pt>
                <c:pt idx="2">
                  <c:v>43908</c:v>
                </c:pt>
                <c:pt idx="3">
                  <c:v>43915</c:v>
                </c:pt>
                <c:pt idx="4">
                  <c:v>43922</c:v>
                </c:pt>
                <c:pt idx="5">
                  <c:v>43929</c:v>
                </c:pt>
                <c:pt idx="6">
                  <c:v>43936</c:v>
                </c:pt>
                <c:pt idx="7">
                  <c:v>43943</c:v>
                </c:pt>
                <c:pt idx="8">
                  <c:v>43950</c:v>
                </c:pt>
                <c:pt idx="9">
                  <c:v>43957</c:v>
                </c:pt>
                <c:pt idx="10">
                  <c:v>43964</c:v>
                </c:pt>
                <c:pt idx="11">
                  <c:v>43971</c:v>
                </c:pt>
                <c:pt idx="12">
                  <c:v>43978</c:v>
                </c:pt>
                <c:pt idx="13">
                  <c:v>43985</c:v>
                </c:pt>
                <c:pt idx="14">
                  <c:v>43992</c:v>
                </c:pt>
                <c:pt idx="15">
                  <c:v>43999</c:v>
                </c:pt>
                <c:pt idx="16">
                  <c:v>44006</c:v>
                </c:pt>
                <c:pt idx="17">
                  <c:v>44013</c:v>
                </c:pt>
                <c:pt idx="18">
                  <c:v>44020</c:v>
                </c:pt>
                <c:pt idx="19">
                  <c:v>44027</c:v>
                </c:pt>
                <c:pt idx="20">
                  <c:v>44034</c:v>
                </c:pt>
                <c:pt idx="21">
                  <c:v>44041</c:v>
                </c:pt>
                <c:pt idx="22">
                  <c:v>44048</c:v>
                </c:pt>
                <c:pt idx="23">
                  <c:v>44055</c:v>
                </c:pt>
                <c:pt idx="24">
                  <c:v>44062</c:v>
                </c:pt>
                <c:pt idx="25">
                  <c:v>44069</c:v>
                </c:pt>
                <c:pt idx="26">
                  <c:v>44076</c:v>
                </c:pt>
                <c:pt idx="27">
                  <c:v>44083</c:v>
                </c:pt>
                <c:pt idx="28">
                  <c:v>44090</c:v>
                </c:pt>
                <c:pt idx="29">
                  <c:v>44097</c:v>
                </c:pt>
                <c:pt idx="30">
                  <c:v>44104</c:v>
                </c:pt>
                <c:pt idx="31">
                  <c:v>44111</c:v>
                </c:pt>
                <c:pt idx="32">
                  <c:v>44118</c:v>
                </c:pt>
                <c:pt idx="33">
                  <c:v>44125</c:v>
                </c:pt>
                <c:pt idx="34">
                  <c:v>44132</c:v>
                </c:pt>
                <c:pt idx="35">
                  <c:v>44139</c:v>
                </c:pt>
                <c:pt idx="36">
                  <c:v>44146</c:v>
                </c:pt>
                <c:pt idx="37">
                  <c:v>44153</c:v>
                </c:pt>
                <c:pt idx="38">
                  <c:v>44160</c:v>
                </c:pt>
                <c:pt idx="39">
                  <c:v>44167</c:v>
                </c:pt>
                <c:pt idx="40">
                  <c:v>44174</c:v>
                </c:pt>
                <c:pt idx="41">
                  <c:v>44181</c:v>
                </c:pt>
                <c:pt idx="42">
                  <c:v>44188</c:v>
                </c:pt>
                <c:pt idx="43">
                  <c:v>44195</c:v>
                </c:pt>
                <c:pt idx="44">
                  <c:v>44202</c:v>
                </c:pt>
                <c:pt idx="45">
                  <c:v>44209</c:v>
                </c:pt>
                <c:pt idx="46">
                  <c:v>44216</c:v>
                </c:pt>
                <c:pt idx="47">
                  <c:v>44223</c:v>
                </c:pt>
                <c:pt idx="48">
                  <c:v>44230</c:v>
                </c:pt>
                <c:pt idx="49">
                  <c:v>44237</c:v>
                </c:pt>
                <c:pt idx="50">
                  <c:v>44244</c:v>
                </c:pt>
                <c:pt idx="51">
                  <c:v>44251</c:v>
                </c:pt>
                <c:pt idx="52">
                  <c:v>44258</c:v>
                </c:pt>
                <c:pt idx="53">
                  <c:v>44265</c:v>
                </c:pt>
                <c:pt idx="54">
                  <c:v>44272</c:v>
                </c:pt>
                <c:pt idx="55">
                  <c:v>44279</c:v>
                </c:pt>
                <c:pt idx="56">
                  <c:v>44286</c:v>
                </c:pt>
                <c:pt idx="57">
                  <c:v>44293</c:v>
                </c:pt>
                <c:pt idx="58">
                  <c:v>44300</c:v>
                </c:pt>
                <c:pt idx="59">
                  <c:v>44307</c:v>
                </c:pt>
                <c:pt idx="60">
                  <c:v>44314</c:v>
                </c:pt>
                <c:pt idx="61">
                  <c:v>44321</c:v>
                </c:pt>
                <c:pt idx="62">
                  <c:v>44328</c:v>
                </c:pt>
                <c:pt idx="63">
                  <c:v>44335</c:v>
                </c:pt>
                <c:pt idx="64">
                  <c:v>44342</c:v>
                </c:pt>
                <c:pt idx="65">
                  <c:v>44349</c:v>
                </c:pt>
                <c:pt idx="66">
                  <c:v>44356</c:v>
                </c:pt>
                <c:pt idx="67">
                  <c:v>44363</c:v>
                </c:pt>
                <c:pt idx="68">
                  <c:v>44370</c:v>
                </c:pt>
                <c:pt idx="69">
                  <c:v>44377</c:v>
                </c:pt>
                <c:pt idx="70">
                  <c:v>44384</c:v>
                </c:pt>
                <c:pt idx="71">
                  <c:v>44391</c:v>
                </c:pt>
                <c:pt idx="72">
                  <c:v>44398</c:v>
                </c:pt>
                <c:pt idx="73">
                  <c:v>44405</c:v>
                </c:pt>
                <c:pt idx="74">
                  <c:v>44412</c:v>
                </c:pt>
                <c:pt idx="75">
                  <c:v>44419</c:v>
                </c:pt>
                <c:pt idx="76">
                  <c:v>44426</c:v>
                </c:pt>
                <c:pt idx="77">
                  <c:v>44433</c:v>
                </c:pt>
                <c:pt idx="78">
                  <c:v>44440</c:v>
                </c:pt>
                <c:pt idx="79">
                  <c:v>44447</c:v>
                </c:pt>
                <c:pt idx="80">
                  <c:v>44454</c:v>
                </c:pt>
                <c:pt idx="81">
                  <c:v>44461</c:v>
                </c:pt>
                <c:pt idx="82">
                  <c:v>44468</c:v>
                </c:pt>
                <c:pt idx="83">
                  <c:v>44475</c:v>
                </c:pt>
                <c:pt idx="84">
                  <c:v>44482</c:v>
                </c:pt>
                <c:pt idx="85">
                  <c:v>44489</c:v>
                </c:pt>
                <c:pt idx="86">
                  <c:v>44496</c:v>
                </c:pt>
                <c:pt idx="87">
                  <c:v>44503</c:v>
                </c:pt>
                <c:pt idx="88">
                  <c:v>44510</c:v>
                </c:pt>
                <c:pt idx="89">
                  <c:v>44517</c:v>
                </c:pt>
                <c:pt idx="90">
                  <c:v>44524</c:v>
                </c:pt>
                <c:pt idx="91">
                  <c:v>44531</c:v>
                </c:pt>
                <c:pt idx="92">
                  <c:v>44538</c:v>
                </c:pt>
                <c:pt idx="93">
                  <c:v>44545</c:v>
                </c:pt>
                <c:pt idx="94">
                  <c:v>44552</c:v>
                </c:pt>
                <c:pt idx="95">
                  <c:v>44559</c:v>
                </c:pt>
                <c:pt idx="96">
                  <c:v>44566</c:v>
                </c:pt>
                <c:pt idx="97">
                  <c:v>44573</c:v>
                </c:pt>
                <c:pt idx="98">
                  <c:v>44580</c:v>
                </c:pt>
                <c:pt idx="99">
                  <c:v>44587</c:v>
                </c:pt>
                <c:pt idx="100">
                  <c:v>44594</c:v>
                </c:pt>
                <c:pt idx="101">
                  <c:v>44601</c:v>
                </c:pt>
                <c:pt idx="102">
                  <c:v>44608</c:v>
                </c:pt>
                <c:pt idx="103">
                  <c:v>44615</c:v>
                </c:pt>
                <c:pt idx="104">
                  <c:v>44622</c:v>
                </c:pt>
                <c:pt idx="105">
                  <c:v>44629</c:v>
                </c:pt>
                <c:pt idx="106">
                  <c:v>44636</c:v>
                </c:pt>
                <c:pt idx="107">
                  <c:v>44643</c:v>
                </c:pt>
                <c:pt idx="108">
                  <c:v>44650</c:v>
                </c:pt>
                <c:pt idx="109">
                  <c:v>44657</c:v>
                </c:pt>
                <c:pt idx="110">
                  <c:v>44664</c:v>
                </c:pt>
                <c:pt idx="111">
                  <c:v>44671</c:v>
                </c:pt>
                <c:pt idx="112">
                  <c:v>44678</c:v>
                </c:pt>
                <c:pt idx="113">
                  <c:v>44685</c:v>
                </c:pt>
                <c:pt idx="114">
                  <c:v>44692</c:v>
                </c:pt>
                <c:pt idx="115">
                  <c:v>44699</c:v>
                </c:pt>
                <c:pt idx="116">
                  <c:v>44706</c:v>
                </c:pt>
                <c:pt idx="117">
                  <c:v>44713</c:v>
                </c:pt>
                <c:pt idx="118">
                  <c:v>44720</c:v>
                </c:pt>
                <c:pt idx="119">
                  <c:v>44727</c:v>
                </c:pt>
                <c:pt idx="120">
                  <c:v>44734</c:v>
                </c:pt>
                <c:pt idx="121">
                  <c:v>44741</c:v>
                </c:pt>
                <c:pt idx="122">
                  <c:v>44748</c:v>
                </c:pt>
                <c:pt idx="123">
                  <c:v>44755</c:v>
                </c:pt>
                <c:pt idx="124">
                  <c:v>44762</c:v>
                </c:pt>
                <c:pt idx="125">
                  <c:v>44769</c:v>
                </c:pt>
                <c:pt idx="126">
                  <c:v>44776</c:v>
                </c:pt>
              </c:numCache>
            </c:numRef>
          </c:cat>
          <c:val>
            <c:numRef>
              <c:f>'Back to Work Occupancy'!$D$4:$D$130</c:f>
              <c:numCache>
                <c:formatCode>General</c:formatCode>
                <c:ptCount val="127"/>
                <c:pt idx="0">
                  <c:v>98.8</c:v>
                </c:pt>
                <c:pt idx="1">
                  <c:v>94.9</c:v>
                </c:pt>
                <c:pt idx="2">
                  <c:v>47.94</c:v>
                </c:pt>
                <c:pt idx="3">
                  <c:v>19.36</c:v>
                </c:pt>
                <c:pt idx="4">
                  <c:v>15.3</c:v>
                </c:pt>
                <c:pt idx="5">
                  <c:v>13.46</c:v>
                </c:pt>
                <c:pt idx="6">
                  <c:v>12.94</c:v>
                </c:pt>
                <c:pt idx="7">
                  <c:v>13.19</c:v>
                </c:pt>
                <c:pt idx="8">
                  <c:v>13.43</c:v>
                </c:pt>
                <c:pt idx="9">
                  <c:v>13.64</c:v>
                </c:pt>
                <c:pt idx="10">
                  <c:v>14.01</c:v>
                </c:pt>
                <c:pt idx="11">
                  <c:v>14.36</c:v>
                </c:pt>
                <c:pt idx="12">
                  <c:v>14.59</c:v>
                </c:pt>
                <c:pt idx="13">
                  <c:v>15.2</c:v>
                </c:pt>
                <c:pt idx="14">
                  <c:v>16.32</c:v>
                </c:pt>
                <c:pt idx="15">
                  <c:v>17.420000000000002</c:v>
                </c:pt>
                <c:pt idx="16">
                  <c:v>17.82</c:v>
                </c:pt>
                <c:pt idx="17">
                  <c:v>18.559999999999999</c:v>
                </c:pt>
                <c:pt idx="18">
                  <c:v>18.47</c:v>
                </c:pt>
                <c:pt idx="19">
                  <c:v>19.45</c:v>
                </c:pt>
                <c:pt idx="20">
                  <c:v>19.54</c:v>
                </c:pt>
                <c:pt idx="21">
                  <c:v>19.71</c:v>
                </c:pt>
                <c:pt idx="22">
                  <c:v>19.100000000000001</c:v>
                </c:pt>
                <c:pt idx="23">
                  <c:v>19.41</c:v>
                </c:pt>
                <c:pt idx="24">
                  <c:v>19.63</c:v>
                </c:pt>
                <c:pt idx="25">
                  <c:v>20.079999999999998</c:v>
                </c:pt>
                <c:pt idx="26">
                  <c:v>20.149999999999999</c:v>
                </c:pt>
                <c:pt idx="27">
                  <c:v>20.39</c:v>
                </c:pt>
                <c:pt idx="28">
                  <c:v>21.89</c:v>
                </c:pt>
                <c:pt idx="29">
                  <c:v>22.04</c:v>
                </c:pt>
                <c:pt idx="30">
                  <c:v>22.34</c:v>
                </c:pt>
                <c:pt idx="31">
                  <c:v>22.3</c:v>
                </c:pt>
                <c:pt idx="32">
                  <c:v>22.4</c:v>
                </c:pt>
                <c:pt idx="33">
                  <c:v>22.65</c:v>
                </c:pt>
                <c:pt idx="34">
                  <c:v>22.68</c:v>
                </c:pt>
                <c:pt idx="35">
                  <c:v>21.1</c:v>
                </c:pt>
                <c:pt idx="36">
                  <c:v>22.38</c:v>
                </c:pt>
                <c:pt idx="37">
                  <c:v>21.91</c:v>
                </c:pt>
                <c:pt idx="38">
                  <c:v>19.04</c:v>
                </c:pt>
                <c:pt idx="39">
                  <c:v>20.61</c:v>
                </c:pt>
                <c:pt idx="40">
                  <c:v>20.85</c:v>
                </c:pt>
                <c:pt idx="41">
                  <c:v>19.71</c:v>
                </c:pt>
                <c:pt idx="42">
                  <c:v>18.11</c:v>
                </c:pt>
                <c:pt idx="43">
                  <c:v>14.76</c:v>
                </c:pt>
                <c:pt idx="44">
                  <c:v>16</c:v>
                </c:pt>
                <c:pt idx="45">
                  <c:v>19.170000000000002</c:v>
                </c:pt>
                <c:pt idx="46">
                  <c:v>14.69</c:v>
                </c:pt>
                <c:pt idx="47">
                  <c:v>19.75</c:v>
                </c:pt>
                <c:pt idx="48">
                  <c:v>18.32</c:v>
                </c:pt>
                <c:pt idx="49">
                  <c:v>21.43</c:v>
                </c:pt>
                <c:pt idx="50">
                  <c:v>20.67</c:v>
                </c:pt>
                <c:pt idx="51">
                  <c:v>18.100000000000001</c:v>
                </c:pt>
                <c:pt idx="52">
                  <c:v>21.88</c:v>
                </c:pt>
                <c:pt idx="53">
                  <c:v>21.84</c:v>
                </c:pt>
                <c:pt idx="54">
                  <c:v>21.9</c:v>
                </c:pt>
                <c:pt idx="55">
                  <c:v>21.66</c:v>
                </c:pt>
                <c:pt idx="56">
                  <c:v>21.21</c:v>
                </c:pt>
                <c:pt idx="57">
                  <c:v>20.53</c:v>
                </c:pt>
                <c:pt idx="58">
                  <c:v>22.09</c:v>
                </c:pt>
                <c:pt idx="59">
                  <c:v>22.44</c:v>
                </c:pt>
                <c:pt idx="60">
                  <c:v>22.78</c:v>
                </c:pt>
                <c:pt idx="61">
                  <c:v>23.17</c:v>
                </c:pt>
                <c:pt idx="62">
                  <c:v>23.62</c:v>
                </c:pt>
                <c:pt idx="63">
                  <c:v>24.01</c:v>
                </c:pt>
                <c:pt idx="64">
                  <c:v>24.79</c:v>
                </c:pt>
                <c:pt idx="65">
                  <c:v>24.47</c:v>
                </c:pt>
                <c:pt idx="66">
                  <c:v>26.78</c:v>
                </c:pt>
                <c:pt idx="67">
                  <c:v>27.37</c:v>
                </c:pt>
                <c:pt idx="68">
                  <c:v>26.31</c:v>
                </c:pt>
                <c:pt idx="69">
                  <c:v>27.43</c:v>
                </c:pt>
                <c:pt idx="70">
                  <c:v>25.57</c:v>
                </c:pt>
                <c:pt idx="71">
                  <c:v>28.95</c:v>
                </c:pt>
                <c:pt idx="72">
                  <c:v>29.68</c:v>
                </c:pt>
                <c:pt idx="73">
                  <c:v>29.22</c:v>
                </c:pt>
                <c:pt idx="74">
                  <c:v>27.99</c:v>
                </c:pt>
                <c:pt idx="75">
                  <c:v>26.75</c:v>
                </c:pt>
                <c:pt idx="76">
                  <c:v>25.96</c:v>
                </c:pt>
                <c:pt idx="77">
                  <c:v>28.08</c:v>
                </c:pt>
                <c:pt idx="78">
                  <c:v>27.46</c:v>
                </c:pt>
                <c:pt idx="79">
                  <c:v>28.08</c:v>
                </c:pt>
                <c:pt idx="80">
                  <c:v>31.26</c:v>
                </c:pt>
                <c:pt idx="81">
                  <c:v>31.25</c:v>
                </c:pt>
                <c:pt idx="82">
                  <c:v>31.77</c:v>
                </c:pt>
                <c:pt idx="83">
                  <c:v>32.619999999999997</c:v>
                </c:pt>
                <c:pt idx="84">
                  <c:v>32.79</c:v>
                </c:pt>
                <c:pt idx="85">
                  <c:v>33.4</c:v>
                </c:pt>
                <c:pt idx="86">
                  <c:v>33.33</c:v>
                </c:pt>
                <c:pt idx="87">
                  <c:v>33.369999999999997</c:v>
                </c:pt>
                <c:pt idx="88">
                  <c:v>34.92</c:v>
                </c:pt>
                <c:pt idx="89">
                  <c:v>34.54</c:v>
                </c:pt>
                <c:pt idx="90">
                  <c:v>28.74</c:v>
                </c:pt>
                <c:pt idx="91">
                  <c:v>35.85</c:v>
                </c:pt>
                <c:pt idx="92">
                  <c:v>35.46</c:v>
                </c:pt>
                <c:pt idx="93">
                  <c:v>35.99</c:v>
                </c:pt>
                <c:pt idx="94">
                  <c:v>26.82</c:v>
                </c:pt>
                <c:pt idx="95">
                  <c:v>14.89</c:v>
                </c:pt>
                <c:pt idx="96">
                  <c:v>14.72</c:v>
                </c:pt>
                <c:pt idx="97">
                  <c:v>23.33</c:v>
                </c:pt>
                <c:pt idx="98">
                  <c:v>26.64</c:v>
                </c:pt>
                <c:pt idx="99">
                  <c:v>27.44</c:v>
                </c:pt>
                <c:pt idx="100">
                  <c:v>29.94</c:v>
                </c:pt>
                <c:pt idx="101">
                  <c:v>31.34</c:v>
                </c:pt>
                <c:pt idx="102">
                  <c:v>32.25</c:v>
                </c:pt>
                <c:pt idx="103">
                  <c:v>32.94</c:v>
                </c:pt>
                <c:pt idx="104">
                  <c:v>35.020000000000003</c:v>
                </c:pt>
                <c:pt idx="105">
                  <c:v>36.32</c:v>
                </c:pt>
                <c:pt idx="106">
                  <c:v>37.64</c:v>
                </c:pt>
                <c:pt idx="107">
                  <c:v>37.409999999999997</c:v>
                </c:pt>
                <c:pt idx="108">
                  <c:v>38.299999999999997</c:v>
                </c:pt>
                <c:pt idx="109">
                  <c:v>38.92</c:v>
                </c:pt>
                <c:pt idx="110">
                  <c:v>37.46</c:v>
                </c:pt>
                <c:pt idx="111">
                  <c:v>36.57</c:v>
                </c:pt>
                <c:pt idx="112">
                  <c:v>40.4</c:v>
                </c:pt>
                <c:pt idx="113">
                  <c:v>40.11</c:v>
                </c:pt>
                <c:pt idx="114">
                  <c:v>40</c:v>
                </c:pt>
                <c:pt idx="115">
                  <c:v>39.31</c:v>
                </c:pt>
                <c:pt idx="116">
                  <c:v>39.06</c:v>
                </c:pt>
                <c:pt idx="117">
                  <c:v>37.26</c:v>
                </c:pt>
                <c:pt idx="118">
                  <c:v>41.3</c:v>
                </c:pt>
                <c:pt idx="119">
                  <c:v>41.23</c:v>
                </c:pt>
                <c:pt idx="120">
                  <c:v>40.64</c:v>
                </c:pt>
                <c:pt idx="121">
                  <c:v>40.18</c:v>
                </c:pt>
                <c:pt idx="122">
                  <c:v>35.950000000000003</c:v>
                </c:pt>
                <c:pt idx="123">
                  <c:v>40.4</c:v>
                </c:pt>
                <c:pt idx="124">
                  <c:v>41.11</c:v>
                </c:pt>
                <c:pt idx="125">
                  <c:v>40.28</c:v>
                </c:pt>
                <c:pt idx="126">
                  <c:v>39.25</c:v>
                </c:pt>
              </c:numCache>
            </c:numRef>
          </c:val>
          <c:smooth val="0"/>
          <c:extLst>
            <c:ext xmlns:c16="http://schemas.microsoft.com/office/drawing/2014/chart" uri="{C3380CC4-5D6E-409C-BE32-E72D297353CC}">
              <c16:uniqueId val="{00000002-34C6-493E-8163-21500B12FA98}"/>
            </c:ext>
          </c:extLst>
        </c:ser>
        <c:ser>
          <c:idx val="3"/>
          <c:order val="3"/>
          <c:tx>
            <c:strRef>
              <c:f>'Back to Work Occupancy'!$E$3</c:f>
              <c:strCache>
                <c:ptCount val="1"/>
                <c:pt idx="0">
                  <c:v>Chicago</c:v>
                </c:pt>
              </c:strCache>
            </c:strRef>
          </c:tx>
          <c:spPr>
            <a:ln w="28575" cap="rnd">
              <a:solidFill>
                <a:schemeClr val="accent4"/>
              </a:solidFill>
              <a:round/>
            </a:ln>
            <a:effectLst/>
          </c:spPr>
          <c:marker>
            <c:symbol val="none"/>
          </c:marker>
          <c:cat>
            <c:numRef>
              <c:f>'Back to Work Occupancy'!$A$4:$A$130</c:f>
              <c:numCache>
                <c:formatCode>m/d/yyyy</c:formatCode>
                <c:ptCount val="127"/>
                <c:pt idx="0">
                  <c:v>43894</c:v>
                </c:pt>
                <c:pt idx="1">
                  <c:v>43901</c:v>
                </c:pt>
                <c:pt idx="2">
                  <c:v>43908</c:v>
                </c:pt>
                <c:pt idx="3">
                  <c:v>43915</c:v>
                </c:pt>
                <c:pt idx="4">
                  <c:v>43922</c:v>
                </c:pt>
                <c:pt idx="5">
                  <c:v>43929</c:v>
                </c:pt>
                <c:pt idx="6">
                  <c:v>43936</c:v>
                </c:pt>
                <c:pt idx="7">
                  <c:v>43943</c:v>
                </c:pt>
                <c:pt idx="8">
                  <c:v>43950</c:v>
                </c:pt>
                <c:pt idx="9">
                  <c:v>43957</c:v>
                </c:pt>
                <c:pt idx="10">
                  <c:v>43964</c:v>
                </c:pt>
                <c:pt idx="11">
                  <c:v>43971</c:v>
                </c:pt>
                <c:pt idx="12">
                  <c:v>43978</c:v>
                </c:pt>
                <c:pt idx="13">
                  <c:v>43985</c:v>
                </c:pt>
                <c:pt idx="14">
                  <c:v>43992</c:v>
                </c:pt>
                <c:pt idx="15">
                  <c:v>43999</c:v>
                </c:pt>
                <c:pt idx="16">
                  <c:v>44006</c:v>
                </c:pt>
                <c:pt idx="17">
                  <c:v>44013</c:v>
                </c:pt>
                <c:pt idx="18">
                  <c:v>44020</c:v>
                </c:pt>
                <c:pt idx="19">
                  <c:v>44027</c:v>
                </c:pt>
                <c:pt idx="20">
                  <c:v>44034</c:v>
                </c:pt>
                <c:pt idx="21">
                  <c:v>44041</c:v>
                </c:pt>
                <c:pt idx="22">
                  <c:v>44048</c:v>
                </c:pt>
                <c:pt idx="23">
                  <c:v>44055</c:v>
                </c:pt>
                <c:pt idx="24">
                  <c:v>44062</c:v>
                </c:pt>
                <c:pt idx="25">
                  <c:v>44069</c:v>
                </c:pt>
                <c:pt idx="26">
                  <c:v>44076</c:v>
                </c:pt>
                <c:pt idx="27">
                  <c:v>44083</c:v>
                </c:pt>
                <c:pt idx="28">
                  <c:v>44090</c:v>
                </c:pt>
                <c:pt idx="29">
                  <c:v>44097</c:v>
                </c:pt>
                <c:pt idx="30">
                  <c:v>44104</c:v>
                </c:pt>
                <c:pt idx="31">
                  <c:v>44111</c:v>
                </c:pt>
                <c:pt idx="32">
                  <c:v>44118</c:v>
                </c:pt>
                <c:pt idx="33">
                  <c:v>44125</c:v>
                </c:pt>
                <c:pt idx="34">
                  <c:v>44132</c:v>
                </c:pt>
                <c:pt idx="35">
                  <c:v>44139</c:v>
                </c:pt>
                <c:pt idx="36">
                  <c:v>44146</c:v>
                </c:pt>
                <c:pt idx="37">
                  <c:v>44153</c:v>
                </c:pt>
                <c:pt idx="38">
                  <c:v>44160</c:v>
                </c:pt>
                <c:pt idx="39">
                  <c:v>44167</c:v>
                </c:pt>
                <c:pt idx="40">
                  <c:v>44174</c:v>
                </c:pt>
                <c:pt idx="41">
                  <c:v>44181</c:v>
                </c:pt>
                <c:pt idx="42">
                  <c:v>44188</c:v>
                </c:pt>
                <c:pt idx="43">
                  <c:v>44195</c:v>
                </c:pt>
                <c:pt idx="44">
                  <c:v>44202</c:v>
                </c:pt>
                <c:pt idx="45">
                  <c:v>44209</c:v>
                </c:pt>
                <c:pt idx="46">
                  <c:v>44216</c:v>
                </c:pt>
                <c:pt idx="47">
                  <c:v>44223</c:v>
                </c:pt>
                <c:pt idx="48">
                  <c:v>44230</c:v>
                </c:pt>
                <c:pt idx="49">
                  <c:v>44237</c:v>
                </c:pt>
                <c:pt idx="50">
                  <c:v>44244</c:v>
                </c:pt>
                <c:pt idx="51">
                  <c:v>44251</c:v>
                </c:pt>
                <c:pt idx="52">
                  <c:v>44258</c:v>
                </c:pt>
                <c:pt idx="53">
                  <c:v>44265</c:v>
                </c:pt>
                <c:pt idx="54">
                  <c:v>44272</c:v>
                </c:pt>
                <c:pt idx="55">
                  <c:v>44279</c:v>
                </c:pt>
                <c:pt idx="56">
                  <c:v>44286</c:v>
                </c:pt>
                <c:pt idx="57">
                  <c:v>44293</c:v>
                </c:pt>
                <c:pt idx="58">
                  <c:v>44300</c:v>
                </c:pt>
                <c:pt idx="59">
                  <c:v>44307</c:v>
                </c:pt>
                <c:pt idx="60">
                  <c:v>44314</c:v>
                </c:pt>
                <c:pt idx="61">
                  <c:v>44321</c:v>
                </c:pt>
                <c:pt idx="62">
                  <c:v>44328</c:v>
                </c:pt>
                <c:pt idx="63">
                  <c:v>44335</c:v>
                </c:pt>
                <c:pt idx="64">
                  <c:v>44342</c:v>
                </c:pt>
                <c:pt idx="65">
                  <c:v>44349</c:v>
                </c:pt>
                <c:pt idx="66">
                  <c:v>44356</c:v>
                </c:pt>
                <c:pt idx="67">
                  <c:v>44363</c:v>
                </c:pt>
                <c:pt idx="68">
                  <c:v>44370</c:v>
                </c:pt>
                <c:pt idx="69">
                  <c:v>44377</c:v>
                </c:pt>
                <c:pt idx="70">
                  <c:v>44384</c:v>
                </c:pt>
                <c:pt idx="71">
                  <c:v>44391</c:v>
                </c:pt>
                <c:pt idx="72">
                  <c:v>44398</c:v>
                </c:pt>
                <c:pt idx="73">
                  <c:v>44405</c:v>
                </c:pt>
                <c:pt idx="74">
                  <c:v>44412</c:v>
                </c:pt>
                <c:pt idx="75">
                  <c:v>44419</c:v>
                </c:pt>
                <c:pt idx="76">
                  <c:v>44426</c:v>
                </c:pt>
                <c:pt idx="77">
                  <c:v>44433</c:v>
                </c:pt>
                <c:pt idx="78">
                  <c:v>44440</c:v>
                </c:pt>
                <c:pt idx="79">
                  <c:v>44447</c:v>
                </c:pt>
                <c:pt idx="80">
                  <c:v>44454</c:v>
                </c:pt>
                <c:pt idx="81">
                  <c:v>44461</c:v>
                </c:pt>
                <c:pt idx="82">
                  <c:v>44468</c:v>
                </c:pt>
                <c:pt idx="83">
                  <c:v>44475</c:v>
                </c:pt>
                <c:pt idx="84">
                  <c:v>44482</c:v>
                </c:pt>
                <c:pt idx="85">
                  <c:v>44489</c:v>
                </c:pt>
                <c:pt idx="86">
                  <c:v>44496</c:v>
                </c:pt>
                <c:pt idx="87">
                  <c:v>44503</c:v>
                </c:pt>
                <c:pt idx="88">
                  <c:v>44510</c:v>
                </c:pt>
                <c:pt idx="89">
                  <c:v>44517</c:v>
                </c:pt>
                <c:pt idx="90">
                  <c:v>44524</c:v>
                </c:pt>
                <c:pt idx="91">
                  <c:v>44531</c:v>
                </c:pt>
                <c:pt idx="92">
                  <c:v>44538</c:v>
                </c:pt>
                <c:pt idx="93">
                  <c:v>44545</c:v>
                </c:pt>
                <c:pt idx="94">
                  <c:v>44552</c:v>
                </c:pt>
                <c:pt idx="95">
                  <c:v>44559</c:v>
                </c:pt>
                <c:pt idx="96">
                  <c:v>44566</c:v>
                </c:pt>
                <c:pt idx="97">
                  <c:v>44573</c:v>
                </c:pt>
                <c:pt idx="98">
                  <c:v>44580</c:v>
                </c:pt>
                <c:pt idx="99">
                  <c:v>44587</c:v>
                </c:pt>
                <c:pt idx="100">
                  <c:v>44594</c:v>
                </c:pt>
                <c:pt idx="101">
                  <c:v>44601</c:v>
                </c:pt>
                <c:pt idx="102">
                  <c:v>44608</c:v>
                </c:pt>
                <c:pt idx="103">
                  <c:v>44615</c:v>
                </c:pt>
                <c:pt idx="104">
                  <c:v>44622</c:v>
                </c:pt>
                <c:pt idx="105">
                  <c:v>44629</c:v>
                </c:pt>
                <c:pt idx="106">
                  <c:v>44636</c:v>
                </c:pt>
                <c:pt idx="107">
                  <c:v>44643</c:v>
                </c:pt>
                <c:pt idx="108">
                  <c:v>44650</c:v>
                </c:pt>
                <c:pt idx="109">
                  <c:v>44657</c:v>
                </c:pt>
                <c:pt idx="110">
                  <c:v>44664</c:v>
                </c:pt>
                <c:pt idx="111">
                  <c:v>44671</c:v>
                </c:pt>
                <c:pt idx="112">
                  <c:v>44678</c:v>
                </c:pt>
                <c:pt idx="113">
                  <c:v>44685</c:v>
                </c:pt>
                <c:pt idx="114">
                  <c:v>44692</c:v>
                </c:pt>
                <c:pt idx="115">
                  <c:v>44699</c:v>
                </c:pt>
                <c:pt idx="116">
                  <c:v>44706</c:v>
                </c:pt>
                <c:pt idx="117">
                  <c:v>44713</c:v>
                </c:pt>
                <c:pt idx="118">
                  <c:v>44720</c:v>
                </c:pt>
                <c:pt idx="119">
                  <c:v>44727</c:v>
                </c:pt>
                <c:pt idx="120">
                  <c:v>44734</c:v>
                </c:pt>
                <c:pt idx="121">
                  <c:v>44741</c:v>
                </c:pt>
                <c:pt idx="122">
                  <c:v>44748</c:v>
                </c:pt>
                <c:pt idx="123">
                  <c:v>44755</c:v>
                </c:pt>
                <c:pt idx="124">
                  <c:v>44762</c:v>
                </c:pt>
                <c:pt idx="125">
                  <c:v>44769</c:v>
                </c:pt>
                <c:pt idx="126">
                  <c:v>44776</c:v>
                </c:pt>
              </c:numCache>
            </c:numRef>
          </c:cat>
          <c:val>
            <c:numRef>
              <c:f>'Back to Work Occupancy'!$E$4:$E$130</c:f>
              <c:numCache>
                <c:formatCode>General</c:formatCode>
                <c:ptCount val="127"/>
                <c:pt idx="0">
                  <c:v>99.58</c:v>
                </c:pt>
                <c:pt idx="1">
                  <c:v>97.15</c:v>
                </c:pt>
                <c:pt idx="2">
                  <c:v>49.4</c:v>
                </c:pt>
                <c:pt idx="3">
                  <c:v>14.32</c:v>
                </c:pt>
                <c:pt idx="4">
                  <c:v>10.4</c:v>
                </c:pt>
                <c:pt idx="5">
                  <c:v>9.7200000000000006</c:v>
                </c:pt>
                <c:pt idx="6">
                  <c:v>9.44</c:v>
                </c:pt>
                <c:pt idx="7">
                  <c:v>10.119999999999999</c:v>
                </c:pt>
                <c:pt idx="8">
                  <c:v>10.5</c:v>
                </c:pt>
                <c:pt idx="9">
                  <c:v>10.98</c:v>
                </c:pt>
                <c:pt idx="10">
                  <c:v>11.33</c:v>
                </c:pt>
                <c:pt idx="11">
                  <c:v>11.28</c:v>
                </c:pt>
                <c:pt idx="12">
                  <c:v>11.95</c:v>
                </c:pt>
                <c:pt idx="13">
                  <c:v>10.1</c:v>
                </c:pt>
                <c:pt idx="14">
                  <c:v>14.05</c:v>
                </c:pt>
                <c:pt idx="15">
                  <c:v>16.28</c:v>
                </c:pt>
                <c:pt idx="16">
                  <c:v>16.82</c:v>
                </c:pt>
                <c:pt idx="17">
                  <c:v>17.489999999999998</c:v>
                </c:pt>
                <c:pt idx="18">
                  <c:v>17.690000000000001</c:v>
                </c:pt>
                <c:pt idx="19">
                  <c:v>18.64</c:v>
                </c:pt>
                <c:pt idx="20">
                  <c:v>18.62</c:v>
                </c:pt>
                <c:pt idx="21">
                  <c:v>18.72</c:v>
                </c:pt>
                <c:pt idx="22">
                  <c:v>19.12</c:v>
                </c:pt>
                <c:pt idx="23">
                  <c:v>16.920000000000002</c:v>
                </c:pt>
                <c:pt idx="24">
                  <c:v>18.86</c:v>
                </c:pt>
                <c:pt idx="25">
                  <c:v>18.88</c:v>
                </c:pt>
                <c:pt idx="26">
                  <c:v>19.16</c:v>
                </c:pt>
                <c:pt idx="27">
                  <c:v>19</c:v>
                </c:pt>
                <c:pt idx="28">
                  <c:v>20.84</c:v>
                </c:pt>
                <c:pt idx="29">
                  <c:v>20.64</c:v>
                </c:pt>
                <c:pt idx="30">
                  <c:v>20.48</c:v>
                </c:pt>
                <c:pt idx="31">
                  <c:v>20.89</c:v>
                </c:pt>
                <c:pt idx="32">
                  <c:v>21.1</c:v>
                </c:pt>
                <c:pt idx="33">
                  <c:v>21.28</c:v>
                </c:pt>
                <c:pt idx="34">
                  <c:v>20.69</c:v>
                </c:pt>
                <c:pt idx="35">
                  <c:v>19.079999999999998</c:v>
                </c:pt>
                <c:pt idx="36">
                  <c:v>18.87</c:v>
                </c:pt>
                <c:pt idx="37">
                  <c:v>18.03</c:v>
                </c:pt>
                <c:pt idx="38">
                  <c:v>15.42</c:v>
                </c:pt>
                <c:pt idx="39">
                  <c:v>17.149999999999999</c:v>
                </c:pt>
                <c:pt idx="40">
                  <c:v>17.39</c:v>
                </c:pt>
                <c:pt idx="41">
                  <c:v>17.64</c:v>
                </c:pt>
                <c:pt idx="42">
                  <c:v>16.03</c:v>
                </c:pt>
                <c:pt idx="43">
                  <c:v>13.23</c:v>
                </c:pt>
                <c:pt idx="44">
                  <c:v>15.55</c:v>
                </c:pt>
                <c:pt idx="45">
                  <c:v>18.440000000000001</c:v>
                </c:pt>
                <c:pt idx="46">
                  <c:v>18.34</c:v>
                </c:pt>
                <c:pt idx="47">
                  <c:v>17.82</c:v>
                </c:pt>
                <c:pt idx="48">
                  <c:v>19.13</c:v>
                </c:pt>
                <c:pt idx="49">
                  <c:v>18.559999999999999</c:v>
                </c:pt>
                <c:pt idx="50">
                  <c:v>16.14</c:v>
                </c:pt>
                <c:pt idx="51">
                  <c:v>18.79</c:v>
                </c:pt>
                <c:pt idx="52">
                  <c:v>19.47</c:v>
                </c:pt>
                <c:pt idx="53">
                  <c:v>19.989999999999998</c:v>
                </c:pt>
                <c:pt idx="54">
                  <c:v>19.87</c:v>
                </c:pt>
                <c:pt idx="55">
                  <c:v>19.93</c:v>
                </c:pt>
                <c:pt idx="56">
                  <c:v>19.66</c:v>
                </c:pt>
                <c:pt idx="57">
                  <c:v>19.02</c:v>
                </c:pt>
                <c:pt idx="58">
                  <c:v>20.87</c:v>
                </c:pt>
                <c:pt idx="59">
                  <c:v>21.17</c:v>
                </c:pt>
                <c:pt idx="60">
                  <c:v>21.62</c:v>
                </c:pt>
                <c:pt idx="61">
                  <c:v>22.48</c:v>
                </c:pt>
                <c:pt idx="62">
                  <c:v>23.29</c:v>
                </c:pt>
                <c:pt idx="63">
                  <c:v>23.58</c:v>
                </c:pt>
                <c:pt idx="64">
                  <c:v>24.41</c:v>
                </c:pt>
                <c:pt idx="65">
                  <c:v>24.56</c:v>
                </c:pt>
                <c:pt idx="66">
                  <c:v>27.51</c:v>
                </c:pt>
                <c:pt idx="67">
                  <c:v>28.05</c:v>
                </c:pt>
                <c:pt idx="68">
                  <c:v>27.97</c:v>
                </c:pt>
                <c:pt idx="69">
                  <c:v>27.9</c:v>
                </c:pt>
                <c:pt idx="70">
                  <c:v>26.33</c:v>
                </c:pt>
                <c:pt idx="71">
                  <c:v>31.09</c:v>
                </c:pt>
                <c:pt idx="72">
                  <c:v>31.82</c:v>
                </c:pt>
                <c:pt idx="73">
                  <c:v>31.91</c:v>
                </c:pt>
                <c:pt idx="74">
                  <c:v>30.06</c:v>
                </c:pt>
                <c:pt idx="75">
                  <c:v>29.49</c:v>
                </c:pt>
                <c:pt idx="76">
                  <c:v>28.91</c:v>
                </c:pt>
                <c:pt idx="77">
                  <c:v>30.44</c:v>
                </c:pt>
                <c:pt idx="78">
                  <c:v>28.81</c:v>
                </c:pt>
                <c:pt idx="79">
                  <c:v>27.96</c:v>
                </c:pt>
                <c:pt idx="80">
                  <c:v>30.86</c:v>
                </c:pt>
                <c:pt idx="81">
                  <c:v>30.75</c:v>
                </c:pt>
                <c:pt idx="82">
                  <c:v>31.44</c:v>
                </c:pt>
                <c:pt idx="83">
                  <c:v>32</c:v>
                </c:pt>
                <c:pt idx="84">
                  <c:v>31.94</c:v>
                </c:pt>
                <c:pt idx="85">
                  <c:v>33.090000000000003</c:v>
                </c:pt>
                <c:pt idx="86">
                  <c:v>32.5</c:v>
                </c:pt>
                <c:pt idx="87">
                  <c:v>33.770000000000003</c:v>
                </c:pt>
                <c:pt idx="88">
                  <c:v>34.28</c:v>
                </c:pt>
                <c:pt idx="89">
                  <c:v>33.479999999999997</c:v>
                </c:pt>
                <c:pt idx="90">
                  <c:v>27.55</c:v>
                </c:pt>
                <c:pt idx="91">
                  <c:v>35.200000000000003</c:v>
                </c:pt>
                <c:pt idx="92">
                  <c:v>34.340000000000003</c:v>
                </c:pt>
                <c:pt idx="93">
                  <c:v>34.06</c:v>
                </c:pt>
                <c:pt idx="94">
                  <c:v>24.59</c:v>
                </c:pt>
                <c:pt idx="95">
                  <c:v>13.79</c:v>
                </c:pt>
                <c:pt idx="96">
                  <c:v>19.47</c:v>
                </c:pt>
                <c:pt idx="97">
                  <c:v>23.95</c:v>
                </c:pt>
                <c:pt idx="98">
                  <c:v>27.55</c:v>
                </c:pt>
                <c:pt idx="99">
                  <c:v>27.05</c:v>
                </c:pt>
                <c:pt idx="100">
                  <c:v>26.02</c:v>
                </c:pt>
                <c:pt idx="101">
                  <c:v>29.46</c:v>
                </c:pt>
                <c:pt idx="102">
                  <c:v>31.64</c:v>
                </c:pt>
                <c:pt idx="103">
                  <c:v>30.29</c:v>
                </c:pt>
                <c:pt idx="104">
                  <c:v>33.57</c:v>
                </c:pt>
                <c:pt idx="105">
                  <c:v>34.630000000000003</c:v>
                </c:pt>
                <c:pt idx="106">
                  <c:v>36.44</c:v>
                </c:pt>
                <c:pt idx="107">
                  <c:v>35.04</c:v>
                </c:pt>
                <c:pt idx="108">
                  <c:v>34.53</c:v>
                </c:pt>
                <c:pt idx="109">
                  <c:v>37.770000000000003</c:v>
                </c:pt>
                <c:pt idx="110">
                  <c:v>37.770000000000003</c:v>
                </c:pt>
                <c:pt idx="111">
                  <c:v>37.11</c:v>
                </c:pt>
                <c:pt idx="112">
                  <c:v>39.799999999999997</c:v>
                </c:pt>
                <c:pt idx="113">
                  <c:v>38.799999999999997</c:v>
                </c:pt>
                <c:pt idx="114">
                  <c:v>39.020000000000003</c:v>
                </c:pt>
                <c:pt idx="115">
                  <c:v>39.11</c:v>
                </c:pt>
                <c:pt idx="116">
                  <c:v>39.950000000000003</c:v>
                </c:pt>
                <c:pt idx="117">
                  <c:v>37.21</c:v>
                </c:pt>
                <c:pt idx="118">
                  <c:v>41.4</c:v>
                </c:pt>
                <c:pt idx="119">
                  <c:v>41.88</c:v>
                </c:pt>
                <c:pt idx="120">
                  <c:v>41.94</c:v>
                </c:pt>
                <c:pt idx="121">
                  <c:v>41.59</c:v>
                </c:pt>
                <c:pt idx="122">
                  <c:v>36.39</c:v>
                </c:pt>
                <c:pt idx="123">
                  <c:v>42.19</c:v>
                </c:pt>
                <c:pt idx="124">
                  <c:v>43.15</c:v>
                </c:pt>
                <c:pt idx="125">
                  <c:v>42.39</c:v>
                </c:pt>
                <c:pt idx="126">
                  <c:v>40.98</c:v>
                </c:pt>
              </c:numCache>
            </c:numRef>
          </c:val>
          <c:smooth val="0"/>
          <c:extLst>
            <c:ext xmlns:c16="http://schemas.microsoft.com/office/drawing/2014/chart" uri="{C3380CC4-5D6E-409C-BE32-E72D297353CC}">
              <c16:uniqueId val="{00000003-34C6-493E-8163-21500B12FA98}"/>
            </c:ext>
          </c:extLst>
        </c:ser>
        <c:ser>
          <c:idx val="4"/>
          <c:order val="4"/>
          <c:tx>
            <c:strRef>
              <c:f>'Back to Work Occupancy'!$F$3</c:f>
              <c:strCache>
                <c:ptCount val="1"/>
                <c:pt idx="0">
                  <c:v>San Francisco</c:v>
                </c:pt>
              </c:strCache>
            </c:strRef>
          </c:tx>
          <c:spPr>
            <a:ln w="28575" cap="rnd">
              <a:solidFill>
                <a:schemeClr val="accent5"/>
              </a:solidFill>
              <a:round/>
            </a:ln>
            <a:effectLst/>
          </c:spPr>
          <c:marker>
            <c:symbol val="none"/>
          </c:marker>
          <c:cat>
            <c:numRef>
              <c:f>'Back to Work Occupancy'!$A$4:$A$130</c:f>
              <c:numCache>
                <c:formatCode>m/d/yyyy</c:formatCode>
                <c:ptCount val="127"/>
                <c:pt idx="0">
                  <c:v>43894</c:v>
                </c:pt>
                <c:pt idx="1">
                  <c:v>43901</c:v>
                </c:pt>
                <c:pt idx="2">
                  <c:v>43908</c:v>
                </c:pt>
                <c:pt idx="3">
                  <c:v>43915</c:v>
                </c:pt>
                <c:pt idx="4">
                  <c:v>43922</c:v>
                </c:pt>
                <c:pt idx="5">
                  <c:v>43929</c:v>
                </c:pt>
                <c:pt idx="6">
                  <c:v>43936</c:v>
                </c:pt>
                <c:pt idx="7">
                  <c:v>43943</c:v>
                </c:pt>
                <c:pt idx="8">
                  <c:v>43950</c:v>
                </c:pt>
                <c:pt idx="9">
                  <c:v>43957</c:v>
                </c:pt>
                <c:pt idx="10">
                  <c:v>43964</c:v>
                </c:pt>
                <c:pt idx="11">
                  <c:v>43971</c:v>
                </c:pt>
                <c:pt idx="12">
                  <c:v>43978</c:v>
                </c:pt>
                <c:pt idx="13">
                  <c:v>43985</c:v>
                </c:pt>
                <c:pt idx="14">
                  <c:v>43992</c:v>
                </c:pt>
                <c:pt idx="15">
                  <c:v>43999</c:v>
                </c:pt>
                <c:pt idx="16">
                  <c:v>44006</c:v>
                </c:pt>
                <c:pt idx="17">
                  <c:v>44013</c:v>
                </c:pt>
                <c:pt idx="18">
                  <c:v>44020</c:v>
                </c:pt>
                <c:pt idx="19">
                  <c:v>44027</c:v>
                </c:pt>
                <c:pt idx="20">
                  <c:v>44034</c:v>
                </c:pt>
                <c:pt idx="21">
                  <c:v>44041</c:v>
                </c:pt>
                <c:pt idx="22">
                  <c:v>44048</c:v>
                </c:pt>
                <c:pt idx="23">
                  <c:v>44055</c:v>
                </c:pt>
                <c:pt idx="24">
                  <c:v>44062</c:v>
                </c:pt>
                <c:pt idx="25">
                  <c:v>44069</c:v>
                </c:pt>
                <c:pt idx="26">
                  <c:v>44076</c:v>
                </c:pt>
                <c:pt idx="27">
                  <c:v>44083</c:v>
                </c:pt>
                <c:pt idx="28">
                  <c:v>44090</c:v>
                </c:pt>
                <c:pt idx="29">
                  <c:v>44097</c:v>
                </c:pt>
                <c:pt idx="30">
                  <c:v>44104</c:v>
                </c:pt>
                <c:pt idx="31">
                  <c:v>44111</c:v>
                </c:pt>
                <c:pt idx="32">
                  <c:v>44118</c:v>
                </c:pt>
                <c:pt idx="33">
                  <c:v>44125</c:v>
                </c:pt>
                <c:pt idx="34">
                  <c:v>44132</c:v>
                </c:pt>
                <c:pt idx="35">
                  <c:v>44139</c:v>
                </c:pt>
                <c:pt idx="36">
                  <c:v>44146</c:v>
                </c:pt>
                <c:pt idx="37">
                  <c:v>44153</c:v>
                </c:pt>
                <c:pt idx="38">
                  <c:v>44160</c:v>
                </c:pt>
                <c:pt idx="39">
                  <c:v>44167</c:v>
                </c:pt>
                <c:pt idx="40">
                  <c:v>44174</c:v>
                </c:pt>
                <c:pt idx="41">
                  <c:v>44181</c:v>
                </c:pt>
                <c:pt idx="42">
                  <c:v>44188</c:v>
                </c:pt>
                <c:pt idx="43">
                  <c:v>44195</c:v>
                </c:pt>
                <c:pt idx="44">
                  <c:v>44202</c:v>
                </c:pt>
                <c:pt idx="45">
                  <c:v>44209</c:v>
                </c:pt>
                <c:pt idx="46">
                  <c:v>44216</c:v>
                </c:pt>
                <c:pt idx="47">
                  <c:v>44223</c:v>
                </c:pt>
                <c:pt idx="48">
                  <c:v>44230</c:v>
                </c:pt>
                <c:pt idx="49">
                  <c:v>44237</c:v>
                </c:pt>
                <c:pt idx="50">
                  <c:v>44244</c:v>
                </c:pt>
                <c:pt idx="51">
                  <c:v>44251</c:v>
                </c:pt>
                <c:pt idx="52">
                  <c:v>44258</c:v>
                </c:pt>
                <c:pt idx="53">
                  <c:v>44265</c:v>
                </c:pt>
                <c:pt idx="54">
                  <c:v>44272</c:v>
                </c:pt>
                <c:pt idx="55">
                  <c:v>44279</c:v>
                </c:pt>
                <c:pt idx="56">
                  <c:v>44286</c:v>
                </c:pt>
                <c:pt idx="57">
                  <c:v>44293</c:v>
                </c:pt>
                <c:pt idx="58">
                  <c:v>44300</c:v>
                </c:pt>
                <c:pt idx="59">
                  <c:v>44307</c:v>
                </c:pt>
                <c:pt idx="60">
                  <c:v>44314</c:v>
                </c:pt>
                <c:pt idx="61">
                  <c:v>44321</c:v>
                </c:pt>
                <c:pt idx="62">
                  <c:v>44328</c:v>
                </c:pt>
                <c:pt idx="63">
                  <c:v>44335</c:v>
                </c:pt>
                <c:pt idx="64">
                  <c:v>44342</c:v>
                </c:pt>
                <c:pt idx="65">
                  <c:v>44349</c:v>
                </c:pt>
                <c:pt idx="66">
                  <c:v>44356</c:v>
                </c:pt>
                <c:pt idx="67">
                  <c:v>44363</c:v>
                </c:pt>
                <c:pt idx="68">
                  <c:v>44370</c:v>
                </c:pt>
                <c:pt idx="69">
                  <c:v>44377</c:v>
                </c:pt>
                <c:pt idx="70">
                  <c:v>44384</c:v>
                </c:pt>
                <c:pt idx="71">
                  <c:v>44391</c:v>
                </c:pt>
                <c:pt idx="72">
                  <c:v>44398</c:v>
                </c:pt>
                <c:pt idx="73">
                  <c:v>44405</c:v>
                </c:pt>
                <c:pt idx="74">
                  <c:v>44412</c:v>
                </c:pt>
                <c:pt idx="75">
                  <c:v>44419</c:v>
                </c:pt>
                <c:pt idx="76">
                  <c:v>44426</c:v>
                </c:pt>
                <c:pt idx="77">
                  <c:v>44433</c:v>
                </c:pt>
                <c:pt idx="78">
                  <c:v>44440</c:v>
                </c:pt>
                <c:pt idx="79">
                  <c:v>44447</c:v>
                </c:pt>
                <c:pt idx="80">
                  <c:v>44454</c:v>
                </c:pt>
                <c:pt idx="81">
                  <c:v>44461</c:v>
                </c:pt>
                <c:pt idx="82">
                  <c:v>44468</c:v>
                </c:pt>
                <c:pt idx="83">
                  <c:v>44475</c:v>
                </c:pt>
                <c:pt idx="84">
                  <c:v>44482</c:v>
                </c:pt>
                <c:pt idx="85">
                  <c:v>44489</c:v>
                </c:pt>
                <c:pt idx="86">
                  <c:v>44496</c:v>
                </c:pt>
                <c:pt idx="87">
                  <c:v>44503</c:v>
                </c:pt>
                <c:pt idx="88">
                  <c:v>44510</c:v>
                </c:pt>
                <c:pt idx="89">
                  <c:v>44517</c:v>
                </c:pt>
                <c:pt idx="90">
                  <c:v>44524</c:v>
                </c:pt>
                <c:pt idx="91">
                  <c:v>44531</c:v>
                </c:pt>
                <c:pt idx="92">
                  <c:v>44538</c:v>
                </c:pt>
                <c:pt idx="93">
                  <c:v>44545</c:v>
                </c:pt>
                <c:pt idx="94">
                  <c:v>44552</c:v>
                </c:pt>
                <c:pt idx="95">
                  <c:v>44559</c:v>
                </c:pt>
                <c:pt idx="96">
                  <c:v>44566</c:v>
                </c:pt>
                <c:pt idx="97">
                  <c:v>44573</c:v>
                </c:pt>
                <c:pt idx="98">
                  <c:v>44580</c:v>
                </c:pt>
                <c:pt idx="99">
                  <c:v>44587</c:v>
                </c:pt>
                <c:pt idx="100">
                  <c:v>44594</c:v>
                </c:pt>
                <c:pt idx="101">
                  <c:v>44601</c:v>
                </c:pt>
                <c:pt idx="102">
                  <c:v>44608</c:v>
                </c:pt>
                <c:pt idx="103">
                  <c:v>44615</c:v>
                </c:pt>
                <c:pt idx="104">
                  <c:v>44622</c:v>
                </c:pt>
                <c:pt idx="105">
                  <c:v>44629</c:v>
                </c:pt>
                <c:pt idx="106">
                  <c:v>44636</c:v>
                </c:pt>
                <c:pt idx="107">
                  <c:v>44643</c:v>
                </c:pt>
                <c:pt idx="108">
                  <c:v>44650</c:v>
                </c:pt>
                <c:pt idx="109">
                  <c:v>44657</c:v>
                </c:pt>
                <c:pt idx="110">
                  <c:v>44664</c:v>
                </c:pt>
                <c:pt idx="111">
                  <c:v>44671</c:v>
                </c:pt>
                <c:pt idx="112">
                  <c:v>44678</c:v>
                </c:pt>
                <c:pt idx="113">
                  <c:v>44685</c:v>
                </c:pt>
                <c:pt idx="114">
                  <c:v>44692</c:v>
                </c:pt>
                <c:pt idx="115">
                  <c:v>44699</c:v>
                </c:pt>
                <c:pt idx="116">
                  <c:v>44706</c:v>
                </c:pt>
                <c:pt idx="117">
                  <c:v>44713</c:v>
                </c:pt>
                <c:pt idx="118">
                  <c:v>44720</c:v>
                </c:pt>
                <c:pt idx="119">
                  <c:v>44727</c:v>
                </c:pt>
                <c:pt idx="120">
                  <c:v>44734</c:v>
                </c:pt>
                <c:pt idx="121">
                  <c:v>44741</c:v>
                </c:pt>
                <c:pt idx="122">
                  <c:v>44748</c:v>
                </c:pt>
                <c:pt idx="123">
                  <c:v>44755</c:v>
                </c:pt>
                <c:pt idx="124">
                  <c:v>44762</c:v>
                </c:pt>
                <c:pt idx="125">
                  <c:v>44769</c:v>
                </c:pt>
                <c:pt idx="126">
                  <c:v>44776</c:v>
                </c:pt>
              </c:numCache>
            </c:numRef>
          </c:cat>
          <c:val>
            <c:numRef>
              <c:f>'Back to Work Occupancy'!$F$4:$F$130</c:f>
              <c:numCache>
                <c:formatCode>General</c:formatCode>
                <c:ptCount val="127"/>
                <c:pt idx="0">
                  <c:v>96.87</c:v>
                </c:pt>
                <c:pt idx="1">
                  <c:v>78.260000000000005</c:v>
                </c:pt>
                <c:pt idx="2">
                  <c:v>29.38</c:v>
                </c:pt>
                <c:pt idx="3">
                  <c:v>8.9700000000000006</c:v>
                </c:pt>
                <c:pt idx="4">
                  <c:v>8.34</c:v>
                </c:pt>
                <c:pt idx="5">
                  <c:v>8.08</c:v>
                </c:pt>
                <c:pt idx="6">
                  <c:v>7.68</c:v>
                </c:pt>
                <c:pt idx="7">
                  <c:v>7.95</c:v>
                </c:pt>
                <c:pt idx="8">
                  <c:v>8.25</c:v>
                </c:pt>
                <c:pt idx="9">
                  <c:v>8.6999999999999993</c:v>
                </c:pt>
                <c:pt idx="10">
                  <c:v>9.2200000000000006</c:v>
                </c:pt>
                <c:pt idx="11">
                  <c:v>9.73</c:v>
                </c:pt>
                <c:pt idx="12">
                  <c:v>9.98</c:v>
                </c:pt>
                <c:pt idx="13">
                  <c:v>10.08</c:v>
                </c:pt>
                <c:pt idx="14">
                  <c:v>10.64</c:v>
                </c:pt>
                <c:pt idx="15">
                  <c:v>11.54</c:v>
                </c:pt>
                <c:pt idx="16">
                  <c:v>12.19</c:v>
                </c:pt>
                <c:pt idx="17">
                  <c:v>12.55</c:v>
                </c:pt>
                <c:pt idx="18">
                  <c:v>12.05</c:v>
                </c:pt>
                <c:pt idx="19">
                  <c:v>12.69</c:v>
                </c:pt>
                <c:pt idx="20">
                  <c:v>12.35</c:v>
                </c:pt>
                <c:pt idx="21">
                  <c:v>12.32</c:v>
                </c:pt>
                <c:pt idx="22">
                  <c:v>12.55</c:v>
                </c:pt>
                <c:pt idx="23">
                  <c:v>12.56</c:v>
                </c:pt>
                <c:pt idx="24">
                  <c:v>12.65</c:v>
                </c:pt>
                <c:pt idx="25">
                  <c:v>12.92</c:v>
                </c:pt>
                <c:pt idx="26">
                  <c:v>12.94</c:v>
                </c:pt>
                <c:pt idx="27">
                  <c:v>12.72</c:v>
                </c:pt>
                <c:pt idx="28">
                  <c:v>13.22</c:v>
                </c:pt>
                <c:pt idx="29">
                  <c:v>13.51</c:v>
                </c:pt>
                <c:pt idx="30">
                  <c:v>13.41</c:v>
                </c:pt>
                <c:pt idx="31">
                  <c:v>13.74</c:v>
                </c:pt>
                <c:pt idx="32">
                  <c:v>13.63</c:v>
                </c:pt>
                <c:pt idx="33">
                  <c:v>13.8</c:v>
                </c:pt>
                <c:pt idx="34">
                  <c:v>14.23</c:v>
                </c:pt>
                <c:pt idx="35">
                  <c:v>13.47</c:v>
                </c:pt>
                <c:pt idx="36">
                  <c:v>14.01</c:v>
                </c:pt>
                <c:pt idx="37">
                  <c:v>13.7</c:v>
                </c:pt>
                <c:pt idx="38">
                  <c:v>12.31</c:v>
                </c:pt>
                <c:pt idx="39">
                  <c:v>12.96</c:v>
                </c:pt>
                <c:pt idx="40">
                  <c:v>12.15</c:v>
                </c:pt>
                <c:pt idx="41">
                  <c:v>11.93</c:v>
                </c:pt>
                <c:pt idx="42">
                  <c:v>11.02</c:v>
                </c:pt>
                <c:pt idx="43">
                  <c:v>9.1999999999999993</c:v>
                </c:pt>
                <c:pt idx="44">
                  <c:v>9.8699999999999992</c:v>
                </c:pt>
                <c:pt idx="45">
                  <c:v>11.7</c:v>
                </c:pt>
                <c:pt idx="46">
                  <c:v>11.88</c:v>
                </c:pt>
                <c:pt idx="47">
                  <c:v>12.15</c:v>
                </c:pt>
                <c:pt idx="48">
                  <c:v>12.33</c:v>
                </c:pt>
                <c:pt idx="49">
                  <c:v>12.77</c:v>
                </c:pt>
                <c:pt idx="50">
                  <c:v>12.55</c:v>
                </c:pt>
                <c:pt idx="51">
                  <c:v>13.08</c:v>
                </c:pt>
                <c:pt idx="52">
                  <c:v>13.45</c:v>
                </c:pt>
                <c:pt idx="53">
                  <c:v>13.48</c:v>
                </c:pt>
                <c:pt idx="54">
                  <c:v>13.65</c:v>
                </c:pt>
                <c:pt idx="55">
                  <c:v>13.69</c:v>
                </c:pt>
                <c:pt idx="56">
                  <c:v>13.69</c:v>
                </c:pt>
                <c:pt idx="57">
                  <c:v>13.38</c:v>
                </c:pt>
                <c:pt idx="58">
                  <c:v>14.17</c:v>
                </c:pt>
                <c:pt idx="59">
                  <c:v>14.24</c:v>
                </c:pt>
                <c:pt idx="60">
                  <c:v>14.82</c:v>
                </c:pt>
                <c:pt idx="61">
                  <c:v>15.19</c:v>
                </c:pt>
                <c:pt idx="62">
                  <c:v>15.64</c:v>
                </c:pt>
                <c:pt idx="63">
                  <c:v>16.23</c:v>
                </c:pt>
                <c:pt idx="64">
                  <c:v>16.809999999999999</c:v>
                </c:pt>
                <c:pt idx="65">
                  <c:v>16.7</c:v>
                </c:pt>
                <c:pt idx="66">
                  <c:v>18.22</c:v>
                </c:pt>
                <c:pt idx="67">
                  <c:v>18.72</c:v>
                </c:pt>
                <c:pt idx="68">
                  <c:v>18.93</c:v>
                </c:pt>
                <c:pt idx="69">
                  <c:v>19.3</c:v>
                </c:pt>
                <c:pt idx="70">
                  <c:v>18.13</c:v>
                </c:pt>
                <c:pt idx="71">
                  <c:v>20.8</c:v>
                </c:pt>
                <c:pt idx="72">
                  <c:v>21.23</c:v>
                </c:pt>
                <c:pt idx="73">
                  <c:v>20.98</c:v>
                </c:pt>
                <c:pt idx="74">
                  <c:v>19.57</c:v>
                </c:pt>
                <c:pt idx="75">
                  <c:v>19.2</c:v>
                </c:pt>
                <c:pt idx="76">
                  <c:v>18.989999999999998</c:v>
                </c:pt>
                <c:pt idx="77">
                  <c:v>19.66</c:v>
                </c:pt>
                <c:pt idx="78">
                  <c:v>18.920000000000002</c:v>
                </c:pt>
                <c:pt idx="79">
                  <c:v>18.98</c:v>
                </c:pt>
                <c:pt idx="80">
                  <c:v>20.86</c:v>
                </c:pt>
                <c:pt idx="81">
                  <c:v>21.16</c:v>
                </c:pt>
                <c:pt idx="82">
                  <c:v>22.49</c:v>
                </c:pt>
                <c:pt idx="83">
                  <c:v>24.44</c:v>
                </c:pt>
                <c:pt idx="84">
                  <c:v>25.15</c:v>
                </c:pt>
                <c:pt idx="85">
                  <c:v>25.4</c:v>
                </c:pt>
                <c:pt idx="86">
                  <c:v>25.11</c:v>
                </c:pt>
                <c:pt idx="87">
                  <c:v>25.8</c:v>
                </c:pt>
                <c:pt idx="88">
                  <c:v>26.67</c:v>
                </c:pt>
                <c:pt idx="89">
                  <c:v>26.74</c:v>
                </c:pt>
                <c:pt idx="90">
                  <c:v>21.84</c:v>
                </c:pt>
                <c:pt idx="91">
                  <c:v>28.19</c:v>
                </c:pt>
                <c:pt idx="92">
                  <c:v>28.76</c:v>
                </c:pt>
                <c:pt idx="93">
                  <c:v>28.36</c:v>
                </c:pt>
                <c:pt idx="94">
                  <c:v>19.899999999999999</c:v>
                </c:pt>
                <c:pt idx="95">
                  <c:v>10.92</c:v>
                </c:pt>
                <c:pt idx="96">
                  <c:v>14.68</c:v>
                </c:pt>
                <c:pt idx="97">
                  <c:v>17.37</c:v>
                </c:pt>
                <c:pt idx="98">
                  <c:v>18.03</c:v>
                </c:pt>
                <c:pt idx="99">
                  <c:v>19.670000000000002</c:v>
                </c:pt>
                <c:pt idx="100">
                  <c:v>21.54</c:v>
                </c:pt>
                <c:pt idx="101">
                  <c:v>23.3</c:v>
                </c:pt>
                <c:pt idx="102">
                  <c:v>24.69</c:v>
                </c:pt>
                <c:pt idx="103">
                  <c:v>26.11</c:v>
                </c:pt>
                <c:pt idx="104">
                  <c:v>27.62</c:v>
                </c:pt>
                <c:pt idx="105">
                  <c:v>29.36</c:v>
                </c:pt>
                <c:pt idx="106">
                  <c:v>30.12</c:v>
                </c:pt>
                <c:pt idx="107">
                  <c:v>31.22</c:v>
                </c:pt>
                <c:pt idx="108">
                  <c:v>31.76</c:v>
                </c:pt>
                <c:pt idx="109">
                  <c:v>34.18</c:v>
                </c:pt>
                <c:pt idx="110">
                  <c:v>34.590000000000003</c:v>
                </c:pt>
                <c:pt idx="111">
                  <c:v>33.42</c:v>
                </c:pt>
                <c:pt idx="112">
                  <c:v>35.35</c:v>
                </c:pt>
                <c:pt idx="113">
                  <c:v>34.33</c:v>
                </c:pt>
                <c:pt idx="114">
                  <c:v>34.6</c:v>
                </c:pt>
                <c:pt idx="115">
                  <c:v>33.380000000000003</c:v>
                </c:pt>
                <c:pt idx="116">
                  <c:v>33.61</c:v>
                </c:pt>
                <c:pt idx="117">
                  <c:v>31.61</c:v>
                </c:pt>
                <c:pt idx="118">
                  <c:v>33.99</c:v>
                </c:pt>
                <c:pt idx="119">
                  <c:v>35.03</c:v>
                </c:pt>
                <c:pt idx="120">
                  <c:v>35.700000000000003</c:v>
                </c:pt>
                <c:pt idx="121">
                  <c:v>34.72</c:v>
                </c:pt>
                <c:pt idx="122">
                  <c:v>30.05</c:v>
                </c:pt>
                <c:pt idx="123">
                  <c:v>38.130000000000003</c:v>
                </c:pt>
                <c:pt idx="124">
                  <c:v>39.1</c:v>
                </c:pt>
                <c:pt idx="125">
                  <c:v>39.11</c:v>
                </c:pt>
                <c:pt idx="126">
                  <c:v>37.5</c:v>
                </c:pt>
              </c:numCache>
            </c:numRef>
          </c:val>
          <c:smooth val="0"/>
          <c:extLst>
            <c:ext xmlns:c16="http://schemas.microsoft.com/office/drawing/2014/chart" uri="{C3380CC4-5D6E-409C-BE32-E72D297353CC}">
              <c16:uniqueId val="{00000004-34C6-493E-8163-21500B12FA98}"/>
            </c:ext>
          </c:extLst>
        </c:ser>
        <c:ser>
          <c:idx val="5"/>
          <c:order val="5"/>
          <c:tx>
            <c:strRef>
              <c:f>'Back to Work Occupancy'!$G$3</c:f>
              <c:strCache>
                <c:ptCount val="1"/>
                <c:pt idx="0">
                  <c:v>Dallas</c:v>
                </c:pt>
              </c:strCache>
            </c:strRef>
          </c:tx>
          <c:spPr>
            <a:ln w="28575" cap="rnd">
              <a:solidFill>
                <a:schemeClr val="accent6"/>
              </a:solidFill>
              <a:round/>
            </a:ln>
            <a:effectLst/>
          </c:spPr>
          <c:marker>
            <c:symbol val="none"/>
          </c:marker>
          <c:cat>
            <c:numRef>
              <c:f>'Back to Work Occupancy'!$A$4:$A$130</c:f>
              <c:numCache>
                <c:formatCode>m/d/yyyy</c:formatCode>
                <c:ptCount val="127"/>
                <c:pt idx="0">
                  <c:v>43894</c:v>
                </c:pt>
                <c:pt idx="1">
                  <c:v>43901</c:v>
                </c:pt>
                <c:pt idx="2">
                  <c:v>43908</c:v>
                </c:pt>
                <c:pt idx="3">
                  <c:v>43915</c:v>
                </c:pt>
                <c:pt idx="4">
                  <c:v>43922</c:v>
                </c:pt>
                <c:pt idx="5">
                  <c:v>43929</c:v>
                </c:pt>
                <c:pt idx="6">
                  <c:v>43936</c:v>
                </c:pt>
                <c:pt idx="7">
                  <c:v>43943</c:v>
                </c:pt>
                <c:pt idx="8">
                  <c:v>43950</c:v>
                </c:pt>
                <c:pt idx="9">
                  <c:v>43957</c:v>
                </c:pt>
                <c:pt idx="10">
                  <c:v>43964</c:v>
                </c:pt>
                <c:pt idx="11">
                  <c:v>43971</c:v>
                </c:pt>
                <c:pt idx="12">
                  <c:v>43978</c:v>
                </c:pt>
                <c:pt idx="13">
                  <c:v>43985</c:v>
                </c:pt>
                <c:pt idx="14">
                  <c:v>43992</c:v>
                </c:pt>
                <c:pt idx="15">
                  <c:v>43999</c:v>
                </c:pt>
                <c:pt idx="16">
                  <c:v>44006</c:v>
                </c:pt>
                <c:pt idx="17">
                  <c:v>44013</c:v>
                </c:pt>
                <c:pt idx="18">
                  <c:v>44020</c:v>
                </c:pt>
                <c:pt idx="19">
                  <c:v>44027</c:v>
                </c:pt>
                <c:pt idx="20">
                  <c:v>44034</c:v>
                </c:pt>
                <c:pt idx="21">
                  <c:v>44041</c:v>
                </c:pt>
                <c:pt idx="22">
                  <c:v>44048</c:v>
                </c:pt>
                <c:pt idx="23">
                  <c:v>44055</c:v>
                </c:pt>
                <c:pt idx="24">
                  <c:v>44062</c:v>
                </c:pt>
                <c:pt idx="25">
                  <c:v>44069</c:v>
                </c:pt>
                <c:pt idx="26">
                  <c:v>44076</c:v>
                </c:pt>
                <c:pt idx="27">
                  <c:v>44083</c:v>
                </c:pt>
                <c:pt idx="28">
                  <c:v>44090</c:v>
                </c:pt>
                <c:pt idx="29">
                  <c:v>44097</c:v>
                </c:pt>
                <c:pt idx="30">
                  <c:v>44104</c:v>
                </c:pt>
                <c:pt idx="31">
                  <c:v>44111</c:v>
                </c:pt>
                <c:pt idx="32">
                  <c:v>44118</c:v>
                </c:pt>
                <c:pt idx="33">
                  <c:v>44125</c:v>
                </c:pt>
                <c:pt idx="34">
                  <c:v>44132</c:v>
                </c:pt>
                <c:pt idx="35">
                  <c:v>44139</c:v>
                </c:pt>
                <c:pt idx="36">
                  <c:v>44146</c:v>
                </c:pt>
                <c:pt idx="37">
                  <c:v>44153</c:v>
                </c:pt>
                <c:pt idx="38">
                  <c:v>44160</c:v>
                </c:pt>
                <c:pt idx="39">
                  <c:v>44167</c:v>
                </c:pt>
                <c:pt idx="40">
                  <c:v>44174</c:v>
                </c:pt>
                <c:pt idx="41">
                  <c:v>44181</c:v>
                </c:pt>
                <c:pt idx="42">
                  <c:v>44188</c:v>
                </c:pt>
                <c:pt idx="43">
                  <c:v>44195</c:v>
                </c:pt>
                <c:pt idx="44">
                  <c:v>44202</c:v>
                </c:pt>
                <c:pt idx="45">
                  <c:v>44209</c:v>
                </c:pt>
                <c:pt idx="46">
                  <c:v>44216</c:v>
                </c:pt>
                <c:pt idx="47">
                  <c:v>44223</c:v>
                </c:pt>
                <c:pt idx="48">
                  <c:v>44230</c:v>
                </c:pt>
                <c:pt idx="49">
                  <c:v>44237</c:v>
                </c:pt>
                <c:pt idx="50">
                  <c:v>44244</c:v>
                </c:pt>
                <c:pt idx="51">
                  <c:v>44251</c:v>
                </c:pt>
                <c:pt idx="52">
                  <c:v>44258</c:v>
                </c:pt>
                <c:pt idx="53">
                  <c:v>44265</c:v>
                </c:pt>
                <c:pt idx="54">
                  <c:v>44272</c:v>
                </c:pt>
                <c:pt idx="55">
                  <c:v>44279</c:v>
                </c:pt>
                <c:pt idx="56">
                  <c:v>44286</c:v>
                </c:pt>
                <c:pt idx="57">
                  <c:v>44293</c:v>
                </c:pt>
                <c:pt idx="58">
                  <c:v>44300</c:v>
                </c:pt>
                <c:pt idx="59">
                  <c:v>44307</c:v>
                </c:pt>
                <c:pt idx="60">
                  <c:v>44314</c:v>
                </c:pt>
                <c:pt idx="61">
                  <c:v>44321</c:v>
                </c:pt>
                <c:pt idx="62">
                  <c:v>44328</c:v>
                </c:pt>
                <c:pt idx="63">
                  <c:v>44335</c:v>
                </c:pt>
                <c:pt idx="64">
                  <c:v>44342</c:v>
                </c:pt>
                <c:pt idx="65">
                  <c:v>44349</c:v>
                </c:pt>
                <c:pt idx="66">
                  <c:v>44356</c:v>
                </c:pt>
                <c:pt idx="67">
                  <c:v>44363</c:v>
                </c:pt>
                <c:pt idx="68">
                  <c:v>44370</c:v>
                </c:pt>
                <c:pt idx="69">
                  <c:v>44377</c:v>
                </c:pt>
                <c:pt idx="70">
                  <c:v>44384</c:v>
                </c:pt>
                <c:pt idx="71">
                  <c:v>44391</c:v>
                </c:pt>
                <c:pt idx="72">
                  <c:v>44398</c:v>
                </c:pt>
                <c:pt idx="73">
                  <c:v>44405</c:v>
                </c:pt>
                <c:pt idx="74">
                  <c:v>44412</c:v>
                </c:pt>
                <c:pt idx="75">
                  <c:v>44419</c:v>
                </c:pt>
                <c:pt idx="76">
                  <c:v>44426</c:v>
                </c:pt>
                <c:pt idx="77">
                  <c:v>44433</c:v>
                </c:pt>
                <c:pt idx="78">
                  <c:v>44440</c:v>
                </c:pt>
                <c:pt idx="79">
                  <c:v>44447</c:v>
                </c:pt>
                <c:pt idx="80">
                  <c:v>44454</c:v>
                </c:pt>
                <c:pt idx="81">
                  <c:v>44461</c:v>
                </c:pt>
                <c:pt idx="82">
                  <c:v>44468</c:v>
                </c:pt>
                <c:pt idx="83">
                  <c:v>44475</c:v>
                </c:pt>
                <c:pt idx="84">
                  <c:v>44482</c:v>
                </c:pt>
                <c:pt idx="85">
                  <c:v>44489</c:v>
                </c:pt>
                <c:pt idx="86">
                  <c:v>44496</c:v>
                </c:pt>
                <c:pt idx="87">
                  <c:v>44503</c:v>
                </c:pt>
                <c:pt idx="88">
                  <c:v>44510</c:v>
                </c:pt>
                <c:pt idx="89">
                  <c:v>44517</c:v>
                </c:pt>
                <c:pt idx="90">
                  <c:v>44524</c:v>
                </c:pt>
                <c:pt idx="91">
                  <c:v>44531</c:v>
                </c:pt>
                <c:pt idx="92">
                  <c:v>44538</c:v>
                </c:pt>
                <c:pt idx="93">
                  <c:v>44545</c:v>
                </c:pt>
                <c:pt idx="94">
                  <c:v>44552</c:v>
                </c:pt>
                <c:pt idx="95">
                  <c:v>44559</c:v>
                </c:pt>
                <c:pt idx="96">
                  <c:v>44566</c:v>
                </c:pt>
                <c:pt idx="97">
                  <c:v>44573</c:v>
                </c:pt>
                <c:pt idx="98">
                  <c:v>44580</c:v>
                </c:pt>
                <c:pt idx="99">
                  <c:v>44587</c:v>
                </c:pt>
                <c:pt idx="100">
                  <c:v>44594</c:v>
                </c:pt>
                <c:pt idx="101">
                  <c:v>44601</c:v>
                </c:pt>
                <c:pt idx="102">
                  <c:v>44608</c:v>
                </c:pt>
                <c:pt idx="103">
                  <c:v>44615</c:v>
                </c:pt>
                <c:pt idx="104">
                  <c:v>44622</c:v>
                </c:pt>
                <c:pt idx="105">
                  <c:v>44629</c:v>
                </c:pt>
                <c:pt idx="106">
                  <c:v>44636</c:v>
                </c:pt>
                <c:pt idx="107">
                  <c:v>44643</c:v>
                </c:pt>
                <c:pt idx="108">
                  <c:v>44650</c:v>
                </c:pt>
                <c:pt idx="109">
                  <c:v>44657</c:v>
                </c:pt>
                <c:pt idx="110">
                  <c:v>44664</c:v>
                </c:pt>
                <c:pt idx="111">
                  <c:v>44671</c:v>
                </c:pt>
                <c:pt idx="112">
                  <c:v>44678</c:v>
                </c:pt>
                <c:pt idx="113">
                  <c:v>44685</c:v>
                </c:pt>
                <c:pt idx="114">
                  <c:v>44692</c:v>
                </c:pt>
                <c:pt idx="115">
                  <c:v>44699</c:v>
                </c:pt>
                <c:pt idx="116">
                  <c:v>44706</c:v>
                </c:pt>
                <c:pt idx="117">
                  <c:v>44713</c:v>
                </c:pt>
                <c:pt idx="118">
                  <c:v>44720</c:v>
                </c:pt>
                <c:pt idx="119">
                  <c:v>44727</c:v>
                </c:pt>
                <c:pt idx="120">
                  <c:v>44734</c:v>
                </c:pt>
                <c:pt idx="121">
                  <c:v>44741</c:v>
                </c:pt>
                <c:pt idx="122">
                  <c:v>44748</c:v>
                </c:pt>
                <c:pt idx="123">
                  <c:v>44755</c:v>
                </c:pt>
                <c:pt idx="124">
                  <c:v>44762</c:v>
                </c:pt>
                <c:pt idx="125">
                  <c:v>44769</c:v>
                </c:pt>
                <c:pt idx="126">
                  <c:v>44776</c:v>
                </c:pt>
              </c:numCache>
            </c:numRef>
          </c:cat>
          <c:val>
            <c:numRef>
              <c:f>'Back to Work Occupancy'!$G$4:$G$130</c:f>
              <c:numCache>
                <c:formatCode>General</c:formatCode>
                <c:ptCount val="127"/>
                <c:pt idx="0">
                  <c:v>99.07</c:v>
                </c:pt>
                <c:pt idx="1">
                  <c:v>95.9</c:v>
                </c:pt>
                <c:pt idx="2">
                  <c:v>66.72</c:v>
                </c:pt>
                <c:pt idx="3">
                  <c:v>33.01</c:v>
                </c:pt>
                <c:pt idx="4">
                  <c:v>21.96</c:v>
                </c:pt>
                <c:pt idx="5">
                  <c:v>21.32</c:v>
                </c:pt>
                <c:pt idx="6">
                  <c:v>20.99</c:v>
                </c:pt>
                <c:pt idx="7">
                  <c:v>22.09</c:v>
                </c:pt>
                <c:pt idx="8">
                  <c:v>23.2</c:v>
                </c:pt>
                <c:pt idx="9">
                  <c:v>24.47</c:v>
                </c:pt>
                <c:pt idx="10">
                  <c:v>25.81</c:v>
                </c:pt>
                <c:pt idx="11">
                  <c:v>27.38</c:v>
                </c:pt>
                <c:pt idx="12">
                  <c:v>30.46</c:v>
                </c:pt>
                <c:pt idx="13">
                  <c:v>33.82</c:v>
                </c:pt>
                <c:pt idx="14">
                  <c:v>35.270000000000003</c:v>
                </c:pt>
                <c:pt idx="15">
                  <c:v>36.32</c:v>
                </c:pt>
                <c:pt idx="16">
                  <c:v>35.75</c:v>
                </c:pt>
                <c:pt idx="17">
                  <c:v>33.25</c:v>
                </c:pt>
                <c:pt idx="18">
                  <c:v>30.84</c:v>
                </c:pt>
                <c:pt idx="19">
                  <c:v>31.49</c:v>
                </c:pt>
                <c:pt idx="20">
                  <c:v>32.1</c:v>
                </c:pt>
                <c:pt idx="21">
                  <c:v>32.82</c:v>
                </c:pt>
                <c:pt idx="22">
                  <c:v>34.22</c:v>
                </c:pt>
                <c:pt idx="23">
                  <c:v>34.53</c:v>
                </c:pt>
                <c:pt idx="24">
                  <c:v>35.119999999999997</c:v>
                </c:pt>
                <c:pt idx="25">
                  <c:v>36.18</c:v>
                </c:pt>
                <c:pt idx="26">
                  <c:v>36.979999999999997</c:v>
                </c:pt>
                <c:pt idx="27">
                  <c:v>36.5</c:v>
                </c:pt>
                <c:pt idx="28">
                  <c:v>39.42</c:v>
                </c:pt>
                <c:pt idx="29">
                  <c:v>39.450000000000003</c:v>
                </c:pt>
                <c:pt idx="30">
                  <c:v>39.71</c:v>
                </c:pt>
                <c:pt idx="31">
                  <c:v>40.29</c:v>
                </c:pt>
                <c:pt idx="32">
                  <c:v>41.16</c:v>
                </c:pt>
                <c:pt idx="33">
                  <c:v>41.44</c:v>
                </c:pt>
                <c:pt idx="34">
                  <c:v>40.93</c:v>
                </c:pt>
                <c:pt idx="35">
                  <c:v>40.83</c:v>
                </c:pt>
                <c:pt idx="36">
                  <c:v>41.63</c:v>
                </c:pt>
                <c:pt idx="37">
                  <c:v>40.68</c:v>
                </c:pt>
                <c:pt idx="38">
                  <c:v>33.61</c:v>
                </c:pt>
                <c:pt idx="39">
                  <c:v>38.67</c:v>
                </c:pt>
                <c:pt idx="40">
                  <c:v>37.44</c:v>
                </c:pt>
                <c:pt idx="41">
                  <c:v>36.799999999999997</c:v>
                </c:pt>
                <c:pt idx="42">
                  <c:v>32.08</c:v>
                </c:pt>
                <c:pt idx="43">
                  <c:v>26.96</c:v>
                </c:pt>
                <c:pt idx="44">
                  <c:v>31.67</c:v>
                </c:pt>
                <c:pt idx="45">
                  <c:v>35.619999999999997</c:v>
                </c:pt>
                <c:pt idx="46">
                  <c:v>36.07</c:v>
                </c:pt>
                <c:pt idx="47">
                  <c:v>36.92</c:v>
                </c:pt>
                <c:pt idx="48">
                  <c:v>36.799999999999997</c:v>
                </c:pt>
                <c:pt idx="49">
                  <c:v>35.979999999999997</c:v>
                </c:pt>
                <c:pt idx="50">
                  <c:v>13.81</c:v>
                </c:pt>
                <c:pt idx="51">
                  <c:v>25.88</c:v>
                </c:pt>
                <c:pt idx="52">
                  <c:v>37.6</c:v>
                </c:pt>
                <c:pt idx="53">
                  <c:v>37.53</c:v>
                </c:pt>
                <c:pt idx="54">
                  <c:v>36.549999999999997</c:v>
                </c:pt>
                <c:pt idx="55">
                  <c:v>38.090000000000003</c:v>
                </c:pt>
                <c:pt idx="56">
                  <c:v>39.69</c:v>
                </c:pt>
                <c:pt idx="57">
                  <c:v>38.46</c:v>
                </c:pt>
                <c:pt idx="58">
                  <c:v>41.04</c:v>
                </c:pt>
                <c:pt idx="59">
                  <c:v>41.16</c:v>
                </c:pt>
                <c:pt idx="60">
                  <c:v>41.23</c:v>
                </c:pt>
                <c:pt idx="61">
                  <c:v>41.78</c:v>
                </c:pt>
                <c:pt idx="62">
                  <c:v>42.28</c:v>
                </c:pt>
                <c:pt idx="63">
                  <c:v>43.09</c:v>
                </c:pt>
                <c:pt idx="64">
                  <c:v>43.46</c:v>
                </c:pt>
                <c:pt idx="65">
                  <c:v>46</c:v>
                </c:pt>
                <c:pt idx="66">
                  <c:v>49.67</c:v>
                </c:pt>
                <c:pt idx="67">
                  <c:v>49.21</c:v>
                </c:pt>
                <c:pt idx="68">
                  <c:v>49.28</c:v>
                </c:pt>
                <c:pt idx="69">
                  <c:v>50.12</c:v>
                </c:pt>
                <c:pt idx="70">
                  <c:v>47.34</c:v>
                </c:pt>
                <c:pt idx="71">
                  <c:v>50.73</c:v>
                </c:pt>
                <c:pt idx="72">
                  <c:v>50.05</c:v>
                </c:pt>
                <c:pt idx="73">
                  <c:v>49.57</c:v>
                </c:pt>
                <c:pt idx="74">
                  <c:v>47.91</c:v>
                </c:pt>
                <c:pt idx="75">
                  <c:v>45.97</c:v>
                </c:pt>
                <c:pt idx="76">
                  <c:v>45.25</c:v>
                </c:pt>
                <c:pt idx="77">
                  <c:v>46.76</c:v>
                </c:pt>
                <c:pt idx="78">
                  <c:v>44.3</c:v>
                </c:pt>
                <c:pt idx="79">
                  <c:v>42.55</c:v>
                </c:pt>
                <c:pt idx="80">
                  <c:v>45.67</c:v>
                </c:pt>
                <c:pt idx="81">
                  <c:v>45.6</c:v>
                </c:pt>
                <c:pt idx="82">
                  <c:v>46.13</c:v>
                </c:pt>
                <c:pt idx="83">
                  <c:v>46.8</c:v>
                </c:pt>
                <c:pt idx="84">
                  <c:v>47.24</c:v>
                </c:pt>
                <c:pt idx="85">
                  <c:v>47.77</c:v>
                </c:pt>
                <c:pt idx="86">
                  <c:v>48.46</c:v>
                </c:pt>
                <c:pt idx="87">
                  <c:v>48.46</c:v>
                </c:pt>
                <c:pt idx="88">
                  <c:v>49.78</c:v>
                </c:pt>
                <c:pt idx="89">
                  <c:v>49.03</c:v>
                </c:pt>
                <c:pt idx="90">
                  <c:v>41.56</c:v>
                </c:pt>
                <c:pt idx="91">
                  <c:v>52.34</c:v>
                </c:pt>
                <c:pt idx="92">
                  <c:v>50.8</c:v>
                </c:pt>
                <c:pt idx="93">
                  <c:v>50.93</c:v>
                </c:pt>
                <c:pt idx="94">
                  <c:v>41.46</c:v>
                </c:pt>
                <c:pt idx="95">
                  <c:v>26.21</c:v>
                </c:pt>
                <c:pt idx="96">
                  <c:v>35.07</c:v>
                </c:pt>
                <c:pt idx="97">
                  <c:v>39.96</c:v>
                </c:pt>
                <c:pt idx="98">
                  <c:v>40.93</c:v>
                </c:pt>
                <c:pt idx="99">
                  <c:v>42.85</c:v>
                </c:pt>
                <c:pt idx="100">
                  <c:v>44.76</c:v>
                </c:pt>
                <c:pt idx="101">
                  <c:v>31.13</c:v>
                </c:pt>
                <c:pt idx="102">
                  <c:v>47.42</c:v>
                </c:pt>
                <c:pt idx="103">
                  <c:v>44.09</c:v>
                </c:pt>
                <c:pt idx="104">
                  <c:v>40.92</c:v>
                </c:pt>
                <c:pt idx="105">
                  <c:v>50.67</c:v>
                </c:pt>
                <c:pt idx="106">
                  <c:v>46.64</c:v>
                </c:pt>
                <c:pt idx="107">
                  <c:v>49.11</c:v>
                </c:pt>
                <c:pt idx="108">
                  <c:v>51.37</c:v>
                </c:pt>
                <c:pt idx="109">
                  <c:v>50.87</c:v>
                </c:pt>
                <c:pt idx="110">
                  <c:v>51.76</c:v>
                </c:pt>
                <c:pt idx="111">
                  <c:v>48.96</c:v>
                </c:pt>
                <c:pt idx="112">
                  <c:v>51.34</c:v>
                </c:pt>
                <c:pt idx="113">
                  <c:v>50.62</c:v>
                </c:pt>
                <c:pt idx="114">
                  <c:v>51.81</c:v>
                </c:pt>
                <c:pt idx="115">
                  <c:v>52.55</c:v>
                </c:pt>
                <c:pt idx="116">
                  <c:v>51.27</c:v>
                </c:pt>
                <c:pt idx="117">
                  <c:v>50.15</c:v>
                </c:pt>
                <c:pt idx="118">
                  <c:v>50.94</c:v>
                </c:pt>
                <c:pt idx="119">
                  <c:v>51.47</c:v>
                </c:pt>
                <c:pt idx="120">
                  <c:v>51.49</c:v>
                </c:pt>
                <c:pt idx="121">
                  <c:v>51.48</c:v>
                </c:pt>
                <c:pt idx="122">
                  <c:v>49.03</c:v>
                </c:pt>
                <c:pt idx="123">
                  <c:v>51.96</c:v>
                </c:pt>
                <c:pt idx="124">
                  <c:v>51.05</c:v>
                </c:pt>
                <c:pt idx="125">
                  <c:v>49.49</c:v>
                </c:pt>
                <c:pt idx="126">
                  <c:v>50.58</c:v>
                </c:pt>
              </c:numCache>
            </c:numRef>
          </c:val>
          <c:smooth val="0"/>
          <c:extLst>
            <c:ext xmlns:c16="http://schemas.microsoft.com/office/drawing/2014/chart" uri="{C3380CC4-5D6E-409C-BE32-E72D297353CC}">
              <c16:uniqueId val="{00000005-34C6-493E-8163-21500B12FA98}"/>
            </c:ext>
          </c:extLst>
        </c:ser>
        <c:dLbls>
          <c:showLegendKey val="0"/>
          <c:showVal val="0"/>
          <c:showCatName val="0"/>
          <c:showSerName val="0"/>
          <c:showPercent val="0"/>
          <c:showBubbleSize val="0"/>
        </c:dLbls>
        <c:smooth val="0"/>
        <c:axId val="588781248"/>
        <c:axId val="588778952"/>
      </c:lineChart>
      <c:dateAx>
        <c:axId val="588781248"/>
        <c:scaling>
          <c:orientation val="minMax"/>
        </c:scaling>
        <c:delete val="0"/>
        <c:axPos val="b"/>
        <c:numFmt formatCode="m/d/yy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88778952"/>
        <c:crosses val="autoZero"/>
        <c:auto val="1"/>
        <c:lblOffset val="100"/>
        <c:baseTimeUnit val="days"/>
      </c:dateAx>
      <c:valAx>
        <c:axId val="588778952"/>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887812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5160761154855649E-2"/>
          <c:y val="0.13943685839831396"/>
          <c:w val="0.90301384201974755"/>
          <c:h val="0.61105804459019841"/>
        </c:manualLayout>
      </c:layout>
      <c:barChart>
        <c:barDir val="col"/>
        <c:grouping val="clustered"/>
        <c:varyColors val="0"/>
        <c:ser>
          <c:idx val="0"/>
          <c:order val="0"/>
          <c:tx>
            <c:strRef>
              <c:f>Sheet1!$B$1</c:f>
              <c:strCache>
                <c:ptCount val="1"/>
                <c:pt idx="0">
                  <c:v>PFFR (Market Price)</c:v>
                </c:pt>
              </c:strCache>
            </c:strRef>
          </c:tx>
          <c:spPr>
            <a:solidFill>
              <a:schemeClr val="accent1"/>
            </a:solidFill>
            <a:ln>
              <a:noFill/>
            </a:ln>
            <a:effectLst/>
          </c:spPr>
          <c:invertIfNegative val="0"/>
          <c:cat>
            <c:strRef>
              <c:f>Sheet1!$A$2:$A$6</c:f>
              <c:strCache>
                <c:ptCount val="5"/>
                <c:pt idx="0">
                  <c:v>YTD</c:v>
                </c:pt>
                <c:pt idx="1">
                  <c:v>3 Month</c:v>
                </c:pt>
                <c:pt idx="2">
                  <c:v>1 Year</c:v>
                </c:pt>
                <c:pt idx="3">
                  <c:v>3 Year</c:v>
                </c:pt>
                <c:pt idx="4">
                  <c:v>ITD</c:v>
                </c:pt>
              </c:strCache>
            </c:strRef>
          </c:cat>
          <c:val>
            <c:numRef>
              <c:f>Sheet1!$B$2:$B$6</c:f>
              <c:numCache>
                <c:formatCode>0.00%</c:formatCode>
                <c:ptCount val="5"/>
                <c:pt idx="0">
                  <c:v>-0.23880000000000001</c:v>
                </c:pt>
                <c:pt idx="1">
                  <c:v>-3.0000000000000001E-3</c:v>
                </c:pt>
                <c:pt idx="2">
                  <c:v>-0.23880000000000001</c:v>
                </c:pt>
                <c:pt idx="3">
                  <c:v>-6.7500000000000004E-2</c:v>
                </c:pt>
                <c:pt idx="4">
                  <c:v>-5.7000000000000002E-3</c:v>
                </c:pt>
              </c:numCache>
            </c:numRef>
          </c:val>
          <c:extLst>
            <c:ext xmlns:c16="http://schemas.microsoft.com/office/drawing/2014/chart" uri="{C3380CC4-5D6E-409C-BE32-E72D297353CC}">
              <c16:uniqueId val="{00000000-3710-4B4B-8A07-FAAA6A364FEE}"/>
            </c:ext>
          </c:extLst>
        </c:ser>
        <c:ser>
          <c:idx val="1"/>
          <c:order val="1"/>
          <c:tx>
            <c:strRef>
              <c:f>Sheet1!$C$1</c:f>
              <c:strCache>
                <c:ptCount val="1"/>
                <c:pt idx="0">
                  <c:v>PFFR (NAV)</c:v>
                </c:pt>
              </c:strCache>
            </c:strRef>
          </c:tx>
          <c:spPr>
            <a:solidFill>
              <a:srgbClr val="CCD1D7"/>
            </a:solidFill>
            <a:ln>
              <a:noFill/>
            </a:ln>
            <a:effectLst/>
          </c:spPr>
          <c:invertIfNegative val="0"/>
          <c:cat>
            <c:strRef>
              <c:f>Sheet1!$A$2:$A$6</c:f>
              <c:strCache>
                <c:ptCount val="5"/>
                <c:pt idx="0">
                  <c:v>YTD</c:v>
                </c:pt>
                <c:pt idx="1">
                  <c:v>3 Month</c:v>
                </c:pt>
                <c:pt idx="2">
                  <c:v>1 Year</c:v>
                </c:pt>
                <c:pt idx="3">
                  <c:v>3 Year</c:v>
                </c:pt>
                <c:pt idx="4">
                  <c:v>ITD</c:v>
                </c:pt>
              </c:strCache>
            </c:strRef>
          </c:cat>
          <c:val>
            <c:numRef>
              <c:f>Sheet1!$C$2:$C$6</c:f>
              <c:numCache>
                <c:formatCode>0.00%</c:formatCode>
                <c:ptCount val="5"/>
                <c:pt idx="0">
                  <c:v>-0.24129999999999999</c:v>
                </c:pt>
                <c:pt idx="1">
                  <c:v>-1.06E-2</c:v>
                </c:pt>
                <c:pt idx="2">
                  <c:v>-0.24129999999999999</c:v>
                </c:pt>
                <c:pt idx="3">
                  <c:v>-6.7400000000000002E-2</c:v>
                </c:pt>
                <c:pt idx="4">
                  <c:v>-5.7000000000000002E-3</c:v>
                </c:pt>
              </c:numCache>
            </c:numRef>
          </c:val>
          <c:extLst>
            <c:ext xmlns:c16="http://schemas.microsoft.com/office/drawing/2014/chart" uri="{C3380CC4-5D6E-409C-BE32-E72D297353CC}">
              <c16:uniqueId val="{00000001-3710-4B4B-8A07-FAAA6A364FEE}"/>
            </c:ext>
          </c:extLst>
        </c:ser>
        <c:ser>
          <c:idx val="2"/>
          <c:order val="2"/>
          <c:tx>
            <c:strRef>
              <c:f>Sheet1!$D$1</c:f>
              <c:strCache>
                <c:ptCount val="1"/>
                <c:pt idx="0">
                  <c:v>Index (IPFFR)</c:v>
                </c:pt>
              </c:strCache>
            </c:strRef>
          </c:tx>
          <c:spPr>
            <a:solidFill>
              <a:srgbClr val="5E7C9E"/>
            </a:solidFill>
            <a:ln>
              <a:noFill/>
            </a:ln>
            <a:effectLst/>
          </c:spPr>
          <c:invertIfNegative val="0"/>
          <c:cat>
            <c:strRef>
              <c:f>Sheet1!$A$2:$A$6</c:f>
              <c:strCache>
                <c:ptCount val="5"/>
                <c:pt idx="0">
                  <c:v>YTD</c:v>
                </c:pt>
                <c:pt idx="1">
                  <c:v>3 Month</c:v>
                </c:pt>
                <c:pt idx="2">
                  <c:v>1 Year</c:v>
                </c:pt>
                <c:pt idx="3">
                  <c:v>3 Year</c:v>
                </c:pt>
                <c:pt idx="4">
                  <c:v>ITD</c:v>
                </c:pt>
              </c:strCache>
            </c:strRef>
          </c:cat>
          <c:val>
            <c:numRef>
              <c:f>Sheet1!$D$2:$D$6</c:f>
              <c:numCache>
                <c:formatCode>0.00%</c:formatCode>
                <c:ptCount val="5"/>
                <c:pt idx="0">
                  <c:v>-0.23899999999999999</c:v>
                </c:pt>
                <c:pt idx="1">
                  <c:v>-2.0199999999999999E-2</c:v>
                </c:pt>
                <c:pt idx="2">
                  <c:v>-0.23899999999999999</c:v>
                </c:pt>
                <c:pt idx="3">
                  <c:v>-5.62E-2</c:v>
                </c:pt>
                <c:pt idx="4">
                  <c:v>3.0999999999999999E-3</c:v>
                </c:pt>
              </c:numCache>
            </c:numRef>
          </c:val>
          <c:extLst>
            <c:ext xmlns:c16="http://schemas.microsoft.com/office/drawing/2014/chart" uri="{C3380CC4-5D6E-409C-BE32-E72D297353CC}">
              <c16:uniqueId val="{00000002-3710-4B4B-8A07-FAAA6A364FEE}"/>
            </c:ext>
          </c:extLst>
        </c:ser>
        <c:dLbls>
          <c:showLegendKey val="0"/>
          <c:showVal val="0"/>
          <c:showCatName val="0"/>
          <c:showSerName val="0"/>
          <c:showPercent val="0"/>
          <c:showBubbleSize val="0"/>
        </c:dLbls>
        <c:gapWidth val="219"/>
        <c:overlap val="-27"/>
        <c:axId val="1041928864"/>
        <c:axId val="1041931488"/>
      </c:barChart>
      <c:catAx>
        <c:axId val="10419288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en-US"/>
          </a:p>
        </c:txPr>
        <c:crossAx val="1041931488"/>
        <c:crosses val="autoZero"/>
        <c:auto val="1"/>
        <c:lblAlgn val="ctr"/>
        <c:lblOffset val="100"/>
        <c:noMultiLvlLbl val="0"/>
      </c:catAx>
      <c:valAx>
        <c:axId val="1041931488"/>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1041928864"/>
        <c:crosses val="autoZero"/>
        <c:crossBetween val="between"/>
      </c:valAx>
      <c:spPr>
        <a:noFill/>
        <a:ln>
          <a:noFill/>
        </a:ln>
        <a:effectLst/>
      </c:spPr>
    </c:plotArea>
    <c:legend>
      <c:legendPos val="tr"/>
      <c:layout>
        <c:manualLayout>
          <c:xMode val="edge"/>
          <c:yMode val="edge"/>
          <c:x val="0.7758665003875761"/>
          <c:y val="0.34730890964509303"/>
          <c:w val="0.19438273340832396"/>
          <c:h val="0.29680071280898251"/>
        </c:manualLayout>
      </c:layout>
      <c:overlay val="0"/>
      <c:spPr>
        <a:solidFill>
          <a:schemeClr val="bg1"/>
        </a:solidFill>
        <a:ln>
          <a:solidFill>
            <a:schemeClr val="tx1"/>
          </a:solidFill>
        </a:ln>
        <a:effectLst/>
      </c:spPr>
      <c:txPr>
        <a:bodyPr rot="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Sheet1!$E$5</c:f>
              <c:strCache>
                <c:ptCount val="1"/>
                <c:pt idx="0">
                  <c:v>Total Homes For Sale '000s</c:v>
                </c:pt>
              </c:strCache>
            </c:strRef>
          </c:tx>
          <c:spPr>
            <a:ln w="28575" cap="rnd">
              <a:solidFill>
                <a:schemeClr val="accent5">
                  <a:lumMod val="50000"/>
                </a:schemeClr>
              </a:solidFill>
              <a:round/>
            </a:ln>
            <a:effectLst/>
          </c:spPr>
          <c:marker>
            <c:symbol val="none"/>
          </c:marker>
          <c:cat>
            <c:numRef>
              <c:f>Sheet1!$B$6:$B$101</c:f>
              <c:numCache>
                <c:formatCode>[$-409]mmm\-yy;@</c:formatCode>
                <c:ptCount val="96"/>
                <c:pt idx="0">
                  <c:v>36250</c:v>
                </c:pt>
                <c:pt idx="1">
                  <c:v>36341</c:v>
                </c:pt>
                <c:pt idx="2">
                  <c:v>36433</c:v>
                </c:pt>
                <c:pt idx="3">
                  <c:v>36525</c:v>
                </c:pt>
                <c:pt idx="4">
                  <c:v>36616</c:v>
                </c:pt>
                <c:pt idx="5">
                  <c:v>36707</c:v>
                </c:pt>
                <c:pt idx="6">
                  <c:v>36798</c:v>
                </c:pt>
                <c:pt idx="7">
                  <c:v>36889</c:v>
                </c:pt>
                <c:pt idx="8">
                  <c:v>36980</c:v>
                </c:pt>
                <c:pt idx="9">
                  <c:v>37071</c:v>
                </c:pt>
                <c:pt idx="10">
                  <c:v>37162</c:v>
                </c:pt>
                <c:pt idx="11">
                  <c:v>37256</c:v>
                </c:pt>
                <c:pt idx="12">
                  <c:v>37344</c:v>
                </c:pt>
                <c:pt idx="13">
                  <c:v>37435</c:v>
                </c:pt>
                <c:pt idx="14">
                  <c:v>37529</c:v>
                </c:pt>
                <c:pt idx="15">
                  <c:v>37621</c:v>
                </c:pt>
                <c:pt idx="16">
                  <c:v>37711</c:v>
                </c:pt>
                <c:pt idx="17">
                  <c:v>37802</c:v>
                </c:pt>
                <c:pt idx="18">
                  <c:v>37894</c:v>
                </c:pt>
                <c:pt idx="19">
                  <c:v>37986</c:v>
                </c:pt>
                <c:pt idx="20">
                  <c:v>38077</c:v>
                </c:pt>
                <c:pt idx="21">
                  <c:v>38168</c:v>
                </c:pt>
                <c:pt idx="22">
                  <c:v>38260</c:v>
                </c:pt>
                <c:pt idx="23">
                  <c:v>38352</c:v>
                </c:pt>
                <c:pt idx="24">
                  <c:v>38442</c:v>
                </c:pt>
                <c:pt idx="25">
                  <c:v>38533</c:v>
                </c:pt>
                <c:pt idx="26">
                  <c:v>38625</c:v>
                </c:pt>
                <c:pt idx="27">
                  <c:v>38716</c:v>
                </c:pt>
                <c:pt idx="28">
                  <c:v>38807</c:v>
                </c:pt>
                <c:pt idx="29">
                  <c:v>38898</c:v>
                </c:pt>
                <c:pt idx="30">
                  <c:v>38989</c:v>
                </c:pt>
                <c:pt idx="31">
                  <c:v>39080</c:v>
                </c:pt>
                <c:pt idx="32">
                  <c:v>39171</c:v>
                </c:pt>
                <c:pt idx="33">
                  <c:v>39262</c:v>
                </c:pt>
                <c:pt idx="34">
                  <c:v>39353</c:v>
                </c:pt>
                <c:pt idx="35">
                  <c:v>39447</c:v>
                </c:pt>
                <c:pt idx="36">
                  <c:v>39538</c:v>
                </c:pt>
                <c:pt idx="37">
                  <c:v>39629</c:v>
                </c:pt>
                <c:pt idx="38">
                  <c:v>39721</c:v>
                </c:pt>
                <c:pt idx="39">
                  <c:v>39813</c:v>
                </c:pt>
                <c:pt idx="40">
                  <c:v>39903</c:v>
                </c:pt>
                <c:pt idx="41">
                  <c:v>39994</c:v>
                </c:pt>
                <c:pt idx="42">
                  <c:v>40086</c:v>
                </c:pt>
                <c:pt idx="43">
                  <c:v>40178</c:v>
                </c:pt>
                <c:pt idx="44">
                  <c:v>40268</c:v>
                </c:pt>
                <c:pt idx="45">
                  <c:v>40359</c:v>
                </c:pt>
                <c:pt idx="46">
                  <c:v>40451</c:v>
                </c:pt>
                <c:pt idx="47">
                  <c:v>40543</c:v>
                </c:pt>
                <c:pt idx="48">
                  <c:v>40633</c:v>
                </c:pt>
                <c:pt idx="49">
                  <c:v>40724</c:v>
                </c:pt>
                <c:pt idx="50">
                  <c:v>40816</c:v>
                </c:pt>
                <c:pt idx="51">
                  <c:v>40907</c:v>
                </c:pt>
                <c:pt idx="52">
                  <c:v>40998</c:v>
                </c:pt>
                <c:pt idx="53">
                  <c:v>41089</c:v>
                </c:pt>
                <c:pt idx="54">
                  <c:v>41180</c:v>
                </c:pt>
                <c:pt idx="55">
                  <c:v>41274</c:v>
                </c:pt>
                <c:pt idx="56">
                  <c:v>41362</c:v>
                </c:pt>
                <c:pt idx="57">
                  <c:v>41453</c:v>
                </c:pt>
                <c:pt idx="58">
                  <c:v>41547</c:v>
                </c:pt>
                <c:pt idx="59">
                  <c:v>41639</c:v>
                </c:pt>
                <c:pt idx="60">
                  <c:v>41729</c:v>
                </c:pt>
                <c:pt idx="61">
                  <c:v>41820</c:v>
                </c:pt>
                <c:pt idx="62">
                  <c:v>41912</c:v>
                </c:pt>
                <c:pt idx="63">
                  <c:v>42004</c:v>
                </c:pt>
                <c:pt idx="64">
                  <c:v>42094</c:v>
                </c:pt>
                <c:pt idx="65">
                  <c:v>42185</c:v>
                </c:pt>
                <c:pt idx="66">
                  <c:v>42277</c:v>
                </c:pt>
                <c:pt idx="67">
                  <c:v>42369</c:v>
                </c:pt>
                <c:pt idx="68">
                  <c:v>42460</c:v>
                </c:pt>
                <c:pt idx="69">
                  <c:v>42551</c:v>
                </c:pt>
                <c:pt idx="70">
                  <c:v>42643</c:v>
                </c:pt>
                <c:pt idx="71">
                  <c:v>42734</c:v>
                </c:pt>
                <c:pt idx="72">
                  <c:v>42825</c:v>
                </c:pt>
                <c:pt idx="73">
                  <c:v>42916</c:v>
                </c:pt>
                <c:pt idx="74">
                  <c:v>43007</c:v>
                </c:pt>
                <c:pt idx="75">
                  <c:v>43098</c:v>
                </c:pt>
                <c:pt idx="76">
                  <c:v>43189</c:v>
                </c:pt>
                <c:pt idx="77">
                  <c:v>43280</c:v>
                </c:pt>
                <c:pt idx="78">
                  <c:v>43371</c:v>
                </c:pt>
                <c:pt idx="79">
                  <c:v>43465</c:v>
                </c:pt>
                <c:pt idx="80">
                  <c:v>43553</c:v>
                </c:pt>
                <c:pt idx="81">
                  <c:v>43644</c:v>
                </c:pt>
                <c:pt idx="82">
                  <c:v>43738</c:v>
                </c:pt>
                <c:pt idx="83">
                  <c:v>43830</c:v>
                </c:pt>
                <c:pt idx="84">
                  <c:v>43921</c:v>
                </c:pt>
                <c:pt idx="85">
                  <c:v>44012</c:v>
                </c:pt>
                <c:pt idx="86">
                  <c:v>44104</c:v>
                </c:pt>
                <c:pt idx="87">
                  <c:v>44196</c:v>
                </c:pt>
                <c:pt idx="88">
                  <c:v>44286</c:v>
                </c:pt>
                <c:pt idx="89">
                  <c:v>44377</c:v>
                </c:pt>
                <c:pt idx="90">
                  <c:v>44469</c:v>
                </c:pt>
                <c:pt idx="91">
                  <c:v>44561</c:v>
                </c:pt>
                <c:pt idx="92">
                  <c:v>44651</c:v>
                </c:pt>
                <c:pt idx="93">
                  <c:v>44742</c:v>
                </c:pt>
                <c:pt idx="94">
                  <c:v>44834</c:v>
                </c:pt>
                <c:pt idx="95">
                  <c:v>44925</c:v>
                </c:pt>
              </c:numCache>
            </c:numRef>
          </c:cat>
          <c:val>
            <c:numRef>
              <c:f>Sheet1!$E$6:$E$101</c:f>
              <c:numCache>
                <c:formatCode>#,##0_);\(#,##0\)</c:formatCode>
                <c:ptCount val="96"/>
                <c:pt idx="0">
                  <c:v>2419</c:v>
                </c:pt>
                <c:pt idx="1">
                  <c:v>2437</c:v>
                </c:pt>
                <c:pt idx="2">
                  <c:v>2293</c:v>
                </c:pt>
                <c:pt idx="3">
                  <c:v>2022</c:v>
                </c:pt>
                <c:pt idx="4">
                  <c:v>2102</c:v>
                </c:pt>
                <c:pt idx="5">
                  <c:v>2335</c:v>
                </c:pt>
                <c:pt idx="6">
                  <c:v>2256</c:v>
                </c:pt>
                <c:pt idx="7">
                  <c:v>2166</c:v>
                </c:pt>
                <c:pt idx="8">
                  <c:v>2292</c:v>
                </c:pt>
                <c:pt idx="9">
                  <c:v>2415</c:v>
                </c:pt>
                <c:pt idx="10">
                  <c:v>2488</c:v>
                </c:pt>
                <c:pt idx="11">
                  <c:v>2196</c:v>
                </c:pt>
                <c:pt idx="12">
                  <c:v>2481</c:v>
                </c:pt>
                <c:pt idx="13">
                  <c:v>2559</c:v>
                </c:pt>
                <c:pt idx="14">
                  <c:v>2559</c:v>
                </c:pt>
                <c:pt idx="15">
                  <c:v>2477</c:v>
                </c:pt>
                <c:pt idx="16">
                  <c:v>2634</c:v>
                </c:pt>
                <c:pt idx="17">
                  <c:v>2798</c:v>
                </c:pt>
                <c:pt idx="18">
                  <c:v>2693</c:v>
                </c:pt>
                <c:pt idx="19">
                  <c:v>2640</c:v>
                </c:pt>
                <c:pt idx="20">
                  <c:v>2826</c:v>
                </c:pt>
                <c:pt idx="21">
                  <c:v>2731</c:v>
                </c:pt>
                <c:pt idx="22">
                  <c:v>2762</c:v>
                </c:pt>
                <c:pt idx="23">
                  <c:v>2666</c:v>
                </c:pt>
                <c:pt idx="24">
                  <c:v>2742</c:v>
                </c:pt>
                <c:pt idx="25">
                  <c:v>3133</c:v>
                </c:pt>
                <c:pt idx="26">
                  <c:v>3259</c:v>
                </c:pt>
                <c:pt idx="27">
                  <c:v>3357</c:v>
                </c:pt>
                <c:pt idx="28">
                  <c:v>3750</c:v>
                </c:pt>
                <c:pt idx="29">
                  <c:v>4304</c:v>
                </c:pt>
                <c:pt idx="30">
                  <c:v>4342</c:v>
                </c:pt>
                <c:pt idx="31">
                  <c:v>3986</c:v>
                </c:pt>
                <c:pt idx="32">
                  <c:v>3925</c:v>
                </c:pt>
                <c:pt idx="33">
                  <c:v>4412</c:v>
                </c:pt>
                <c:pt idx="34">
                  <c:v>4417</c:v>
                </c:pt>
                <c:pt idx="35">
                  <c:v>4017</c:v>
                </c:pt>
                <c:pt idx="36">
                  <c:v>3880</c:v>
                </c:pt>
                <c:pt idx="37">
                  <c:v>4205</c:v>
                </c:pt>
                <c:pt idx="38">
                  <c:v>4005</c:v>
                </c:pt>
                <c:pt idx="39">
                  <c:v>3483</c:v>
                </c:pt>
                <c:pt idx="40">
                  <c:v>3401</c:v>
                </c:pt>
                <c:pt idx="41">
                  <c:v>3500</c:v>
                </c:pt>
                <c:pt idx="42">
                  <c:v>3372</c:v>
                </c:pt>
                <c:pt idx="43">
                  <c:v>2974</c:v>
                </c:pt>
                <c:pt idx="44">
                  <c:v>3317</c:v>
                </c:pt>
                <c:pt idx="45">
                  <c:v>3522</c:v>
                </c:pt>
                <c:pt idx="46">
                  <c:v>3611</c:v>
                </c:pt>
                <c:pt idx="47">
                  <c:v>3210</c:v>
                </c:pt>
                <c:pt idx="48">
                  <c:v>3209</c:v>
                </c:pt>
                <c:pt idx="49">
                  <c:v>3326</c:v>
                </c:pt>
                <c:pt idx="50">
                  <c:v>3060</c:v>
                </c:pt>
                <c:pt idx="51">
                  <c:v>2471</c:v>
                </c:pt>
                <c:pt idx="52">
                  <c:v>2465</c:v>
                </c:pt>
                <c:pt idx="53">
                  <c:v>2515</c:v>
                </c:pt>
                <c:pt idx="54">
                  <c:v>2314</c:v>
                </c:pt>
                <c:pt idx="55">
                  <c:v>1980</c:v>
                </c:pt>
                <c:pt idx="56">
                  <c:v>2085</c:v>
                </c:pt>
                <c:pt idx="57">
                  <c:v>2321</c:v>
                </c:pt>
                <c:pt idx="58">
                  <c:v>2353</c:v>
                </c:pt>
                <c:pt idx="59">
                  <c:v>2046</c:v>
                </c:pt>
                <c:pt idx="60">
                  <c:v>2150</c:v>
                </c:pt>
                <c:pt idx="61">
                  <c:v>2489</c:v>
                </c:pt>
                <c:pt idx="62">
                  <c:v>2490</c:v>
                </c:pt>
                <c:pt idx="63">
                  <c:v>2070</c:v>
                </c:pt>
                <c:pt idx="64">
                  <c:v>2214</c:v>
                </c:pt>
                <c:pt idx="65">
                  <c:v>2466</c:v>
                </c:pt>
                <c:pt idx="66">
                  <c:v>2414</c:v>
                </c:pt>
                <c:pt idx="67">
                  <c:v>1992</c:v>
                </c:pt>
                <c:pt idx="68">
                  <c:v>2202</c:v>
                </c:pt>
                <c:pt idx="69">
                  <c:v>2354</c:v>
                </c:pt>
                <c:pt idx="70">
                  <c:v>2273</c:v>
                </c:pt>
                <c:pt idx="71">
                  <c:v>1904</c:v>
                </c:pt>
                <c:pt idx="72">
                  <c:v>2065</c:v>
                </c:pt>
                <c:pt idx="73">
                  <c:v>2214</c:v>
                </c:pt>
                <c:pt idx="74">
                  <c:v>2142</c:v>
                </c:pt>
                <c:pt idx="75">
                  <c:v>1753</c:v>
                </c:pt>
                <c:pt idx="76">
                  <c:v>1937</c:v>
                </c:pt>
                <c:pt idx="77">
                  <c:v>2240</c:v>
                </c:pt>
                <c:pt idx="78">
                  <c:v>2206</c:v>
                </c:pt>
                <c:pt idx="79">
                  <c:v>1876</c:v>
                </c:pt>
                <c:pt idx="80">
                  <c:v>2007</c:v>
                </c:pt>
                <c:pt idx="81">
                  <c:v>2250</c:v>
                </c:pt>
                <c:pt idx="82">
                  <c:v>2143</c:v>
                </c:pt>
                <c:pt idx="83">
                  <c:v>1713</c:v>
                </c:pt>
                <c:pt idx="84">
                  <c:v>1821</c:v>
                </c:pt>
                <c:pt idx="85">
                  <c:v>1839</c:v>
                </c:pt>
                <c:pt idx="86">
                  <c:v>1744</c:v>
                </c:pt>
                <c:pt idx="87">
                  <c:v>1360</c:v>
                </c:pt>
                <c:pt idx="88">
                  <c:v>1359</c:v>
                </c:pt>
                <c:pt idx="89">
                  <c:v>1576</c:v>
                </c:pt>
                <c:pt idx="90">
                  <c:v>1635</c:v>
                </c:pt>
                <c:pt idx="91">
                  <c:v>1269</c:v>
                </c:pt>
                <c:pt idx="92">
                  <c:v>1341</c:v>
                </c:pt>
                <c:pt idx="93">
                  <c:v>1696</c:v>
                </c:pt>
                <c:pt idx="94">
                  <c:v>1693</c:v>
                </c:pt>
                <c:pt idx="95">
                  <c:v>1431</c:v>
                </c:pt>
              </c:numCache>
            </c:numRef>
          </c:val>
          <c:smooth val="0"/>
          <c:extLst>
            <c:ext xmlns:c16="http://schemas.microsoft.com/office/drawing/2014/chart" uri="{C3380CC4-5D6E-409C-BE32-E72D297353CC}">
              <c16:uniqueId val="{00000000-1ADA-4695-A691-4AFCEEBF64E1}"/>
            </c:ext>
          </c:extLst>
        </c:ser>
        <c:ser>
          <c:idx val="1"/>
          <c:order val="1"/>
          <c:tx>
            <c:strRef>
              <c:f>Sheet1!$F$5</c:f>
              <c:strCache>
                <c:ptCount val="1"/>
                <c:pt idx="0">
                  <c:v>Average Homes For Sale '000s</c:v>
                </c:pt>
              </c:strCache>
            </c:strRef>
          </c:tx>
          <c:spPr>
            <a:ln w="28575" cap="rnd">
              <a:solidFill>
                <a:schemeClr val="tx1"/>
              </a:solidFill>
              <a:prstDash val="sysDash"/>
              <a:round/>
            </a:ln>
            <a:effectLst/>
          </c:spPr>
          <c:marker>
            <c:symbol val="none"/>
          </c:marker>
          <c:cat>
            <c:numRef>
              <c:f>Sheet1!$B$6:$B$101</c:f>
              <c:numCache>
                <c:formatCode>[$-409]mmm\-yy;@</c:formatCode>
                <c:ptCount val="96"/>
                <c:pt idx="0">
                  <c:v>36250</c:v>
                </c:pt>
                <c:pt idx="1">
                  <c:v>36341</c:v>
                </c:pt>
                <c:pt idx="2">
                  <c:v>36433</c:v>
                </c:pt>
                <c:pt idx="3">
                  <c:v>36525</c:v>
                </c:pt>
                <c:pt idx="4">
                  <c:v>36616</c:v>
                </c:pt>
                <c:pt idx="5">
                  <c:v>36707</c:v>
                </c:pt>
                <c:pt idx="6">
                  <c:v>36798</c:v>
                </c:pt>
                <c:pt idx="7">
                  <c:v>36889</c:v>
                </c:pt>
                <c:pt idx="8">
                  <c:v>36980</c:v>
                </c:pt>
                <c:pt idx="9">
                  <c:v>37071</c:v>
                </c:pt>
                <c:pt idx="10">
                  <c:v>37162</c:v>
                </c:pt>
                <c:pt idx="11">
                  <c:v>37256</c:v>
                </c:pt>
                <c:pt idx="12">
                  <c:v>37344</c:v>
                </c:pt>
                <c:pt idx="13">
                  <c:v>37435</c:v>
                </c:pt>
                <c:pt idx="14">
                  <c:v>37529</c:v>
                </c:pt>
                <c:pt idx="15">
                  <c:v>37621</c:v>
                </c:pt>
                <c:pt idx="16">
                  <c:v>37711</c:v>
                </c:pt>
                <c:pt idx="17">
                  <c:v>37802</c:v>
                </c:pt>
                <c:pt idx="18">
                  <c:v>37894</c:v>
                </c:pt>
                <c:pt idx="19">
                  <c:v>37986</c:v>
                </c:pt>
                <c:pt idx="20">
                  <c:v>38077</c:v>
                </c:pt>
                <c:pt idx="21">
                  <c:v>38168</c:v>
                </c:pt>
                <c:pt idx="22">
                  <c:v>38260</c:v>
                </c:pt>
                <c:pt idx="23">
                  <c:v>38352</c:v>
                </c:pt>
                <c:pt idx="24">
                  <c:v>38442</c:v>
                </c:pt>
                <c:pt idx="25">
                  <c:v>38533</c:v>
                </c:pt>
                <c:pt idx="26">
                  <c:v>38625</c:v>
                </c:pt>
                <c:pt idx="27">
                  <c:v>38716</c:v>
                </c:pt>
                <c:pt idx="28">
                  <c:v>38807</c:v>
                </c:pt>
                <c:pt idx="29">
                  <c:v>38898</c:v>
                </c:pt>
                <c:pt idx="30">
                  <c:v>38989</c:v>
                </c:pt>
                <c:pt idx="31">
                  <c:v>39080</c:v>
                </c:pt>
                <c:pt idx="32">
                  <c:v>39171</c:v>
                </c:pt>
                <c:pt idx="33">
                  <c:v>39262</c:v>
                </c:pt>
                <c:pt idx="34">
                  <c:v>39353</c:v>
                </c:pt>
                <c:pt idx="35">
                  <c:v>39447</c:v>
                </c:pt>
                <c:pt idx="36">
                  <c:v>39538</c:v>
                </c:pt>
                <c:pt idx="37">
                  <c:v>39629</c:v>
                </c:pt>
                <c:pt idx="38">
                  <c:v>39721</c:v>
                </c:pt>
                <c:pt idx="39">
                  <c:v>39813</c:v>
                </c:pt>
                <c:pt idx="40">
                  <c:v>39903</c:v>
                </c:pt>
                <c:pt idx="41">
                  <c:v>39994</c:v>
                </c:pt>
                <c:pt idx="42">
                  <c:v>40086</c:v>
                </c:pt>
                <c:pt idx="43">
                  <c:v>40178</c:v>
                </c:pt>
                <c:pt idx="44">
                  <c:v>40268</c:v>
                </c:pt>
                <c:pt idx="45">
                  <c:v>40359</c:v>
                </c:pt>
                <c:pt idx="46">
                  <c:v>40451</c:v>
                </c:pt>
                <c:pt idx="47">
                  <c:v>40543</c:v>
                </c:pt>
                <c:pt idx="48">
                  <c:v>40633</c:v>
                </c:pt>
                <c:pt idx="49">
                  <c:v>40724</c:v>
                </c:pt>
                <c:pt idx="50">
                  <c:v>40816</c:v>
                </c:pt>
                <c:pt idx="51">
                  <c:v>40907</c:v>
                </c:pt>
                <c:pt idx="52">
                  <c:v>40998</c:v>
                </c:pt>
                <c:pt idx="53">
                  <c:v>41089</c:v>
                </c:pt>
                <c:pt idx="54">
                  <c:v>41180</c:v>
                </c:pt>
                <c:pt idx="55">
                  <c:v>41274</c:v>
                </c:pt>
                <c:pt idx="56">
                  <c:v>41362</c:v>
                </c:pt>
                <c:pt idx="57">
                  <c:v>41453</c:v>
                </c:pt>
                <c:pt idx="58">
                  <c:v>41547</c:v>
                </c:pt>
                <c:pt idx="59">
                  <c:v>41639</c:v>
                </c:pt>
                <c:pt idx="60">
                  <c:v>41729</c:v>
                </c:pt>
                <c:pt idx="61">
                  <c:v>41820</c:v>
                </c:pt>
                <c:pt idx="62">
                  <c:v>41912</c:v>
                </c:pt>
                <c:pt idx="63">
                  <c:v>42004</c:v>
                </c:pt>
                <c:pt idx="64">
                  <c:v>42094</c:v>
                </c:pt>
                <c:pt idx="65">
                  <c:v>42185</c:v>
                </c:pt>
                <c:pt idx="66">
                  <c:v>42277</c:v>
                </c:pt>
                <c:pt idx="67">
                  <c:v>42369</c:v>
                </c:pt>
                <c:pt idx="68">
                  <c:v>42460</c:v>
                </c:pt>
                <c:pt idx="69">
                  <c:v>42551</c:v>
                </c:pt>
                <c:pt idx="70">
                  <c:v>42643</c:v>
                </c:pt>
                <c:pt idx="71">
                  <c:v>42734</c:v>
                </c:pt>
                <c:pt idx="72">
                  <c:v>42825</c:v>
                </c:pt>
                <c:pt idx="73">
                  <c:v>42916</c:v>
                </c:pt>
                <c:pt idx="74">
                  <c:v>43007</c:v>
                </c:pt>
                <c:pt idx="75">
                  <c:v>43098</c:v>
                </c:pt>
                <c:pt idx="76">
                  <c:v>43189</c:v>
                </c:pt>
                <c:pt idx="77">
                  <c:v>43280</c:v>
                </c:pt>
                <c:pt idx="78">
                  <c:v>43371</c:v>
                </c:pt>
                <c:pt idx="79">
                  <c:v>43465</c:v>
                </c:pt>
                <c:pt idx="80">
                  <c:v>43553</c:v>
                </c:pt>
                <c:pt idx="81">
                  <c:v>43644</c:v>
                </c:pt>
                <c:pt idx="82">
                  <c:v>43738</c:v>
                </c:pt>
                <c:pt idx="83">
                  <c:v>43830</c:v>
                </c:pt>
                <c:pt idx="84">
                  <c:v>43921</c:v>
                </c:pt>
                <c:pt idx="85">
                  <c:v>44012</c:v>
                </c:pt>
                <c:pt idx="86">
                  <c:v>44104</c:v>
                </c:pt>
                <c:pt idx="87">
                  <c:v>44196</c:v>
                </c:pt>
                <c:pt idx="88">
                  <c:v>44286</c:v>
                </c:pt>
                <c:pt idx="89">
                  <c:v>44377</c:v>
                </c:pt>
                <c:pt idx="90">
                  <c:v>44469</c:v>
                </c:pt>
                <c:pt idx="91">
                  <c:v>44561</c:v>
                </c:pt>
                <c:pt idx="92">
                  <c:v>44651</c:v>
                </c:pt>
                <c:pt idx="93">
                  <c:v>44742</c:v>
                </c:pt>
                <c:pt idx="94">
                  <c:v>44834</c:v>
                </c:pt>
                <c:pt idx="95">
                  <c:v>44925</c:v>
                </c:pt>
              </c:numCache>
            </c:numRef>
          </c:cat>
          <c:val>
            <c:numRef>
              <c:f>Sheet1!$F$6:$F$101</c:f>
              <c:numCache>
                <c:formatCode>#,##0_);\(#,##0\)</c:formatCode>
                <c:ptCount val="96"/>
                <c:pt idx="0">
                  <c:v>2581.7083333333335</c:v>
                </c:pt>
                <c:pt idx="1">
                  <c:v>2581.7083333333335</c:v>
                </c:pt>
                <c:pt idx="2">
                  <c:v>2581.7083333333335</c:v>
                </c:pt>
                <c:pt idx="3">
                  <c:v>2581.7083333333335</c:v>
                </c:pt>
                <c:pt idx="4">
                  <c:v>2581.7083333333335</c:v>
                </c:pt>
                <c:pt idx="5">
                  <c:v>2581.7083333333335</c:v>
                </c:pt>
                <c:pt idx="6">
                  <c:v>2581.7083333333335</c:v>
                </c:pt>
                <c:pt idx="7">
                  <c:v>2581.7083333333335</c:v>
                </c:pt>
                <c:pt idx="8">
                  <c:v>2581.7083333333335</c:v>
                </c:pt>
                <c:pt idx="9">
                  <c:v>2581.7083333333335</c:v>
                </c:pt>
                <c:pt idx="10">
                  <c:v>2581.7083333333335</c:v>
                </c:pt>
                <c:pt idx="11">
                  <c:v>2581.7083333333335</c:v>
                </c:pt>
                <c:pt idx="12">
                  <c:v>2581.7083333333335</c:v>
                </c:pt>
                <c:pt idx="13">
                  <c:v>2581.7083333333335</c:v>
                </c:pt>
                <c:pt idx="14">
                  <c:v>2581.7083333333335</c:v>
                </c:pt>
                <c:pt idx="15">
                  <c:v>2581.7083333333335</c:v>
                </c:pt>
                <c:pt idx="16">
                  <c:v>2581.7083333333335</c:v>
                </c:pt>
                <c:pt idx="17">
                  <c:v>2581.7083333333335</c:v>
                </c:pt>
                <c:pt idx="18">
                  <c:v>2581.7083333333335</c:v>
                </c:pt>
                <c:pt idx="19">
                  <c:v>2581.7083333333335</c:v>
                </c:pt>
                <c:pt idx="20">
                  <c:v>2581.7083333333335</c:v>
                </c:pt>
                <c:pt idx="21">
                  <c:v>2581.7083333333335</c:v>
                </c:pt>
                <c:pt idx="22">
                  <c:v>2581.7083333333335</c:v>
                </c:pt>
                <c:pt idx="23">
                  <c:v>2581.7083333333335</c:v>
                </c:pt>
                <c:pt idx="24">
                  <c:v>2581.7083333333335</c:v>
                </c:pt>
                <c:pt idx="25">
                  <c:v>2581.7083333333335</c:v>
                </c:pt>
                <c:pt idx="26">
                  <c:v>2581.7083333333335</c:v>
                </c:pt>
                <c:pt idx="27">
                  <c:v>2581.7083333333335</c:v>
                </c:pt>
                <c:pt idx="28">
                  <c:v>2581.7083333333335</c:v>
                </c:pt>
                <c:pt idx="29">
                  <c:v>2581.7083333333335</c:v>
                </c:pt>
                <c:pt idx="30">
                  <c:v>2581.7083333333335</c:v>
                </c:pt>
                <c:pt idx="31">
                  <c:v>2581.7083333333335</c:v>
                </c:pt>
                <c:pt idx="32">
                  <c:v>2581.7083333333335</c:v>
                </c:pt>
                <c:pt idx="33">
                  <c:v>2581.7083333333335</c:v>
                </c:pt>
                <c:pt idx="34">
                  <c:v>2581.7083333333335</c:v>
                </c:pt>
                <c:pt idx="35">
                  <c:v>2581.7083333333335</c:v>
                </c:pt>
                <c:pt idx="36">
                  <c:v>2581.7083333333335</c:v>
                </c:pt>
                <c:pt idx="37">
                  <c:v>2581.7083333333335</c:v>
                </c:pt>
                <c:pt idx="38">
                  <c:v>2581.7083333333335</c:v>
                </c:pt>
                <c:pt idx="39">
                  <c:v>2581.7083333333335</c:v>
                </c:pt>
                <c:pt idx="40">
                  <c:v>2581.7083333333335</c:v>
                </c:pt>
                <c:pt idx="41">
                  <c:v>2581.7083333333335</c:v>
                </c:pt>
                <c:pt idx="42">
                  <c:v>2581.7083333333335</c:v>
                </c:pt>
                <c:pt idx="43">
                  <c:v>2581.7083333333335</c:v>
                </c:pt>
                <c:pt idx="44">
                  <c:v>2581.7083333333335</c:v>
                </c:pt>
                <c:pt idx="45">
                  <c:v>2581.7083333333335</c:v>
                </c:pt>
                <c:pt idx="46">
                  <c:v>2581.7083333333335</c:v>
                </c:pt>
                <c:pt idx="47">
                  <c:v>2581.7083333333335</c:v>
                </c:pt>
                <c:pt idx="48">
                  <c:v>2581.7083333333335</c:v>
                </c:pt>
                <c:pt idx="49">
                  <c:v>2581.7083333333335</c:v>
                </c:pt>
                <c:pt idx="50">
                  <c:v>2581.7083333333335</c:v>
                </c:pt>
                <c:pt idx="51">
                  <c:v>2581.7083333333335</c:v>
                </c:pt>
                <c:pt idx="52">
                  <c:v>2581.7083333333335</c:v>
                </c:pt>
                <c:pt idx="53">
                  <c:v>2581.7083333333335</c:v>
                </c:pt>
                <c:pt idx="54">
                  <c:v>2581.7083333333335</c:v>
                </c:pt>
                <c:pt idx="55">
                  <c:v>2581.7083333333335</c:v>
                </c:pt>
                <c:pt idx="56">
                  <c:v>2581.7083333333335</c:v>
                </c:pt>
                <c:pt idx="57">
                  <c:v>2581.7083333333335</c:v>
                </c:pt>
                <c:pt idx="58">
                  <c:v>2581.7083333333335</c:v>
                </c:pt>
                <c:pt idx="59">
                  <c:v>2581.7083333333335</c:v>
                </c:pt>
                <c:pt idx="60">
                  <c:v>2581.7083333333335</c:v>
                </c:pt>
                <c:pt idx="61">
                  <c:v>2581.7083333333335</c:v>
                </c:pt>
                <c:pt idx="62">
                  <c:v>2581.7083333333335</c:v>
                </c:pt>
                <c:pt idx="63">
                  <c:v>2581.7083333333335</c:v>
                </c:pt>
                <c:pt idx="64">
                  <c:v>2581.7083333333335</c:v>
                </c:pt>
                <c:pt idx="65">
                  <c:v>2581.7083333333335</c:v>
                </c:pt>
                <c:pt idx="66">
                  <c:v>2581.7083333333335</c:v>
                </c:pt>
                <c:pt idx="67">
                  <c:v>2581.7083333333335</c:v>
                </c:pt>
                <c:pt idx="68">
                  <c:v>2581.7083333333335</c:v>
                </c:pt>
                <c:pt idx="69">
                  <c:v>2581.7083333333335</c:v>
                </c:pt>
                <c:pt idx="70">
                  <c:v>2581.7083333333335</c:v>
                </c:pt>
                <c:pt idx="71">
                  <c:v>2581.7083333333335</c:v>
                </c:pt>
                <c:pt idx="72">
                  <c:v>2581.7083333333335</c:v>
                </c:pt>
                <c:pt idx="73">
                  <c:v>2581.7083333333335</c:v>
                </c:pt>
                <c:pt idx="74">
                  <c:v>2581.7083333333335</c:v>
                </c:pt>
                <c:pt idx="75">
                  <c:v>2581.7083333333335</c:v>
                </c:pt>
                <c:pt idx="76">
                  <c:v>2581.7083333333335</c:v>
                </c:pt>
                <c:pt idx="77">
                  <c:v>2581.7083333333335</c:v>
                </c:pt>
                <c:pt idx="78">
                  <c:v>2581.7083333333335</c:v>
                </c:pt>
                <c:pt idx="79">
                  <c:v>2581.7083333333335</c:v>
                </c:pt>
                <c:pt idx="80">
                  <c:v>2581.7083333333335</c:v>
                </c:pt>
                <c:pt idx="81">
                  <c:v>2581.7083333333335</c:v>
                </c:pt>
                <c:pt idx="82">
                  <c:v>2581.7083333333335</c:v>
                </c:pt>
                <c:pt idx="83">
                  <c:v>2581.7083333333335</c:v>
                </c:pt>
                <c:pt idx="84">
                  <c:v>2581.7083333333335</c:v>
                </c:pt>
                <c:pt idx="85">
                  <c:v>2581.7083333333335</c:v>
                </c:pt>
                <c:pt idx="86">
                  <c:v>2581.7083333333335</c:v>
                </c:pt>
                <c:pt idx="87">
                  <c:v>2581.7083333333335</c:v>
                </c:pt>
                <c:pt idx="88">
                  <c:v>2581.7083333333335</c:v>
                </c:pt>
                <c:pt idx="89">
                  <c:v>2581.7083333333335</c:v>
                </c:pt>
                <c:pt idx="90">
                  <c:v>2581.7083333333335</c:v>
                </c:pt>
                <c:pt idx="91">
                  <c:v>2581.7083333333335</c:v>
                </c:pt>
                <c:pt idx="92">
                  <c:v>2581.7083333333335</c:v>
                </c:pt>
                <c:pt idx="93">
                  <c:v>2581.7083333333335</c:v>
                </c:pt>
                <c:pt idx="94">
                  <c:v>2581.7083333333335</c:v>
                </c:pt>
                <c:pt idx="95">
                  <c:v>2581.7083333333335</c:v>
                </c:pt>
              </c:numCache>
            </c:numRef>
          </c:val>
          <c:smooth val="0"/>
          <c:extLst>
            <c:ext xmlns:c16="http://schemas.microsoft.com/office/drawing/2014/chart" uri="{C3380CC4-5D6E-409C-BE32-E72D297353CC}">
              <c16:uniqueId val="{00000001-1ADA-4695-A691-4AFCEEBF64E1}"/>
            </c:ext>
          </c:extLst>
        </c:ser>
        <c:dLbls>
          <c:showLegendKey val="0"/>
          <c:showVal val="0"/>
          <c:showCatName val="0"/>
          <c:showSerName val="0"/>
          <c:showPercent val="0"/>
          <c:showBubbleSize val="0"/>
        </c:dLbls>
        <c:smooth val="0"/>
        <c:axId val="2125522352"/>
        <c:axId val="2125523600"/>
      </c:lineChart>
      <c:dateAx>
        <c:axId val="2125522352"/>
        <c:scaling>
          <c:orientation val="minMax"/>
        </c:scaling>
        <c:delete val="0"/>
        <c:axPos val="b"/>
        <c:numFmt formatCode="[$-409]mmm\-yy;@"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2125523600"/>
        <c:crosses val="autoZero"/>
        <c:auto val="1"/>
        <c:lblOffset val="100"/>
        <c:baseTimeUnit val="months"/>
      </c:dateAx>
      <c:valAx>
        <c:axId val="2125523600"/>
        <c:scaling>
          <c:orientation val="minMax"/>
        </c:scaling>
        <c:delete val="0"/>
        <c:axPos val="l"/>
        <c:majorGridlines>
          <c:spPr>
            <a:ln w="9525" cap="flat" cmpd="sng" algn="ctr">
              <a:solidFill>
                <a:schemeClr val="tx1">
                  <a:lumMod val="15000"/>
                  <a:lumOff val="85000"/>
                </a:schemeClr>
              </a:solidFill>
              <a:prstDash val="sysDash"/>
              <a:round/>
            </a:ln>
            <a:effectLst/>
          </c:spPr>
        </c:majorGridlines>
        <c:numFmt formatCode="#,##0_);\(#,##0\)"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21255223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solidFill>
            <a:sysClr val="windowText" lastClr="000000"/>
          </a:solidFill>
        </a:defRPr>
      </a:pPr>
      <a:endParaRPr lang="en-U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SPPREF Index</c:v>
                </c:pt>
              </c:strCache>
            </c:strRef>
          </c:tx>
          <c:spPr>
            <a:solidFill>
              <a:srgbClr val="001C5C"/>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Yield</c:v>
                </c:pt>
              </c:strCache>
            </c:strRef>
          </c:cat>
          <c:val>
            <c:numRef>
              <c:f>Sheet1!$B$2</c:f>
              <c:numCache>
                <c:formatCode>0.00%</c:formatCode>
                <c:ptCount val="1"/>
                <c:pt idx="0">
                  <c:v>5.9299999999999999E-2</c:v>
                </c:pt>
              </c:numCache>
            </c:numRef>
          </c:val>
          <c:extLst>
            <c:ext xmlns:c16="http://schemas.microsoft.com/office/drawing/2014/chart" uri="{C3380CC4-5D6E-409C-BE32-E72D297353CC}">
              <c16:uniqueId val="{00000000-271F-41F9-9BB7-5505C55491C7}"/>
            </c:ext>
          </c:extLst>
        </c:ser>
        <c:ser>
          <c:idx val="1"/>
          <c:order val="1"/>
          <c:tx>
            <c:strRef>
              <c:f>Sheet1!$C$1</c:f>
              <c:strCache>
                <c:ptCount val="1"/>
                <c:pt idx="0">
                  <c:v>PFFR</c:v>
                </c:pt>
              </c:strCache>
            </c:strRef>
          </c:tx>
          <c:spPr>
            <a:solidFill>
              <a:srgbClr val="CCD1D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Yield</c:v>
                </c:pt>
              </c:strCache>
            </c:strRef>
          </c:cat>
          <c:val>
            <c:numRef>
              <c:f>Sheet1!$C$2</c:f>
              <c:numCache>
                <c:formatCode>0.00%</c:formatCode>
                <c:ptCount val="1"/>
                <c:pt idx="0">
                  <c:v>8.6599999999999996E-2</c:v>
                </c:pt>
              </c:numCache>
            </c:numRef>
          </c:val>
          <c:extLst>
            <c:ext xmlns:c16="http://schemas.microsoft.com/office/drawing/2014/chart" uri="{C3380CC4-5D6E-409C-BE32-E72D297353CC}">
              <c16:uniqueId val="{00000001-271F-41F9-9BB7-5505C55491C7}"/>
            </c:ext>
          </c:extLst>
        </c:ser>
        <c:dLbls>
          <c:showLegendKey val="0"/>
          <c:showVal val="0"/>
          <c:showCatName val="0"/>
          <c:showSerName val="0"/>
          <c:showPercent val="0"/>
          <c:showBubbleSize val="0"/>
        </c:dLbls>
        <c:gapWidth val="219"/>
        <c:overlap val="-27"/>
        <c:axId val="1399988584"/>
        <c:axId val="1399983992"/>
      </c:barChart>
      <c:catAx>
        <c:axId val="13999885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99983992"/>
        <c:crosses val="autoZero"/>
        <c:auto val="1"/>
        <c:lblAlgn val="ctr"/>
        <c:lblOffset val="100"/>
        <c:noMultiLvlLbl val="0"/>
      </c:catAx>
      <c:valAx>
        <c:axId val="1399983992"/>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99988584"/>
        <c:crosses val="autoZero"/>
        <c:crossBetween val="between"/>
      </c:valAx>
      <c:spPr>
        <a:noFill/>
        <a:ln>
          <a:noFill/>
        </a:ln>
        <a:effectLst/>
      </c:spPr>
    </c:plotArea>
    <c:legend>
      <c:legendPos val="b"/>
      <c:layout>
        <c:manualLayout>
          <c:xMode val="edge"/>
          <c:yMode val="edge"/>
          <c:x val="0.27583950914803423"/>
          <c:y val="0.87609354366448555"/>
          <c:w val="0.72416049085196577"/>
          <c:h val="6.7722367176610496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900"/>
      </a:pPr>
      <a:endParaRPr lang="en-US"/>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r>
              <a:rPr lang="en-US"/>
              <a:t>Historically High Gas Prices $/MMbtu</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endParaRPr lang="en-US"/>
        </a:p>
      </c:txPr>
    </c:title>
    <c:autoTitleDeleted val="0"/>
    <c:plotArea>
      <c:layout/>
      <c:lineChart>
        <c:grouping val="standard"/>
        <c:varyColors val="0"/>
        <c:ser>
          <c:idx val="0"/>
          <c:order val="0"/>
          <c:tx>
            <c:strRef>
              <c:f>'Commodity Prices'!$F$7</c:f>
              <c:strCache>
                <c:ptCount val="1"/>
                <c:pt idx="0">
                  <c:v>US Natural Gas</c:v>
                </c:pt>
              </c:strCache>
            </c:strRef>
          </c:tx>
          <c:spPr>
            <a:ln w="28575" cap="rnd">
              <a:solidFill>
                <a:schemeClr val="accent1"/>
              </a:solidFill>
              <a:round/>
            </a:ln>
            <a:effectLst/>
          </c:spPr>
          <c:marker>
            <c:symbol val="none"/>
          </c:marker>
          <c:cat>
            <c:numRef>
              <c:f>'Commodity Prices'!$E$8:$E$529</c:f>
              <c:numCache>
                <c:formatCode>m/d/yyyy</c:formatCode>
                <c:ptCount val="522"/>
                <c:pt idx="0">
                  <c:v>44196</c:v>
                </c:pt>
                <c:pt idx="1">
                  <c:v>44197</c:v>
                </c:pt>
                <c:pt idx="2">
                  <c:v>44200</c:v>
                </c:pt>
                <c:pt idx="3">
                  <c:v>44201</c:v>
                </c:pt>
                <c:pt idx="4">
                  <c:v>44202</c:v>
                </c:pt>
                <c:pt idx="5">
                  <c:v>44203</c:v>
                </c:pt>
                <c:pt idx="6">
                  <c:v>44204</c:v>
                </c:pt>
                <c:pt idx="7">
                  <c:v>44207</c:v>
                </c:pt>
                <c:pt idx="8">
                  <c:v>44208</c:v>
                </c:pt>
                <c:pt idx="9">
                  <c:v>44209</c:v>
                </c:pt>
                <c:pt idx="10">
                  <c:v>44210</c:v>
                </c:pt>
                <c:pt idx="11">
                  <c:v>44211</c:v>
                </c:pt>
                <c:pt idx="12">
                  <c:v>44214</c:v>
                </c:pt>
                <c:pt idx="13">
                  <c:v>44215</c:v>
                </c:pt>
                <c:pt idx="14">
                  <c:v>44216</c:v>
                </c:pt>
                <c:pt idx="15">
                  <c:v>44217</c:v>
                </c:pt>
                <c:pt idx="16">
                  <c:v>44218</c:v>
                </c:pt>
                <c:pt idx="17">
                  <c:v>44221</c:v>
                </c:pt>
                <c:pt idx="18">
                  <c:v>44222</c:v>
                </c:pt>
                <c:pt idx="19">
                  <c:v>44223</c:v>
                </c:pt>
                <c:pt idx="20">
                  <c:v>44224</c:v>
                </c:pt>
                <c:pt idx="21">
                  <c:v>44225</c:v>
                </c:pt>
                <c:pt idx="22">
                  <c:v>44228</c:v>
                </c:pt>
                <c:pt idx="23">
                  <c:v>44229</c:v>
                </c:pt>
                <c:pt idx="24">
                  <c:v>44230</c:v>
                </c:pt>
                <c:pt idx="25">
                  <c:v>44231</c:v>
                </c:pt>
                <c:pt idx="26">
                  <c:v>44232</c:v>
                </c:pt>
                <c:pt idx="27">
                  <c:v>44235</c:v>
                </c:pt>
                <c:pt idx="28">
                  <c:v>44236</c:v>
                </c:pt>
                <c:pt idx="29">
                  <c:v>44237</c:v>
                </c:pt>
                <c:pt idx="30">
                  <c:v>44238</c:v>
                </c:pt>
                <c:pt idx="31">
                  <c:v>44239</c:v>
                </c:pt>
                <c:pt idx="32">
                  <c:v>44242</c:v>
                </c:pt>
                <c:pt idx="33">
                  <c:v>44243</c:v>
                </c:pt>
                <c:pt idx="34">
                  <c:v>44244</c:v>
                </c:pt>
                <c:pt idx="35">
                  <c:v>44245</c:v>
                </c:pt>
                <c:pt idx="36">
                  <c:v>44246</c:v>
                </c:pt>
                <c:pt idx="37">
                  <c:v>44249</c:v>
                </c:pt>
                <c:pt idx="38">
                  <c:v>44250</c:v>
                </c:pt>
                <c:pt idx="39">
                  <c:v>44251</c:v>
                </c:pt>
                <c:pt idx="40">
                  <c:v>44252</c:v>
                </c:pt>
                <c:pt idx="41">
                  <c:v>44253</c:v>
                </c:pt>
                <c:pt idx="42">
                  <c:v>44256</c:v>
                </c:pt>
                <c:pt idx="43">
                  <c:v>44257</c:v>
                </c:pt>
                <c:pt idx="44">
                  <c:v>44258</c:v>
                </c:pt>
                <c:pt idx="45">
                  <c:v>44259</c:v>
                </c:pt>
                <c:pt idx="46">
                  <c:v>44260</c:v>
                </c:pt>
                <c:pt idx="47">
                  <c:v>44263</c:v>
                </c:pt>
                <c:pt idx="48">
                  <c:v>44264</c:v>
                </c:pt>
                <c:pt idx="49">
                  <c:v>44265</c:v>
                </c:pt>
                <c:pt idx="50">
                  <c:v>44266</c:v>
                </c:pt>
                <c:pt idx="51">
                  <c:v>44267</c:v>
                </c:pt>
                <c:pt idx="52">
                  <c:v>44270</c:v>
                </c:pt>
                <c:pt idx="53">
                  <c:v>44271</c:v>
                </c:pt>
                <c:pt idx="54">
                  <c:v>44272</c:v>
                </c:pt>
                <c:pt idx="55">
                  <c:v>44273</c:v>
                </c:pt>
                <c:pt idx="56">
                  <c:v>44274</c:v>
                </c:pt>
                <c:pt idx="57">
                  <c:v>44277</c:v>
                </c:pt>
                <c:pt idx="58">
                  <c:v>44278</c:v>
                </c:pt>
                <c:pt idx="59">
                  <c:v>44279</c:v>
                </c:pt>
                <c:pt idx="60">
                  <c:v>44280</c:v>
                </c:pt>
                <c:pt idx="61">
                  <c:v>44281</c:v>
                </c:pt>
                <c:pt idx="62">
                  <c:v>44284</c:v>
                </c:pt>
                <c:pt idx="63">
                  <c:v>44285</c:v>
                </c:pt>
                <c:pt idx="64">
                  <c:v>44286</c:v>
                </c:pt>
                <c:pt idx="65">
                  <c:v>44287</c:v>
                </c:pt>
                <c:pt idx="66">
                  <c:v>44288</c:v>
                </c:pt>
                <c:pt idx="67">
                  <c:v>44291</c:v>
                </c:pt>
                <c:pt idx="68">
                  <c:v>44292</c:v>
                </c:pt>
                <c:pt idx="69">
                  <c:v>44293</c:v>
                </c:pt>
                <c:pt idx="70">
                  <c:v>44294</c:v>
                </c:pt>
                <c:pt idx="71">
                  <c:v>44295</c:v>
                </c:pt>
                <c:pt idx="72">
                  <c:v>44298</c:v>
                </c:pt>
                <c:pt idx="73">
                  <c:v>44299</c:v>
                </c:pt>
                <c:pt idx="74">
                  <c:v>44300</c:v>
                </c:pt>
                <c:pt idx="75">
                  <c:v>44301</c:v>
                </c:pt>
                <c:pt idx="76">
                  <c:v>44302</c:v>
                </c:pt>
                <c:pt idx="77">
                  <c:v>44305</c:v>
                </c:pt>
                <c:pt idx="78">
                  <c:v>44306</c:v>
                </c:pt>
                <c:pt idx="79">
                  <c:v>44307</c:v>
                </c:pt>
                <c:pt idx="80">
                  <c:v>44308</c:v>
                </c:pt>
                <c:pt idx="81">
                  <c:v>44309</c:v>
                </c:pt>
                <c:pt idx="82">
                  <c:v>44312</c:v>
                </c:pt>
                <c:pt idx="83">
                  <c:v>44313</c:v>
                </c:pt>
                <c:pt idx="84">
                  <c:v>44314</c:v>
                </c:pt>
                <c:pt idx="85">
                  <c:v>44315</c:v>
                </c:pt>
                <c:pt idx="86">
                  <c:v>44316</c:v>
                </c:pt>
                <c:pt idx="87">
                  <c:v>44319</c:v>
                </c:pt>
                <c:pt idx="88">
                  <c:v>44320</c:v>
                </c:pt>
                <c:pt idx="89">
                  <c:v>44321</c:v>
                </c:pt>
                <c:pt idx="90">
                  <c:v>44322</c:v>
                </c:pt>
                <c:pt idx="91">
                  <c:v>44323</c:v>
                </c:pt>
                <c:pt idx="92">
                  <c:v>44326</c:v>
                </c:pt>
                <c:pt idx="93">
                  <c:v>44327</c:v>
                </c:pt>
                <c:pt idx="94">
                  <c:v>44328</c:v>
                </c:pt>
                <c:pt idx="95">
                  <c:v>44329</c:v>
                </c:pt>
                <c:pt idx="96">
                  <c:v>44330</c:v>
                </c:pt>
                <c:pt idx="97">
                  <c:v>44333</c:v>
                </c:pt>
                <c:pt idx="98">
                  <c:v>44334</c:v>
                </c:pt>
                <c:pt idx="99">
                  <c:v>44335</c:v>
                </c:pt>
                <c:pt idx="100">
                  <c:v>44336</c:v>
                </c:pt>
                <c:pt idx="101">
                  <c:v>44337</c:v>
                </c:pt>
                <c:pt idx="102">
                  <c:v>44340</c:v>
                </c:pt>
                <c:pt idx="103">
                  <c:v>44341</c:v>
                </c:pt>
                <c:pt idx="104">
                  <c:v>44342</c:v>
                </c:pt>
                <c:pt idx="105">
                  <c:v>44343</c:v>
                </c:pt>
                <c:pt idx="106">
                  <c:v>44344</c:v>
                </c:pt>
                <c:pt idx="107">
                  <c:v>44347</c:v>
                </c:pt>
                <c:pt idx="108">
                  <c:v>44348</c:v>
                </c:pt>
                <c:pt idx="109">
                  <c:v>44349</c:v>
                </c:pt>
                <c:pt idx="110">
                  <c:v>44350</c:v>
                </c:pt>
                <c:pt idx="111">
                  <c:v>44351</c:v>
                </c:pt>
                <c:pt idx="112">
                  <c:v>44354</c:v>
                </c:pt>
                <c:pt idx="113">
                  <c:v>44355</c:v>
                </c:pt>
                <c:pt idx="114">
                  <c:v>44356</c:v>
                </c:pt>
                <c:pt idx="115">
                  <c:v>44357</c:v>
                </c:pt>
                <c:pt idx="116">
                  <c:v>44358</c:v>
                </c:pt>
                <c:pt idx="117">
                  <c:v>44361</c:v>
                </c:pt>
                <c:pt idx="118">
                  <c:v>44362</c:v>
                </c:pt>
                <c:pt idx="119">
                  <c:v>44363</c:v>
                </c:pt>
                <c:pt idx="120">
                  <c:v>44364</c:v>
                </c:pt>
                <c:pt idx="121">
                  <c:v>44365</c:v>
                </c:pt>
                <c:pt idx="122">
                  <c:v>44368</c:v>
                </c:pt>
                <c:pt idx="123">
                  <c:v>44369</c:v>
                </c:pt>
                <c:pt idx="124">
                  <c:v>44370</c:v>
                </c:pt>
                <c:pt idx="125">
                  <c:v>44371</c:v>
                </c:pt>
                <c:pt idx="126">
                  <c:v>44372</c:v>
                </c:pt>
                <c:pt idx="127">
                  <c:v>44375</c:v>
                </c:pt>
                <c:pt idx="128">
                  <c:v>44376</c:v>
                </c:pt>
                <c:pt idx="129">
                  <c:v>44377</c:v>
                </c:pt>
                <c:pt idx="130">
                  <c:v>44378</c:v>
                </c:pt>
                <c:pt idx="131">
                  <c:v>44379</c:v>
                </c:pt>
                <c:pt idx="132">
                  <c:v>44382</c:v>
                </c:pt>
                <c:pt idx="133">
                  <c:v>44383</c:v>
                </c:pt>
                <c:pt idx="134">
                  <c:v>44384</c:v>
                </c:pt>
                <c:pt idx="135">
                  <c:v>44385</c:v>
                </c:pt>
                <c:pt idx="136">
                  <c:v>44386</c:v>
                </c:pt>
                <c:pt idx="137">
                  <c:v>44389</c:v>
                </c:pt>
                <c:pt idx="138">
                  <c:v>44390</c:v>
                </c:pt>
                <c:pt idx="139">
                  <c:v>44391</c:v>
                </c:pt>
                <c:pt idx="140">
                  <c:v>44392</c:v>
                </c:pt>
                <c:pt idx="141">
                  <c:v>44393</c:v>
                </c:pt>
                <c:pt idx="142">
                  <c:v>44396</c:v>
                </c:pt>
                <c:pt idx="143">
                  <c:v>44397</c:v>
                </c:pt>
                <c:pt idx="144">
                  <c:v>44398</c:v>
                </c:pt>
                <c:pt idx="145">
                  <c:v>44399</c:v>
                </c:pt>
                <c:pt idx="146">
                  <c:v>44400</c:v>
                </c:pt>
                <c:pt idx="147">
                  <c:v>44403</c:v>
                </c:pt>
                <c:pt idx="148">
                  <c:v>44404</c:v>
                </c:pt>
                <c:pt idx="149">
                  <c:v>44405</c:v>
                </c:pt>
                <c:pt idx="150">
                  <c:v>44406</c:v>
                </c:pt>
                <c:pt idx="151">
                  <c:v>44407</c:v>
                </c:pt>
                <c:pt idx="152">
                  <c:v>44410</c:v>
                </c:pt>
                <c:pt idx="153">
                  <c:v>44411</c:v>
                </c:pt>
                <c:pt idx="154">
                  <c:v>44412</c:v>
                </c:pt>
                <c:pt idx="155">
                  <c:v>44413</c:v>
                </c:pt>
                <c:pt idx="156">
                  <c:v>44414</c:v>
                </c:pt>
                <c:pt idx="157">
                  <c:v>44417</c:v>
                </c:pt>
                <c:pt idx="158">
                  <c:v>44418</c:v>
                </c:pt>
                <c:pt idx="159">
                  <c:v>44419</c:v>
                </c:pt>
                <c:pt idx="160">
                  <c:v>44420</c:v>
                </c:pt>
                <c:pt idx="161">
                  <c:v>44421</c:v>
                </c:pt>
                <c:pt idx="162">
                  <c:v>44424</c:v>
                </c:pt>
                <c:pt idx="163">
                  <c:v>44425</c:v>
                </c:pt>
                <c:pt idx="164">
                  <c:v>44426</c:v>
                </c:pt>
                <c:pt idx="165">
                  <c:v>44427</c:v>
                </c:pt>
                <c:pt idx="166">
                  <c:v>44428</c:v>
                </c:pt>
                <c:pt idx="167">
                  <c:v>44431</c:v>
                </c:pt>
                <c:pt idx="168">
                  <c:v>44432</c:v>
                </c:pt>
                <c:pt idx="169">
                  <c:v>44433</c:v>
                </c:pt>
                <c:pt idx="170">
                  <c:v>44434</c:v>
                </c:pt>
                <c:pt idx="171">
                  <c:v>44435</c:v>
                </c:pt>
                <c:pt idx="172">
                  <c:v>44438</c:v>
                </c:pt>
                <c:pt idx="173">
                  <c:v>44439</c:v>
                </c:pt>
                <c:pt idx="174">
                  <c:v>44440</c:v>
                </c:pt>
                <c:pt idx="175">
                  <c:v>44441</c:v>
                </c:pt>
                <c:pt idx="176">
                  <c:v>44442</c:v>
                </c:pt>
                <c:pt idx="177">
                  <c:v>44445</c:v>
                </c:pt>
                <c:pt idx="178">
                  <c:v>44446</c:v>
                </c:pt>
                <c:pt idx="179">
                  <c:v>44447</c:v>
                </c:pt>
                <c:pt idx="180">
                  <c:v>44448</c:v>
                </c:pt>
                <c:pt idx="181">
                  <c:v>44449</c:v>
                </c:pt>
                <c:pt idx="182">
                  <c:v>44452</c:v>
                </c:pt>
                <c:pt idx="183">
                  <c:v>44453</c:v>
                </c:pt>
                <c:pt idx="184">
                  <c:v>44454</c:v>
                </c:pt>
                <c:pt idx="185">
                  <c:v>44455</c:v>
                </c:pt>
                <c:pt idx="186">
                  <c:v>44456</c:v>
                </c:pt>
                <c:pt idx="187">
                  <c:v>44459</c:v>
                </c:pt>
                <c:pt idx="188">
                  <c:v>44460</c:v>
                </c:pt>
                <c:pt idx="189">
                  <c:v>44461</c:v>
                </c:pt>
                <c:pt idx="190">
                  <c:v>44462</c:v>
                </c:pt>
                <c:pt idx="191">
                  <c:v>44463</c:v>
                </c:pt>
                <c:pt idx="192">
                  <c:v>44466</c:v>
                </c:pt>
                <c:pt idx="193">
                  <c:v>44467</c:v>
                </c:pt>
                <c:pt idx="194">
                  <c:v>44468</c:v>
                </c:pt>
                <c:pt idx="195">
                  <c:v>44469</c:v>
                </c:pt>
                <c:pt idx="196">
                  <c:v>44470</c:v>
                </c:pt>
                <c:pt idx="197">
                  <c:v>44473</c:v>
                </c:pt>
                <c:pt idx="198">
                  <c:v>44474</c:v>
                </c:pt>
                <c:pt idx="199">
                  <c:v>44475</c:v>
                </c:pt>
                <c:pt idx="200">
                  <c:v>44476</c:v>
                </c:pt>
                <c:pt idx="201">
                  <c:v>44477</c:v>
                </c:pt>
                <c:pt idx="202">
                  <c:v>44480</c:v>
                </c:pt>
                <c:pt idx="203">
                  <c:v>44481</c:v>
                </c:pt>
                <c:pt idx="204">
                  <c:v>44482</c:v>
                </c:pt>
                <c:pt idx="205">
                  <c:v>44483</c:v>
                </c:pt>
                <c:pt idx="206">
                  <c:v>44484</c:v>
                </c:pt>
                <c:pt idx="207">
                  <c:v>44487</c:v>
                </c:pt>
                <c:pt idx="208">
                  <c:v>44488</c:v>
                </c:pt>
                <c:pt idx="209">
                  <c:v>44489</c:v>
                </c:pt>
                <c:pt idx="210">
                  <c:v>44490</c:v>
                </c:pt>
                <c:pt idx="211">
                  <c:v>44491</c:v>
                </c:pt>
                <c:pt idx="212">
                  <c:v>44494</c:v>
                </c:pt>
                <c:pt idx="213">
                  <c:v>44495</c:v>
                </c:pt>
                <c:pt idx="214">
                  <c:v>44496</c:v>
                </c:pt>
                <c:pt idx="215">
                  <c:v>44497</c:v>
                </c:pt>
                <c:pt idx="216">
                  <c:v>44498</c:v>
                </c:pt>
                <c:pt idx="217">
                  <c:v>44501</c:v>
                </c:pt>
                <c:pt idx="218">
                  <c:v>44502</c:v>
                </c:pt>
                <c:pt idx="219">
                  <c:v>44503</c:v>
                </c:pt>
                <c:pt idx="220">
                  <c:v>44504</c:v>
                </c:pt>
                <c:pt idx="221">
                  <c:v>44505</c:v>
                </c:pt>
                <c:pt idx="222">
                  <c:v>44508</c:v>
                </c:pt>
                <c:pt idx="223">
                  <c:v>44509</c:v>
                </c:pt>
                <c:pt idx="224">
                  <c:v>44510</c:v>
                </c:pt>
                <c:pt idx="225">
                  <c:v>44511</c:v>
                </c:pt>
                <c:pt idx="226">
                  <c:v>44512</c:v>
                </c:pt>
                <c:pt idx="227">
                  <c:v>44515</c:v>
                </c:pt>
                <c:pt idx="228">
                  <c:v>44516</c:v>
                </c:pt>
                <c:pt idx="229">
                  <c:v>44517</c:v>
                </c:pt>
                <c:pt idx="230">
                  <c:v>44518</c:v>
                </c:pt>
                <c:pt idx="231">
                  <c:v>44519</c:v>
                </c:pt>
                <c:pt idx="232">
                  <c:v>44522</c:v>
                </c:pt>
                <c:pt idx="233">
                  <c:v>44523</c:v>
                </c:pt>
                <c:pt idx="234">
                  <c:v>44524</c:v>
                </c:pt>
                <c:pt idx="235">
                  <c:v>44525</c:v>
                </c:pt>
                <c:pt idx="236">
                  <c:v>44526</c:v>
                </c:pt>
                <c:pt idx="237">
                  <c:v>44529</c:v>
                </c:pt>
                <c:pt idx="238">
                  <c:v>44530</c:v>
                </c:pt>
                <c:pt idx="239">
                  <c:v>44531</c:v>
                </c:pt>
                <c:pt idx="240">
                  <c:v>44532</c:v>
                </c:pt>
                <c:pt idx="241">
                  <c:v>44533</c:v>
                </c:pt>
                <c:pt idx="242">
                  <c:v>44536</c:v>
                </c:pt>
                <c:pt idx="243">
                  <c:v>44537</c:v>
                </c:pt>
                <c:pt idx="244">
                  <c:v>44538</c:v>
                </c:pt>
                <c:pt idx="245">
                  <c:v>44539</c:v>
                </c:pt>
                <c:pt idx="246">
                  <c:v>44540</c:v>
                </c:pt>
                <c:pt idx="247">
                  <c:v>44543</c:v>
                </c:pt>
                <c:pt idx="248">
                  <c:v>44544</c:v>
                </c:pt>
                <c:pt idx="249">
                  <c:v>44545</c:v>
                </c:pt>
                <c:pt idx="250">
                  <c:v>44546</c:v>
                </c:pt>
                <c:pt idx="251">
                  <c:v>44547</c:v>
                </c:pt>
                <c:pt idx="252">
                  <c:v>44550</c:v>
                </c:pt>
                <c:pt idx="253">
                  <c:v>44551</c:v>
                </c:pt>
                <c:pt idx="254">
                  <c:v>44552</c:v>
                </c:pt>
                <c:pt idx="255">
                  <c:v>44553</c:v>
                </c:pt>
                <c:pt idx="256">
                  <c:v>44554</c:v>
                </c:pt>
                <c:pt idx="257">
                  <c:v>44557</c:v>
                </c:pt>
                <c:pt idx="258">
                  <c:v>44558</c:v>
                </c:pt>
                <c:pt idx="259">
                  <c:v>44559</c:v>
                </c:pt>
                <c:pt idx="260">
                  <c:v>44560</c:v>
                </c:pt>
                <c:pt idx="261">
                  <c:v>44561</c:v>
                </c:pt>
                <c:pt idx="262">
                  <c:v>44564</c:v>
                </c:pt>
                <c:pt idx="263">
                  <c:v>44565</c:v>
                </c:pt>
                <c:pt idx="264">
                  <c:v>44566</c:v>
                </c:pt>
                <c:pt idx="265">
                  <c:v>44567</c:v>
                </c:pt>
                <c:pt idx="266">
                  <c:v>44568</c:v>
                </c:pt>
                <c:pt idx="267">
                  <c:v>44571</c:v>
                </c:pt>
                <c:pt idx="268">
                  <c:v>44572</c:v>
                </c:pt>
                <c:pt idx="269">
                  <c:v>44573</c:v>
                </c:pt>
                <c:pt idx="270">
                  <c:v>44574</c:v>
                </c:pt>
                <c:pt idx="271">
                  <c:v>44575</c:v>
                </c:pt>
                <c:pt idx="272">
                  <c:v>44578</c:v>
                </c:pt>
                <c:pt idx="273">
                  <c:v>44579</c:v>
                </c:pt>
                <c:pt idx="274">
                  <c:v>44580</c:v>
                </c:pt>
                <c:pt idx="275">
                  <c:v>44581</c:v>
                </c:pt>
                <c:pt idx="276">
                  <c:v>44582</c:v>
                </c:pt>
                <c:pt idx="277">
                  <c:v>44585</c:v>
                </c:pt>
                <c:pt idx="278">
                  <c:v>44586</c:v>
                </c:pt>
                <c:pt idx="279">
                  <c:v>44587</c:v>
                </c:pt>
                <c:pt idx="280">
                  <c:v>44588</c:v>
                </c:pt>
                <c:pt idx="281">
                  <c:v>44589</c:v>
                </c:pt>
                <c:pt idx="282">
                  <c:v>44592</c:v>
                </c:pt>
                <c:pt idx="283">
                  <c:v>44593</c:v>
                </c:pt>
                <c:pt idx="284">
                  <c:v>44594</c:v>
                </c:pt>
                <c:pt idx="285">
                  <c:v>44595</c:v>
                </c:pt>
                <c:pt idx="286">
                  <c:v>44596</c:v>
                </c:pt>
                <c:pt idx="287">
                  <c:v>44599</c:v>
                </c:pt>
                <c:pt idx="288">
                  <c:v>44600</c:v>
                </c:pt>
                <c:pt idx="289">
                  <c:v>44601</c:v>
                </c:pt>
                <c:pt idx="290">
                  <c:v>44602</c:v>
                </c:pt>
                <c:pt idx="291">
                  <c:v>44603</c:v>
                </c:pt>
                <c:pt idx="292">
                  <c:v>44606</c:v>
                </c:pt>
                <c:pt idx="293">
                  <c:v>44607</c:v>
                </c:pt>
                <c:pt idx="294">
                  <c:v>44608</c:v>
                </c:pt>
                <c:pt idx="295">
                  <c:v>44609</c:v>
                </c:pt>
                <c:pt idx="296">
                  <c:v>44610</c:v>
                </c:pt>
                <c:pt idx="297">
                  <c:v>44613</c:v>
                </c:pt>
                <c:pt idx="298">
                  <c:v>44614</c:v>
                </c:pt>
                <c:pt idx="299">
                  <c:v>44615</c:v>
                </c:pt>
                <c:pt idx="300">
                  <c:v>44616</c:v>
                </c:pt>
                <c:pt idx="301">
                  <c:v>44617</c:v>
                </c:pt>
                <c:pt idx="302">
                  <c:v>44620</c:v>
                </c:pt>
                <c:pt idx="303">
                  <c:v>44621</c:v>
                </c:pt>
                <c:pt idx="304">
                  <c:v>44622</c:v>
                </c:pt>
                <c:pt idx="305">
                  <c:v>44623</c:v>
                </c:pt>
                <c:pt idx="306">
                  <c:v>44624</c:v>
                </c:pt>
                <c:pt idx="307">
                  <c:v>44627</c:v>
                </c:pt>
                <c:pt idx="308">
                  <c:v>44628</c:v>
                </c:pt>
                <c:pt idx="309">
                  <c:v>44629</c:v>
                </c:pt>
                <c:pt idx="310">
                  <c:v>44630</c:v>
                </c:pt>
                <c:pt idx="311">
                  <c:v>44631</c:v>
                </c:pt>
                <c:pt idx="312">
                  <c:v>44634</c:v>
                </c:pt>
                <c:pt idx="313">
                  <c:v>44635</c:v>
                </c:pt>
                <c:pt idx="314">
                  <c:v>44636</c:v>
                </c:pt>
                <c:pt idx="315">
                  <c:v>44637</c:v>
                </c:pt>
                <c:pt idx="316">
                  <c:v>44638</c:v>
                </c:pt>
                <c:pt idx="317">
                  <c:v>44641</c:v>
                </c:pt>
                <c:pt idx="318">
                  <c:v>44642</c:v>
                </c:pt>
                <c:pt idx="319">
                  <c:v>44643</c:v>
                </c:pt>
                <c:pt idx="320">
                  <c:v>44644</c:v>
                </c:pt>
                <c:pt idx="321">
                  <c:v>44645</c:v>
                </c:pt>
                <c:pt idx="322">
                  <c:v>44648</c:v>
                </c:pt>
                <c:pt idx="323">
                  <c:v>44649</c:v>
                </c:pt>
                <c:pt idx="324">
                  <c:v>44650</c:v>
                </c:pt>
                <c:pt idx="325">
                  <c:v>44651</c:v>
                </c:pt>
                <c:pt idx="326">
                  <c:v>44652</c:v>
                </c:pt>
                <c:pt idx="327">
                  <c:v>44655</c:v>
                </c:pt>
                <c:pt idx="328">
                  <c:v>44656</c:v>
                </c:pt>
                <c:pt idx="329">
                  <c:v>44657</c:v>
                </c:pt>
                <c:pt idx="330">
                  <c:v>44658</c:v>
                </c:pt>
                <c:pt idx="331">
                  <c:v>44659</c:v>
                </c:pt>
                <c:pt idx="332">
                  <c:v>44662</c:v>
                </c:pt>
                <c:pt idx="333">
                  <c:v>44663</c:v>
                </c:pt>
                <c:pt idx="334">
                  <c:v>44664</c:v>
                </c:pt>
                <c:pt idx="335">
                  <c:v>44665</c:v>
                </c:pt>
                <c:pt idx="336">
                  <c:v>44666</c:v>
                </c:pt>
                <c:pt idx="337">
                  <c:v>44669</c:v>
                </c:pt>
                <c:pt idx="338">
                  <c:v>44670</c:v>
                </c:pt>
                <c:pt idx="339">
                  <c:v>44671</c:v>
                </c:pt>
                <c:pt idx="340">
                  <c:v>44672</c:v>
                </c:pt>
                <c:pt idx="341">
                  <c:v>44673</c:v>
                </c:pt>
                <c:pt idx="342">
                  <c:v>44676</c:v>
                </c:pt>
                <c:pt idx="343">
                  <c:v>44677</c:v>
                </c:pt>
                <c:pt idx="344">
                  <c:v>44678</c:v>
                </c:pt>
                <c:pt idx="345">
                  <c:v>44679</c:v>
                </c:pt>
                <c:pt idx="346">
                  <c:v>44680</c:v>
                </c:pt>
                <c:pt idx="347">
                  <c:v>44683</c:v>
                </c:pt>
                <c:pt idx="348">
                  <c:v>44684</c:v>
                </c:pt>
                <c:pt idx="349">
                  <c:v>44685</c:v>
                </c:pt>
                <c:pt idx="350">
                  <c:v>44686</c:v>
                </c:pt>
                <c:pt idx="351">
                  <c:v>44687</c:v>
                </c:pt>
                <c:pt idx="352">
                  <c:v>44690</c:v>
                </c:pt>
                <c:pt idx="353">
                  <c:v>44691</c:v>
                </c:pt>
                <c:pt idx="354">
                  <c:v>44692</c:v>
                </c:pt>
                <c:pt idx="355">
                  <c:v>44693</c:v>
                </c:pt>
                <c:pt idx="356">
                  <c:v>44694</c:v>
                </c:pt>
                <c:pt idx="357">
                  <c:v>44697</c:v>
                </c:pt>
                <c:pt idx="358">
                  <c:v>44698</c:v>
                </c:pt>
                <c:pt idx="359">
                  <c:v>44699</c:v>
                </c:pt>
                <c:pt idx="360">
                  <c:v>44700</c:v>
                </c:pt>
                <c:pt idx="361">
                  <c:v>44701</c:v>
                </c:pt>
                <c:pt idx="362">
                  <c:v>44704</c:v>
                </c:pt>
                <c:pt idx="363">
                  <c:v>44705</c:v>
                </c:pt>
                <c:pt idx="364">
                  <c:v>44706</c:v>
                </c:pt>
                <c:pt idx="365">
                  <c:v>44707</c:v>
                </c:pt>
                <c:pt idx="366">
                  <c:v>44708</c:v>
                </c:pt>
                <c:pt idx="367">
                  <c:v>44711</c:v>
                </c:pt>
                <c:pt idx="368">
                  <c:v>44712</c:v>
                </c:pt>
                <c:pt idx="369">
                  <c:v>44713</c:v>
                </c:pt>
                <c:pt idx="370">
                  <c:v>44714</c:v>
                </c:pt>
                <c:pt idx="371">
                  <c:v>44715</c:v>
                </c:pt>
                <c:pt idx="372">
                  <c:v>44718</c:v>
                </c:pt>
                <c:pt idx="373">
                  <c:v>44719</c:v>
                </c:pt>
                <c:pt idx="374">
                  <c:v>44720</c:v>
                </c:pt>
                <c:pt idx="375">
                  <c:v>44721</c:v>
                </c:pt>
                <c:pt idx="376">
                  <c:v>44722</c:v>
                </c:pt>
                <c:pt idx="377">
                  <c:v>44725</c:v>
                </c:pt>
                <c:pt idx="378">
                  <c:v>44726</c:v>
                </c:pt>
                <c:pt idx="379">
                  <c:v>44727</c:v>
                </c:pt>
                <c:pt idx="380">
                  <c:v>44728</c:v>
                </c:pt>
                <c:pt idx="381">
                  <c:v>44729</c:v>
                </c:pt>
                <c:pt idx="382">
                  <c:v>44732</c:v>
                </c:pt>
                <c:pt idx="383">
                  <c:v>44733</c:v>
                </c:pt>
                <c:pt idx="384">
                  <c:v>44734</c:v>
                </c:pt>
                <c:pt idx="385">
                  <c:v>44735</c:v>
                </c:pt>
                <c:pt idx="386">
                  <c:v>44736</c:v>
                </c:pt>
                <c:pt idx="387">
                  <c:v>44739</c:v>
                </c:pt>
                <c:pt idx="388">
                  <c:v>44740</c:v>
                </c:pt>
                <c:pt idx="389">
                  <c:v>44741</c:v>
                </c:pt>
                <c:pt idx="390">
                  <c:v>44742</c:v>
                </c:pt>
                <c:pt idx="391">
                  <c:v>44743</c:v>
                </c:pt>
                <c:pt idx="392">
                  <c:v>44746</c:v>
                </c:pt>
                <c:pt idx="393">
                  <c:v>44747</c:v>
                </c:pt>
                <c:pt idx="394">
                  <c:v>44748</c:v>
                </c:pt>
                <c:pt idx="395">
                  <c:v>44749</c:v>
                </c:pt>
                <c:pt idx="396">
                  <c:v>44750</c:v>
                </c:pt>
                <c:pt idx="397">
                  <c:v>44753</c:v>
                </c:pt>
                <c:pt idx="398">
                  <c:v>44754</c:v>
                </c:pt>
                <c:pt idx="399">
                  <c:v>44755</c:v>
                </c:pt>
                <c:pt idx="400">
                  <c:v>44756</c:v>
                </c:pt>
                <c:pt idx="401">
                  <c:v>44757</c:v>
                </c:pt>
                <c:pt idx="402">
                  <c:v>44760</c:v>
                </c:pt>
                <c:pt idx="403">
                  <c:v>44761</c:v>
                </c:pt>
                <c:pt idx="404">
                  <c:v>44762</c:v>
                </c:pt>
                <c:pt idx="405">
                  <c:v>44763</c:v>
                </c:pt>
                <c:pt idx="406">
                  <c:v>44764</c:v>
                </c:pt>
                <c:pt idx="407">
                  <c:v>44767</c:v>
                </c:pt>
                <c:pt idx="408">
                  <c:v>44768</c:v>
                </c:pt>
                <c:pt idx="409">
                  <c:v>44769</c:v>
                </c:pt>
                <c:pt idx="410">
                  <c:v>44770</c:v>
                </c:pt>
                <c:pt idx="411">
                  <c:v>44771</c:v>
                </c:pt>
                <c:pt idx="412">
                  <c:v>44774</c:v>
                </c:pt>
                <c:pt idx="413">
                  <c:v>44775</c:v>
                </c:pt>
                <c:pt idx="414">
                  <c:v>44776</c:v>
                </c:pt>
                <c:pt idx="415">
                  <c:v>44777</c:v>
                </c:pt>
                <c:pt idx="416">
                  <c:v>44778</c:v>
                </c:pt>
                <c:pt idx="417">
                  <c:v>44781</c:v>
                </c:pt>
                <c:pt idx="418">
                  <c:v>44782</c:v>
                </c:pt>
                <c:pt idx="419">
                  <c:v>44783</c:v>
                </c:pt>
                <c:pt idx="420">
                  <c:v>44784</c:v>
                </c:pt>
                <c:pt idx="421">
                  <c:v>44785</c:v>
                </c:pt>
                <c:pt idx="422">
                  <c:v>44788</c:v>
                </c:pt>
                <c:pt idx="423">
                  <c:v>44789</c:v>
                </c:pt>
                <c:pt idx="424">
                  <c:v>44790</c:v>
                </c:pt>
                <c:pt idx="425">
                  <c:v>44791</c:v>
                </c:pt>
                <c:pt idx="426">
                  <c:v>44792</c:v>
                </c:pt>
                <c:pt idx="427">
                  <c:v>44795</c:v>
                </c:pt>
                <c:pt idx="428">
                  <c:v>44796</c:v>
                </c:pt>
                <c:pt idx="429">
                  <c:v>44797</c:v>
                </c:pt>
                <c:pt idx="430">
                  <c:v>44798</c:v>
                </c:pt>
                <c:pt idx="431">
                  <c:v>44799</c:v>
                </c:pt>
                <c:pt idx="432">
                  <c:v>44802</c:v>
                </c:pt>
                <c:pt idx="433">
                  <c:v>44803</c:v>
                </c:pt>
                <c:pt idx="434">
                  <c:v>44804</c:v>
                </c:pt>
                <c:pt idx="435">
                  <c:v>44805</c:v>
                </c:pt>
                <c:pt idx="436">
                  <c:v>44806</c:v>
                </c:pt>
                <c:pt idx="437">
                  <c:v>44809</c:v>
                </c:pt>
                <c:pt idx="438">
                  <c:v>44810</c:v>
                </c:pt>
                <c:pt idx="439">
                  <c:v>44811</c:v>
                </c:pt>
                <c:pt idx="440">
                  <c:v>44812</c:v>
                </c:pt>
                <c:pt idx="441">
                  <c:v>44813</c:v>
                </c:pt>
                <c:pt idx="442">
                  <c:v>44816</c:v>
                </c:pt>
                <c:pt idx="443">
                  <c:v>44817</c:v>
                </c:pt>
                <c:pt idx="444">
                  <c:v>44818</c:v>
                </c:pt>
                <c:pt idx="445">
                  <c:v>44819</c:v>
                </c:pt>
                <c:pt idx="446">
                  <c:v>44820</c:v>
                </c:pt>
                <c:pt idx="447">
                  <c:v>44823</c:v>
                </c:pt>
                <c:pt idx="448">
                  <c:v>44824</c:v>
                </c:pt>
                <c:pt idx="449">
                  <c:v>44825</c:v>
                </c:pt>
                <c:pt idx="450">
                  <c:v>44826</c:v>
                </c:pt>
                <c:pt idx="451">
                  <c:v>44827</c:v>
                </c:pt>
                <c:pt idx="452">
                  <c:v>44830</c:v>
                </c:pt>
                <c:pt idx="453">
                  <c:v>44831</c:v>
                </c:pt>
                <c:pt idx="454">
                  <c:v>44832</c:v>
                </c:pt>
                <c:pt idx="455">
                  <c:v>44833</c:v>
                </c:pt>
                <c:pt idx="456">
                  <c:v>44834</c:v>
                </c:pt>
                <c:pt idx="457">
                  <c:v>44837</c:v>
                </c:pt>
                <c:pt idx="458">
                  <c:v>44838</c:v>
                </c:pt>
                <c:pt idx="459">
                  <c:v>44839</c:v>
                </c:pt>
                <c:pt idx="460">
                  <c:v>44840</c:v>
                </c:pt>
                <c:pt idx="461">
                  <c:v>44841</c:v>
                </c:pt>
                <c:pt idx="462">
                  <c:v>44844</c:v>
                </c:pt>
                <c:pt idx="463">
                  <c:v>44845</c:v>
                </c:pt>
                <c:pt idx="464">
                  <c:v>44846</c:v>
                </c:pt>
                <c:pt idx="465">
                  <c:v>44847</c:v>
                </c:pt>
                <c:pt idx="466">
                  <c:v>44848</c:v>
                </c:pt>
                <c:pt idx="467">
                  <c:v>44851</c:v>
                </c:pt>
                <c:pt idx="468">
                  <c:v>44852</c:v>
                </c:pt>
                <c:pt idx="469">
                  <c:v>44853</c:v>
                </c:pt>
                <c:pt idx="470">
                  <c:v>44854</c:v>
                </c:pt>
                <c:pt idx="471">
                  <c:v>44855</c:v>
                </c:pt>
                <c:pt idx="472">
                  <c:v>44858</c:v>
                </c:pt>
                <c:pt idx="473">
                  <c:v>44859</c:v>
                </c:pt>
                <c:pt idx="474">
                  <c:v>44860</c:v>
                </c:pt>
                <c:pt idx="475">
                  <c:v>44861</c:v>
                </c:pt>
                <c:pt idx="476">
                  <c:v>44862</c:v>
                </c:pt>
                <c:pt idx="477">
                  <c:v>44865</c:v>
                </c:pt>
                <c:pt idx="478">
                  <c:v>44866</c:v>
                </c:pt>
                <c:pt idx="479">
                  <c:v>44867</c:v>
                </c:pt>
                <c:pt idx="480">
                  <c:v>44868</c:v>
                </c:pt>
                <c:pt idx="481">
                  <c:v>44869</c:v>
                </c:pt>
                <c:pt idx="482">
                  <c:v>44872</c:v>
                </c:pt>
                <c:pt idx="483">
                  <c:v>44873</c:v>
                </c:pt>
                <c:pt idx="484">
                  <c:v>44874</c:v>
                </c:pt>
                <c:pt idx="485">
                  <c:v>44875</c:v>
                </c:pt>
                <c:pt idx="486">
                  <c:v>44876</c:v>
                </c:pt>
                <c:pt idx="487">
                  <c:v>44879</c:v>
                </c:pt>
                <c:pt idx="488">
                  <c:v>44880</c:v>
                </c:pt>
                <c:pt idx="489">
                  <c:v>44881</c:v>
                </c:pt>
                <c:pt idx="490">
                  <c:v>44882</c:v>
                </c:pt>
                <c:pt idx="491">
                  <c:v>44883</c:v>
                </c:pt>
                <c:pt idx="492">
                  <c:v>44886</c:v>
                </c:pt>
                <c:pt idx="493">
                  <c:v>44887</c:v>
                </c:pt>
                <c:pt idx="494">
                  <c:v>44888</c:v>
                </c:pt>
                <c:pt idx="495">
                  <c:v>44889</c:v>
                </c:pt>
                <c:pt idx="496">
                  <c:v>44890</c:v>
                </c:pt>
                <c:pt idx="497">
                  <c:v>44893</c:v>
                </c:pt>
                <c:pt idx="498">
                  <c:v>44894</c:v>
                </c:pt>
                <c:pt idx="499">
                  <c:v>44895</c:v>
                </c:pt>
                <c:pt idx="500">
                  <c:v>44896</c:v>
                </c:pt>
                <c:pt idx="501">
                  <c:v>44897</c:v>
                </c:pt>
                <c:pt idx="502">
                  <c:v>44900</c:v>
                </c:pt>
                <c:pt idx="503">
                  <c:v>44901</c:v>
                </c:pt>
                <c:pt idx="504">
                  <c:v>44902</c:v>
                </c:pt>
                <c:pt idx="505">
                  <c:v>44903</c:v>
                </c:pt>
                <c:pt idx="506">
                  <c:v>44904</c:v>
                </c:pt>
                <c:pt idx="507">
                  <c:v>44907</c:v>
                </c:pt>
                <c:pt idx="508">
                  <c:v>44908</c:v>
                </c:pt>
                <c:pt idx="509">
                  <c:v>44909</c:v>
                </c:pt>
                <c:pt idx="510">
                  <c:v>44910</c:v>
                </c:pt>
                <c:pt idx="511">
                  <c:v>44911</c:v>
                </c:pt>
                <c:pt idx="512">
                  <c:v>44914</c:v>
                </c:pt>
                <c:pt idx="513">
                  <c:v>44915</c:v>
                </c:pt>
                <c:pt idx="514">
                  <c:v>44916</c:v>
                </c:pt>
                <c:pt idx="515">
                  <c:v>44917</c:v>
                </c:pt>
                <c:pt idx="516">
                  <c:v>44918</c:v>
                </c:pt>
                <c:pt idx="517">
                  <c:v>44921</c:v>
                </c:pt>
                <c:pt idx="518">
                  <c:v>44922</c:v>
                </c:pt>
                <c:pt idx="519">
                  <c:v>44923</c:v>
                </c:pt>
                <c:pt idx="520">
                  <c:v>44924</c:v>
                </c:pt>
                <c:pt idx="521">
                  <c:v>44925</c:v>
                </c:pt>
              </c:numCache>
            </c:numRef>
          </c:cat>
          <c:val>
            <c:numRef>
              <c:f>'Commodity Prices'!$F$8:$F$529</c:f>
              <c:numCache>
                <c:formatCode>General</c:formatCode>
                <c:ptCount val="522"/>
                <c:pt idx="0">
                  <c:v>2.5390000000000001</c:v>
                </c:pt>
                <c:pt idx="1">
                  <c:v>2.5390000000000001</c:v>
                </c:pt>
                <c:pt idx="2">
                  <c:v>2.581</c:v>
                </c:pt>
                <c:pt idx="3">
                  <c:v>2.702</c:v>
                </c:pt>
                <c:pt idx="4">
                  <c:v>2.7160000000000002</c:v>
                </c:pt>
                <c:pt idx="5">
                  <c:v>2.7290000000000001</c:v>
                </c:pt>
                <c:pt idx="6">
                  <c:v>2.7</c:v>
                </c:pt>
                <c:pt idx="7">
                  <c:v>2.7469999999999999</c:v>
                </c:pt>
                <c:pt idx="8">
                  <c:v>2.7530000000000001</c:v>
                </c:pt>
                <c:pt idx="9">
                  <c:v>2.7269999999999999</c:v>
                </c:pt>
                <c:pt idx="10">
                  <c:v>2.6659999999999999</c:v>
                </c:pt>
                <c:pt idx="11">
                  <c:v>2.7370000000000001</c:v>
                </c:pt>
                <c:pt idx="12">
                  <c:v>2.7370000000000001</c:v>
                </c:pt>
                <c:pt idx="13">
                  <c:v>2.5459999999999998</c:v>
                </c:pt>
                <c:pt idx="14">
                  <c:v>2.5390000000000001</c:v>
                </c:pt>
                <c:pt idx="15">
                  <c:v>2.4910000000000001</c:v>
                </c:pt>
                <c:pt idx="16">
                  <c:v>2.4460000000000002</c:v>
                </c:pt>
                <c:pt idx="17">
                  <c:v>2.6019999999999999</c:v>
                </c:pt>
                <c:pt idx="18">
                  <c:v>2.6560000000000001</c:v>
                </c:pt>
                <c:pt idx="19">
                  <c:v>2.76</c:v>
                </c:pt>
                <c:pt idx="20">
                  <c:v>2.6640000000000001</c:v>
                </c:pt>
                <c:pt idx="21">
                  <c:v>2.5640000000000001</c:v>
                </c:pt>
                <c:pt idx="22">
                  <c:v>2.85</c:v>
                </c:pt>
                <c:pt idx="23">
                  <c:v>2.8450000000000002</c:v>
                </c:pt>
                <c:pt idx="24">
                  <c:v>2.7890000000000001</c:v>
                </c:pt>
                <c:pt idx="25">
                  <c:v>2.9350000000000001</c:v>
                </c:pt>
                <c:pt idx="26">
                  <c:v>2.863</c:v>
                </c:pt>
                <c:pt idx="27">
                  <c:v>2.8820000000000001</c:v>
                </c:pt>
                <c:pt idx="28">
                  <c:v>2.835</c:v>
                </c:pt>
                <c:pt idx="29">
                  <c:v>2.911</c:v>
                </c:pt>
                <c:pt idx="30">
                  <c:v>2.8679999999999999</c:v>
                </c:pt>
                <c:pt idx="31">
                  <c:v>2.9119999999999999</c:v>
                </c:pt>
                <c:pt idx="32">
                  <c:v>2.9119999999999999</c:v>
                </c:pt>
                <c:pt idx="33">
                  <c:v>3.129</c:v>
                </c:pt>
                <c:pt idx="34">
                  <c:v>3.2189999999999999</c:v>
                </c:pt>
                <c:pt idx="35">
                  <c:v>3.0819999999999999</c:v>
                </c:pt>
                <c:pt idx="36">
                  <c:v>3.069</c:v>
                </c:pt>
                <c:pt idx="37">
                  <c:v>2.9529999999999998</c:v>
                </c:pt>
                <c:pt idx="38">
                  <c:v>2.879</c:v>
                </c:pt>
                <c:pt idx="39">
                  <c:v>2.8540000000000001</c:v>
                </c:pt>
                <c:pt idx="40">
                  <c:v>2.7770000000000001</c:v>
                </c:pt>
                <c:pt idx="41">
                  <c:v>2.7709999999999999</c:v>
                </c:pt>
                <c:pt idx="42">
                  <c:v>2.7770000000000001</c:v>
                </c:pt>
                <c:pt idx="43">
                  <c:v>2.839</c:v>
                </c:pt>
                <c:pt idx="44">
                  <c:v>2.8159999999999998</c:v>
                </c:pt>
                <c:pt idx="45">
                  <c:v>2.746</c:v>
                </c:pt>
                <c:pt idx="46">
                  <c:v>2.7010000000000001</c:v>
                </c:pt>
                <c:pt idx="47">
                  <c:v>2.6640000000000001</c:v>
                </c:pt>
                <c:pt idx="48">
                  <c:v>2.6619999999999999</c:v>
                </c:pt>
                <c:pt idx="49">
                  <c:v>2.6920000000000002</c:v>
                </c:pt>
                <c:pt idx="50">
                  <c:v>2.6680000000000001</c:v>
                </c:pt>
                <c:pt idx="51">
                  <c:v>2.6</c:v>
                </c:pt>
                <c:pt idx="52">
                  <c:v>2.484</c:v>
                </c:pt>
                <c:pt idx="53">
                  <c:v>2.5619999999999998</c:v>
                </c:pt>
                <c:pt idx="54">
                  <c:v>2.528</c:v>
                </c:pt>
                <c:pt idx="55">
                  <c:v>2.4809999999999999</c:v>
                </c:pt>
                <c:pt idx="56">
                  <c:v>2.5350000000000001</c:v>
                </c:pt>
                <c:pt idx="57">
                  <c:v>2.5819999999999999</c:v>
                </c:pt>
                <c:pt idx="58">
                  <c:v>2.508</c:v>
                </c:pt>
                <c:pt idx="59">
                  <c:v>2.5179999999999998</c:v>
                </c:pt>
                <c:pt idx="60">
                  <c:v>2.57</c:v>
                </c:pt>
                <c:pt idx="61">
                  <c:v>2.5569999999999999</c:v>
                </c:pt>
                <c:pt idx="62">
                  <c:v>2.5859999999999999</c:v>
                </c:pt>
                <c:pt idx="63">
                  <c:v>2.6230000000000002</c:v>
                </c:pt>
                <c:pt idx="64">
                  <c:v>2.6080000000000001</c:v>
                </c:pt>
                <c:pt idx="65">
                  <c:v>2.6389999999999998</c:v>
                </c:pt>
                <c:pt idx="66">
                  <c:v>2.6389999999999998</c:v>
                </c:pt>
                <c:pt idx="67">
                  <c:v>2.5110000000000001</c:v>
                </c:pt>
                <c:pt idx="68">
                  <c:v>2.456</c:v>
                </c:pt>
                <c:pt idx="69">
                  <c:v>2.52</c:v>
                </c:pt>
                <c:pt idx="70">
                  <c:v>2.5219999999999998</c:v>
                </c:pt>
                <c:pt idx="71">
                  <c:v>2.5259999999999998</c:v>
                </c:pt>
                <c:pt idx="72">
                  <c:v>2.5609999999999999</c:v>
                </c:pt>
                <c:pt idx="73">
                  <c:v>2.6190000000000002</c:v>
                </c:pt>
                <c:pt idx="74">
                  <c:v>2.6179999999999999</c:v>
                </c:pt>
                <c:pt idx="75">
                  <c:v>2.6579999999999999</c:v>
                </c:pt>
                <c:pt idx="76">
                  <c:v>2.68</c:v>
                </c:pt>
                <c:pt idx="77">
                  <c:v>2.7490000000000001</c:v>
                </c:pt>
                <c:pt idx="78">
                  <c:v>2.7269999999999999</c:v>
                </c:pt>
                <c:pt idx="79">
                  <c:v>2.6920000000000002</c:v>
                </c:pt>
                <c:pt idx="80">
                  <c:v>2.7490000000000001</c:v>
                </c:pt>
                <c:pt idx="81">
                  <c:v>2.73</c:v>
                </c:pt>
                <c:pt idx="82">
                  <c:v>2.79</c:v>
                </c:pt>
                <c:pt idx="83">
                  <c:v>2.8730000000000002</c:v>
                </c:pt>
                <c:pt idx="84">
                  <c:v>2.9249999999999998</c:v>
                </c:pt>
                <c:pt idx="85">
                  <c:v>2.911</c:v>
                </c:pt>
                <c:pt idx="86">
                  <c:v>2.931</c:v>
                </c:pt>
                <c:pt idx="87">
                  <c:v>2.9660000000000002</c:v>
                </c:pt>
                <c:pt idx="88">
                  <c:v>2.9670000000000001</c:v>
                </c:pt>
                <c:pt idx="89">
                  <c:v>2.9380000000000002</c:v>
                </c:pt>
                <c:pt idx="90">
                  <c:v>2.9279999999999999</c:v>
                </c:pt>
                <c:pt idx="91">
                  <c:v>2.9580000000000002</c:v>
                </c:pt>
                <c:pt idx="92">
                  <c:v>2.9319999999999999</c:v>
                </c:pt>
                <c:pt idx="93">
                  <c:v>2.9550000000000001</c:v>
                </c:pt>
                <c:pt idx="94">
                  <c:v>2.9689999999999999</c:v>
                </c:pt>
                <c:pt idx="95">
                  <c:v>2.9729999999999999</c:v>
                </c:pt>
                <c:pt idx="96">
                  <c:v>2.9609999999999999</c:v>
                </c:pt>
                <c:pt idx="97">
                  <c:v>3.109</c:v>
                </c:pt>
                <c:pt idx="98">
                  <c:v>3.012</c:v>
                </c:pt>
                <c:pt idx="99">
                  <c:v>2.964</c:v>
                </c:pt>
                <c:pt idx="100">
                  <c:v>2.9249999999999998</c:v>
                </c:pt>
                <c:pt idx="101">
                  <c:v>2.9060000000000001</c:v>
                </c:pt>
                <c:pt idx="102">
                  <c:v>2.8860000000000001</c:v>
                </c:pt>
                <c:pt idx="103">
                  <c:v>2.9129999999999998</c:v>
                </c:pt>
                <c:pt idx="104">
                  <c:v>2.984</c:v>
                </c:pt>
                <c:pt idx="105">
                  <c:v>2.9580000000000002</c:v>
                </c:pt>
                <c:pt idx="106">
                  <c:v>2.9860000000000002</c:v>
                </c:pt>
                <c:pt idx="107">
                  <c:v>2.9860000000000002</c:v>
                </c:pt>
                <c:pt idx="108">
                  <c:v>3.1040000000000001</c:v>
                </c:pt>
                <c:pt idx="109">
                  <c:v>3.0750000000000002</c:v>
                </c:pt>
                <c:pt idx="110">
                  <c:v>3.0409999999999999</c:v>
                </c:pt>
                <c:pt idx="111">
                  <c:v>3.097</c:v>
                </c:pt>
                <c:pt idx="112">
                  <c:v>3.07</c:v>
                </c:pt>
                <c:pt idx="113">
                  <c:v>3.1280000000000001</c:v>
                </c:pt>
                <c:pt idx="114">
                  <c:v>3.129</c:v>
                </c:pt>
                <c:pt idx="115">
                  <c:v>3.149</c:v>
                </c:pt>
                <c:pt idx="116">
                  <c:v>3.2959999999999998</c:v>
                </c:pt>
                <c:pt idx="117">
                  <c:v>3.3519999999999999</c:v>
                </c:pt>
                <c:pt idx="118">
                  <c:v>3.24</c:v>
                </c:pt>
                <c:pt idx="119">
                  <c:v>3.2509999999999999</c:v>
                </c:pt>
                <c:pt idx="120">
                  <c:v>3.2530000000000001</c:v>
                </c:pt>
                <c:pt idx="121">
                  <c:v>3.2149999999999999</c:v>
                </c:pt>
                <c:pt idx="122">
                  <c:v>3.1909999999999998</c:v>
                </c:pt>
                <c:pt idx="123">
                  <c:v>3.258</c:v>
                </c:pt>
                <c:pt idx="124">
                  <c:v>3.3330000000000002</c:v>
                </c:pt>
                <c:pt idx="125">
                  <c:v>3.4180000000000001</c:v>
                </c:pt>
                <c:pt idx="126">
                  <c:v>3.496</c:v>
                </c:pt>
                <c:pt idx="127">
                  <c:v>3.617</c:v>
                </c:pt>
                <c:pt idx="128">
                  <c:v>3.63</c:v>
                </c:pt>
                <c:pt idx="129">
                  <c:v>3.65</c:v>
                </c:pt>
                <c:pt idx="130">
                  <c:v>3.661</c:v>
                </c:pt>
                <c:pt idx="131">
                  <c:v>3.7</c:v>
                </c:pt>
                <c:pt idx="132">
                  <c:v>3.7</c:v>
                </c:pt>
                <c:pt idx="133">
                  <c:v>3.637</c:v>
                </c:pt>
                <c:pt idx="134">
                  <c:v>3.5960000000000001</c:v>
                </c:pt>
                <c:pt idx="135">
                  <c:v>3.6880000000000002</c:v>
                </c:pt>
                <c:pt idx="136">
                  <c:v>3.6739999999999999</c:v>
                </c:pt>
                <c:pt idx="137">
                  <c:v>3.7490000000000001</c:v>
                </c:pt>
                <c:pt idx="138">
                  <c:v>3.6960000000000002</c:v>
                </c:pt>
                <c:pt idx="139">
                  <c:v>3.66</c:v>
                </c:pt>
                <c:pt idx="140">
                  <c:v>3.6139999999999999</c:v>
                </c:pt>
                <c:pt idx="141">
                  <c:v>3.6739999999999999</c:v>
                </c:pt>
                <c:pt idx="142">
                  <c:v>3.7789999999999999</c:v>
                </c:pt>
                <c:pt idx="143">
                  <c:v>3.8759999999999999</c:v>
                </c:pt>
                <c:pt idx="144">
                  <c:v>3.9590000000000001</c:v>
                </c:pt>
                <c:pt idx="145">
                  <c:v>4.0030000000000001</c:v>
                </c:pt>
                <c:pt idx="146">
                  <c:v>4.0599999999999996</c:v>
                </c:pt>
                <c:pt idx="147">
                  <c:v>4.1020000000000003</c:v>
                </c:pt>
                <c:pt idx="148">
                  <c:v>3.9710000000000001</c:v>
                </c:pt>
                <c:pt idx="149">
                  <c:v>4.0439999999999996</c:v>
                </c:pt>
                <c:pt idx="150">
                  <c:v>4.0590000000000002</c:v>
                </c:pt>
                <c:pt idx="151">
                  <c:v>3.9140000000000001</c:v>
                </c:pt>
                <c:pt idx="152">
                  <c:v>3.9350000000000001</c:v>
                </c:pt>
                <c:pt idx="153">
                  <c:v>4.0270000000000001</c:v>
                </c:pt>
                <c:pt idx="154">
                  <c:v>4.1580000000000004</c:v>
                </c:pt>
                <c:pt idx="155">
                  <c:v>4.1399999999999997</c:v>
                </c:pt>
                <c:pt idx="156">
                  <c:v>4.1399999999999997</c:v>
                </c:pt>
                <c:pt idx="157">
                  <c:v>4.0599999999999996</c:v>
                </c:pt>
                <c:pt idx="158">
                  <c:v>4.0890000000000004</c:v>
                </c:pt>
                <c:pt idx="159">
                  <c:v>4.0590000000000002</c:v>
                </c:pt>
                <c:pt idx="160">
                  <c:v>3.9329999999999998</c:v>
                </c:pt>
                <c:pt idx="161">
                  <c:v>3.8610000000000002</c:v>
                </c:pt>
                <c:pt idx="162">
                  <c:v>3.9460000000000002</c:v>
                </c:pt>
                <c:pt idx="163">
                  <c:v>3.8370000000000002</c:v>
                </c:pt>
                <c:pt idx="164">
                  <c:v>3.8519999999999999</c:v>
                </c:pt>
                <c:pt idx="165">
                  <c:v>3.83</c:v>
                </c:pt>
                <c:pt idx="166">
                  <c:v>3.851</c:v>
                </c:pt>
                <c:pt idx="167">
                  <c:v>3.9449999999999998</c:v>
                </c:pt>
                <c:pt idx="168">
                  <c:v>3.8959999999999999</c:v>
                </c:pt>
                <c:pt idx="169">
                  <c:v>3.8969999999999998</c:v>
                </c:pt>
                <c:pt idx="170">
                  <c:v>4.1840000000000002</c:v>
                </c:pt>
                <c:pt idx="171">
                  <c:v>4.37</c:v>
                </c:pt>
                <c:pt idx="172">
                  <c:v>4.3049999999999997</c:v>
                </c:pt>
                <c:pt idx="173">
                  <c:v>4.3769999999999998</c:v>
                </c:pt>
                <c:pt idx="174">
                  <c:v>4.6150000000000002</c:v>
                </c:pt>
                <c:pt idx="175">
                  <c:v>4.641</c:v>
                </c:pt>
                <c:pt idx="176">
                  <c:v>4.7119999999999997</c:v>
                </c:pt>
                <c:pt idx="177">
                  <c:v>4.7119999999999997</c:v>
                </c:pt>
                <c:pt idx="178">
                  <c:v>4.5679999999999996</c:v>
                </c:pt>
                <c:pt idx="179">
                  <c:v>4.9139999999999997</c:v>
                </c:pt>
                <c:pt idx="180">
                  <c:v>5.0309999999999997</c:v>
                </c:pt>
                <c:pt idx="181">
                  <c:v>4.9379999999999997</c:v>
                </c:pt>
                <c:pt idx="182">
                  <c:v>5.2309999999999999</c:v>
                </c:pt>
                <c:pt idx="183">
                  <c:v>5.26</c:v>
                </c:pt>
                <c:pt idx="184">
                  <c:v>5.46</c:v>
                </c:pt>
                <c:pt idx="185">
                  <c:v>5.335</c:v>
                </c:pt>
                <c:pt idx="186">
                  <c:v>5.1050000000000004</c:v>
                </c:pt>
                <c:pt idx="187">
                  <c:v>4.9850000000000003</c:v>
                </c:pt>
                <c:pt idx="188">
                  <c:v>4.8049999999999997</c:v>
                </c:pt>
                <c:pt idx="189">
                  <c:v>4.8049999999999997</c:v>
                </c:pt>
                <c:pt idx="190">
                  <c:v>4.976</c:v>
                </c:pt>
                <c:pt idx="191">
                  <c:v>5.14</c:v>
                </c:pt>
                <c:pt idx="192">
                  <c:v>5.7060000000000004</c:v>
                </c:pt>
                <c:pt idx="193">
                  <c:v>5.8410000000000002</c:v>
                </c:pt>
                <c:pt idx="194">
                  <c:v>5.4770000000000003</c:v>
                </c:pt>
                <c:pt idx="195">
                  <c:v>5.867</c:v>
                </c:pt>
                <c:pt idx="196">
                  <c:v>5.6189999999999998</c:v>
                </c:pt>
                <c:pt idx="197">
                  <c:v>5.766</c:v>
                </c:pt>
                <c:pt idx="198">
                  <c:v>6.3120000000000003</c:v>
                </c:pt>
                <c:pt idx="199">
                  <c:v>5.6749999999999998</c:v>
                </c:pt>
                <c:pt idx="200">
                  <c:v>5.6769999999999996</c:v>
                </c:pt>
                <c:pt idx="201">
                  <c:v>5.5650000000000004</c:v>
                </c:pt>
                <c:pt idx="202">
                  <c:v>5.3449999999999998</c:v>
                </c:pt>
                <c:pt idx="203">
                  <c:v>5.5049999999999999</c:v>
                </c:pt>
                <c:pt idx="204">
                  <c:v>5.59</c:v>
                </c:pt>
                <c:pt idx="205">
                  <c:v>5.6870000000000003</c:v>
                </c:pt>
                <c:pt idx="206">
                  <c:v>5.41</c:v>
                </c:pt>
                <c:pt idx="207">
                  <c:v>4.9889999999999999</c:v>
                </c:pt>
                <c:pt idx="208">
                  <c:v>5.0880000000000001</c:v>
                </c:pt>
                <c:pt idx="209">
                  <c:v>5.17</c:v>
                </c:pt>
                <c:pt idx="210">
                  <c:v>5.1150000000000002</c:v>
                </c:pt>
                <c:pt idx="211">
                  <c:v>5.28</c:v>
                </c:pt>
                <c:pt idx="212">
                  <c:v>5.8979999999999997</c:v>
                </c:pt>
                <c:pt idx="213">
                  <c:v>5.8819999999999997</c:v>
                </c:pt>
                <c:pt idx="214">
                  <c:v>6.202</c:v>
                </c:pt>
                <c:pt idx="215">
                  <c:v>5.782</c:v>
                </c:pt>
                <c:pt idx="216">
                  <c:v>5.4260000000000002</c:v>
                </c:pt>
                <c:pt idx="217">
                  <c:v>5.1859999999999999</c:v>
                </c:pt>
                <c:pt idx="218">
                  <c:v>5.5419999999999998</c:v>
                </c:pt>
                <c:pt idx="219">
                  <c:v>5.67</c:v>
                </c:pt>
                <c:pt idx="220">
                  <c:v>5.7160000000000002</c:v>
                </c:pt>
                <c:pt idx="221">
                  <c:v>5.516</c:v>
                </c:pt>
                <c:pt idx="222">
                  <c:v>5.4269999999999996</c:v>
                </c:pt>
                <c:pt idx="223">
                  <c:v>4.9790000000000001</c:v>
                </c:pt>
                <c:pt idx="224">
                  <c:v>4.88</c:v>
                </c:pt>
                <c:pt idx="225">
                  <c:v>5.149</c:v>
                </c:pt>
                <c:pt idx="226">
                  <c:v>4.7910000000000004</c:v>
                </c:pt>
                <c:pt idx="227">
                  <c:v>5.0170000000000003</c:v>
                </c:pt>
                <c:pt idx="228">
                  <c:v>5.1769999999999996</c:v>
                </c:pt>
                <c:pt idx="229">
                  <c:v>4.8159999999999998</c:v>
                </c:pt>
                <c:pt idx="230">
                  <c:v>4.9020000000000001</c:v>
                </c:pt>
                <c:pt idx="231">
                  <c:v>5.0650000000000004</c:v>
                </c:pt>
                <c:pt idx="232">
                  <c:v>4.7889999999999997</c:v>
                </c:pt>
                <c:pt idx="233">
                  <c:v>4.9669999999999996</c:v>
                </c:pt>
                <c:pt idx="234">
                  <c:v>5.0679999999999996</c:v>
                </c:pt>
                <c:pt idx="235">
                  <c:v>5.0679999999999996</c:v>
                </c:pt>
                <c:pt idx="236">
                  <c:v>5.4470000000000001</c:v>
                </c:pt>
                <c:pt idx="237">
                  <c:v>4.8540000000000001</c:v>
                </c:pt>
                <c:pt idx="238">
                  <c:v>4.5670000000000002</c:v>
                </c:pt>
                <c:pt idx="239">
                  <c:v>4.258</c:v>
                </c:pt>
                <c:pt idx="240">
                  <c:v>4.056</c:v>
                </c:pt>
                <c:pt idx="241">
                  <c:v>4.1319999999999997</c:v>
                </c:pt>
                <c:pt idx="242">
                  <c:v>3.657</c:v>
                </c:pt>
                <c:pt idx="243">
                  <c:v>3.7080000000000002</c:v>
                </c:pt>
                <c:pt idx="244">
                  <c:v>3.8149999999999999</c:v>
                </c:pt>
                <c:pt idx="245">
                  <c:v>3.8140000000000001</c:v>
                </c:pt>
                <c:pt idx="246">
                  <c:v>3.9249999999999998</c:v>
                </c:pt>
                <c:pt idx="247">
                  <c:v>3.794</c:v>
                </c:pt>
                <c:pt idx="248">
                  <c:v>3.7469999999999999</c:v>
                </c:pt>
                <c:pt idx="249">
                  <c:v>3.802</c:v>
                </c:pt>
                <c:pt idx="250">
                  <c:v>3.766</c:v>
                </c:pt>
                <c:pt idx="251">
                  <c:v>3.69</c:v>
                </c:pt>
                <c:pt idx="252">
                  <c:v>3.8340000000000001</c:v>
                </c:pt>
                <c:pt idx="253">
                  <c:v>3.8690000000000002</c:v>
                </c:pt>
                <c:pt idx="254">
                  <c:v>3.976</c:v>
                </c:pt>
                <c:pt idx="255">
                  <c:v>3.7309999999999999</c:v>
                </c:pt>
                <c:pt idx="256">
                  <c:v>3.7309999999999999</c:v>
                </c:pt>
                <c:pt idx="257">
                  <c:v>4.0599999999999996</c:v>
                </c:pt>
                <c:pt idx="258">
                  <c:v>4.0549999999999997</c:v>
                </c:pt>
                <c:pt idx="259">
                  <c:v>4.024</c:v>
                </c:pt>
                <c:pt idx="260">
                  <c:v>3.5609999999999999</c:v>
                </c:pt>
                <c:pt idx="261">
                  <c:v>3.73</c:v>
                </c:pt>
                <c:pt idx="262">
                  <c:v>3.8149999999999999</c:v>
                </c:pt>
                <c:pt idx="263">
                  <c:v>3.7170000000000001</c:v>
                </c:pt>
                <c:pt idx="264">
                  <c:v>3.8820000000000001</c:v>
                </c:pt>
                <c:pt idx="265">
                  <c:v>3.8119999999999998</c:v>
                </c:pt>
                <c:pt idx="266">
                  <c:v>3.9159999999999999</c:v>
                </c:pt>
                <c:pt idx="267">
                  <c:v>4.0789999999999997</c:v>
                </c:pt>
                <c:pt idx="268">
                  <c:v>4.2489999999999997</c:v>
                </c:pt>
                <c:pt idx="269">
                  <c:v>4.8570000000000002</c:v>
                </c:pt>
                <c:pt idx="270">
                  <c:v>4.2699999999999996</c:v>
                </c:pt>
                <c:pt idx="271">
                  <c:v>4.2619999999999996</c:v>
                </c:pt>
                <c:pt idx="272">
                  <c:v>4.2619999999999996</c:v>
                </c:pt>
                <c:pt idx="273">
                  <c:v>4.2830000000000004</c:v>
                </c:pt>
                <c:pt idx="274">
                  <c:v>4.0309999999999997</c:v>
                </c:pt>
                <c:pt idx="275">
                  <c:v>3.802</c:v>
                </c:pt>
                <c:pt idx="276">
                  <c:v>3.9990000000000001</c:v>
                </c:pt>
                <c:pt idx="277">
                  <c:v>4.0270000000000001</c:v>
                </c:pt>
                <c:pt idx="278">
                  <c:v>4.0529999999999999</c:v>
                </c:pt>
                <c:pt idx="279">
                  <c:v>4.2770000000000001</c:v>
                </c:pt>
                <c:pt idx="280">
                  <c:v>6.2649999999999997</c:v>
                </c:pt>
                <c:pt idx="281">
                  <c:v>4.6390000000000002</c:v>
                </c:pt>
                <c:pt idx="282">
                  <c:v>4.8739999999999997</c:v>
                </c:pt>
                <c:pt idx="283">
                  <c:v>4.7510000000000003</c:v>
                </c:pt>
                <c:pt idx="284">
                  <c:v>5.5010000000000003</c:v>
                </c:pt>
                <c:pt idx="285">
                  <c:v>4.8879999999999999</c:v>
                </c:pt>
                <c:pt idx="286">
                  <c:v>4.5720000000000001</c:v>
                </c:pt>
                <c:pt idx="287">
                  <c:v>4.2320000000000002</c:v>
                </c:pt>
                <c:pt idx="288">
                  <c:v>4.2480000000000002</c:v>
                </c:pt>
                <c:pt idx="289">
                  <c:v>4.0090000000000003</c:v>
                </c:pt>
                <c:pt idx="290">
                  <c:v>3.9590000000000001</c:v>
                </c:pt>
                <c:pt idx="291">
                  <c:v>3.9409999999999998</c:v>
                </c:pt>
                <c:pt idx="292">
                  <c:v>4.1950000000000003</c:v>
                </c:pt>
                <c:pt idx="293">
                  <c:v>4.306</c:v>
                </c:pt>
                <c:pt idx="294">
                  <c:v>4.7169999999999996</c:v>
                </c:pt>
                <c:pt idx="295">
                  <c:v>4.4859999999999998</c:v>
                </c:pt>
                <c:pt idx="296">
                  <c:v>4.431</c:v>
                </c:pt>
                <c:pt idx="297">
                  <c:v>4.431</c:v>
                </c:pt>
                <c:pt idx="298">
                  <c:v>4.4980000000000002</c:v>
                </c:pt>
                <c:pt idx="299">
                  <c:v>4.6230000000000002</c:v>
                </c:pt>
                <c:pt idx="300">
                  <c:v>4.5679999999999996</c:v>
                </c:pt>
                <c:pt idx="301">
                  <c:v>4.47</c:v>
                </c:pt>
                <c:pt idx="302">
                  <c:v>4.4020000000000001</c:v>
                </c:pt>
                <c:pt idx="303">
                  <c:v>4.5730000000000004</c:v>
                </c:pt>
                <c:pt idx="304">
                  <c:v>4.7619999999999996</c:v>
                </c:pt>
                <c:pt idx="305">
                  <c:v>4.7220000000000004</c:v>
                </c:pt>
                <c:pt idx="306">
                  <c:v>5.016</c:v>
                </c:pt>
                <c:pt idx="307">
                  <c:v>4.8330000000000002</c:v>
                </c:pt>
                <c:pt idx="308">
                  <c:v>4.5270000000000001</c:v>
                </c:pt>
                <c:pt idx="309">
                  <c:v>4.5259999999999998</c:v>
                </c:pt>
                <c:pt idx="310">
                  <c:v>4.6310000000000002</c:v>
                </c:pt>
                <c:pt idx="311">
                  <c:v>4.7249999999999996</c:v>
                </c:pt>
                <c:pt idx="312">
                  <c:v>4.6580000000000004</c:v>
                </c:pt>
                <c:pt idx="313">
                  <c:v>4.5679999999999996</c:v>
                </c:pt>
                <c:pt idx="314">
                  <c:v>4.7480000000000002</c:v>
                </c:pt>
                <c:pt idx="315">
                  <c:v>4.99</c:v>
                </c:pt>
                <c:pt idx="316">
                  <c:v>4.8630000000000004</c:v>
                </c:pt>
                <c:pt idx="317">
                  <c:v>4.9000000000000004</c:v>
                </c:pt>
                <c:pt idx="318">
                  <c:v>5.1870000000000003</c:v>
                </c:pt>
                <c:pt idx="319">
                  <c:v>5.2320000000000002</c:v>
                </c:pt>
                <c:pt idx="320">
                  <c:v>5.4009999999999998</c:v>
                </c:pt>
                <c:pt idx="321">
                  <c:v>5.5709999999999997</c:v>
                </c:pt>
                <c:pt idx="322">
                  <c:v>5.508</c:v>
                </c:pt>
                <c:pt idx="323">
                  <c:v>5.3360000000000003</c:v>
                </c:pt>
                <c:pt idx="324">
                  <c:v>5.6050000000000004</c:v>
                </c:pt>
                <c:pt idx="325">
                  <c:v>5.6420000000000003</c:v>
                </c:pt>
                <c:pt idx="326">
                  <c:v>5.72</c:v>
                </c:pt>
                <c:pt idx="327">
                  <c:v>5.7119999999999997</c:v>
                </c:pt>
                <c:pt idx="328">
                  <c:v>6.032</c:v>
                </c:pt>
                <c:pt idx="329">
                  <c:v>6.0289999999999999</c:v>
                </c:pt>
                <c:pt idx="330">
                  <c:v>6.359</c:v>
                </c:pt>
                <c:pt idx="331">
                  <c:v>6.2779999999999996</c:v>
                </c:pt>
                <c:pt idx="332">
                  <c:v>6.6429999999999998</c:v>
                </c:pt>
                <c:pt idx="333">
                  <c:v>6.68</c:v>
                </c:pt>
                <c:pt idx="334">
                  <c:v>6.9969999999999999</c:v>
                </c:pt>
                <c:pt idx="335">
                  <c:v>7.3</c:v>
                </c:pt>
                <c:pt idx="336">
                  <c:v>7.3</c:v>
                </c:pt>
                <c:pt idx="337">
                  <c:v>7.82</c:v>
                </c:pt>
                <c:pt idx="338">
                  <c:v>7.1760000000000002</c:v>
                </c:pt>
                <c:pt idx="339">
                  <c:v>6.9370000000000003</c:v>
                </c:pt>
                <c:pt idx="340">
                  <c:v>6.9569999999999999</c:v>
                </c:pt>
                <c:pt idx="341">
                  <c:v>6.5339999999999998</c:v>
                </c:pt>
                <c:pt idx="342">
                  <c:v>6.6689999999999996</c:v>
                </c:pt>
                <c:pt idx="343">
                  <c:v>6.85</c:v>
                </c:pt>
                <c:pt idx="344">
                  <c:v>7.2670000000000003</c:v>
                </c:pt>
                <c:pt idx="345">
                  <c:v>6.8879999999999999</c:v>
                </c:pt>
                <c:pt idx="346">
                  <c:v>7.2439999999999998</c:v>
                </c:pt>
                <c:pt idx="347">
                  <c:v>7.4749999999999996</c:v>
                </c:pt>
                <c:pt idx="348">
                  <c:v>7.9539999999999997</c:v>
                </c:pt>
                <c:pt idx="349">
                  <c:v>8.4149999999999991</c:v>
                </c:pt>
                <c:pt idx="350">
                  <c:v>8.7829999999999995</c:v>
                </c:pt>
                <c:pt idx="351">
                  <c:v>8.0429999999999993</c:v>
                </c:pt>
                <c:pt idx="352">
                  <c:v>7.0259999999999998</c:v>
                </c:pt>
                <c:pt idx="353">
                  <c:v>7.3849999999999998</c:v>
                </c:pt>
                <c:pt idx="354">
                  <c:v>7.64</c:v>
                </c:pt>
                <c:pt idx="355">
                  <c:v>7.7389999999999999</c:v>
                </c:pt>
                <c:pt idx="356">
                  <c:v>7.6630000000000003</c:v>
                </c:pt>
                <c:pt idx="357">
                  <c:v>7.9560000000000004</c:v>
                </c:pt>
                <c:pt idx="358">
                  <c:v>8.3040000000000003</c:v>
                </c:pt>
                <c:pt idx="359">
                  <c:v>8.3680000000000003</c:v>
                </c:pt>
                <c:pt idx="360">
                  <c:v>8.3079999999999998</c:v>
                </c:pt>
                <c:pt idx="361">
                  <c:v>8.0830000000000002</c:v>
                </c:pt>
                <c:pt idx="362">
                  <c:v>8.7439999999999998</c:v>
                </c:pt>
                <c:pt idx="363">
                  <c:v>8.7959999999999994</c:v>
                </c:pt>
                <c:pt idx="364">
                  <c:v>8.9710000000000001</c:v>
                </c:pt>
                <c:pt idx="365">
                  <c:v>8.9079999999999995</c:v>
                </c:pt>
                <c:pt idx="366">
                  <c:v>8.7270000000000003</c:v>
                </c:pt>
                <c:pt idx="367">
                  <c:v>8.7270000000000003</c:v>
                </c:pt>
                <c:pt idx="368">
                  <c:v>8.1449999999999996</c:v>
                </c:pt>
                <c:pt idx="369">
                  <c:v>8.6959999999999997</c:v>
                </c:pt>
                <c:pt idx="370">
                  <c:v>8.4849999999999994</c:v>
                </c:pt>
                <c:pt idx="371">
                  <c:v>8.5229999999999997</c:v>
                </c:pt>
                <c:pt idx="372">
                  <c:v>9.3219999999999992</c:v>
                </c:pt>
                <c:pt idx="373">
                  <c:v>9.2929999999999993</c:v>
                </c:pt>
                <c:pt idx="374">
                  <c:v>8.6989999999999998</c:v>
                </c:pt>
                <c:pt idx="375">
                  <c:v>8.9629999999999992</c:v>
                </c:pt>
                <c:pt idx="376">
                  <c:v>8.85</c:v>
                </c:pt>
                <c:pt idx="377">
                  <c:v>8.609</c:v>
                </c:pt>
                <c:pt idx="378">
                  <c:v>7.1890000000000001</c:v>
                </c:pt>
                <c:pt idx="379">
                  <c:v>7.42</c:v>
                </c:pt>
                <c:pt idx="380">
                  <c:v>7.4640000000000004</c:v>
                </c:pt>
                <c:pt idx="381">
                  <c:v>6.944</c:v>
                </c:pt>
                <c:pt idx="382">
                  <c:v>6.944</c:v>
                </c:pt>
                <c:pt idx="383">
                  <c:v>6.8079999999999998</c:v>
                </c:pt>
                <c:pt idx="384">
                  <c:v>6.8579999999999997</c:v>
                </c:pt>
                <c:pt idx="385">
                  <c:v>6.2389999999999999</c:v>
                </c:pt>
                <c:pt idx="386">
                  <c:v>6.22</c:v>
                </c:pt>
                <c:pt idx="387">
                  <c:v>6.5010000000000003</c:v>
                </c:pt>
                <c:pt idx="388">
                  <c:v>6.5510000000000002</c:v>
                </c:pt>
                <c:pt idx="389">
                  <c:v>6.4980000000000002</c:v>
                </c:pt>
                <c:pt idx="390">
                  <c:v>5.4240000000000004</c:v>
                </c:pt>
                <c:pt idx="391">
                  <c:v>5.73</c:v>
                </c:pt>
                <c:pt idx="392">
                  <c:v>5.73</c:v>
                </c:pt>
                <c:pt idx="393">
                  <c:v>5.5229999999999997</c:v>
                </c:pt>
                <c:pt idx="394">
                  <c:v>5.51</c:v>
                </c:pt>
                <c:pt idx="395">
                  <c:v>6.2969999999999997</c:v>
                </c:pt>
                <c:pt idx="396">
                  <c:v>6.0339999999999998</c:v>
                </c:pt>
                <c:pt idx="397">
                  <c:v>6.4260000000000002</c:v>
                </c:pt>
                <c:pt idx="398">
                  <c:v>6.1630000000000003</c:v>
                </c:pt>
                <c:pt idx="399">
                  <c:v>6.6890000000000001</c:v>
                </c:pt>
                <c:pt idx="400">
                  <c:v>6.6</c:v>
                </c:pt>
                <c:pt idx="401">
                  <c:v>7.016</c:v>
                </c:pt>
                <c:pt idx="402">
                  <c:v>7.4790000000000001</c:v>
                </c:pt>
                <c:pt idx="403">
                  <c:v>7.2640000000000002</c:v>
                </c:pt>
                <c:pt idx="404">
                  <c:v>8.0069999999999997</c:v>
                </c:pt>
                <c:pt idx="405">
                  <c:v>7.9320000000000004</c:v>
                </c:pt>
                <c:pt idx="406">
                  <c:v>8.2989999999999995</c:v>
                </c:pt>
                <c:pt idx="407">
                  <c:v>8.7270000000000003</c:v>
                </c:pt>
                <c:pt idx="408">
                  <c:v>8.9930000000000003</c:v>
                </c:pt>
                <c:pt idx="409">
                  <c:v>8.6869999999999994</c:v>
                </c:pt>
                <c:pt idx="410">
                  <c:v>8.1340000000000003</c:v>
                </c:pt>
                <c:pt idx="411">
                  <c:v>8.2289999999999992</c:v>
                </c:pt>
                <c:pt idx="412">
                  <c:v>8.2829999999999995</c:v>
                </c:pt>
                <c:pt idx="413">
                  <c:v>7.7060000000000004</c:v>
                </c:pt>
                <c:pt idx="414">
                  <c:v>8.266</c:v>
                </c:pt>
                <c:pt idx="415">
                  <c:v>8.1219999999999999</c:v>
                </c:pt>
                <c:pt idx="416">
                  <c:v>8.0640000000000001</c:v>
                </c:pt>
                <c:pt idx="417">
                  <c:v>7.5890000000000004</c:v>
                </c:pt>
                <c:pt idx="418">
                  <c:v>7.8330000000000002</c:v>
                </c:pt>
                <c:pt idx="419">
                  <c:v>8.202</c:v>
                </c:pt>
                <c:pt idx="420">
                  <c:v>8.8740000000000006</c:v>
                </c:pt>
                <c:pt idx="421">
                  <c:v>8.7680000000000007</c:v>
                </c:pt>
                <c:pt idx="422">
                  <c:v>8.7279999999999998</c:v>
                </c:pt>
                <c:pt idx="423">
                  <c:v>9.3290000000000006</c:v>
                </c:pt>
                <c:pt idx="424">
                  <c:v>9.2439999999999998</c:v>
                </c:pt>
                <c:pt idx="425">
                  <c:v>9.1880000000000006</c:v>
                </c:pt>
                <c:pt idx="426">
                  <c:v>9.3360000000000003</c:v>
                </c:pt>
                <c:pt idx="427">
                  <c:v>9.68</c:v>
                </c:pt>
                <c:pt idx="428">
                  <c:v>9.1929999999999996</c:v>
                </c:pt>
                <c:pt idx="429">
                  <c:v>9.33</c:v>
                </c:pt>
                <c:pt idx="430">
                  <c:v>9.375</c:v>
                </c:pt>
                <c:pt idx="431">
                  <c:v>9.2959999999999994</c:v>
                </c:pt>
                <c:pt idx="432">
                  <c:v>9.3529999999999998</c:v>
                </c:pt>
                <c:pt idx="433">
                  <c:v>9.0419999999999998</c:v>
                </c:pt>
                <c:pt idx="434">
                  <c:v>9.1270000000000007</c:v>
                </c:pt>
                <c:pt idx="435">
                  <c:v>9.2620000000000005</c:v>
                </c:pt>
                <c:pt idx="436">
                  <c:v>8.7859999999999996</c:v>
                </c:pt>
                <c:pt idx="437">
                  <c:v>8.7859999999999996</c:v>
                </c:pt>
                <c:pt idx="438">
                  <c:v>8.1449999999999996</c:v>
                </c:pt>
                <c:pt idx="439">
                  <c:v>7.8419999999999996</c:v>
                </c:pt>
                <c:pt idx="440">
                  <c:v>7.915</c:v>
                </c:pt>
                <c:pt idx="441">
                  <c:v>7.9960000000000004</c:v>
                </c:pt>
                <c:pt idx="442">
                  <c:v>8.2490000000000006</c:v>
                </c:pt>
                <c:pt idx="443">
                  <c:v>8.2840000000000007</c:v>
                </c:pt>
                <c:pt idx="444">
                  <c:v>9.1140000000000008</c:v>
                </c:pt>
                <c:pt idx="445">
                  <c:v>8.3239999999999998</c:v>
                </c:pt>
                <c:pt idx="446">
                  <c:v>7.7640000000000002</c:v>
                </c:pt>
                <c:pt idx="447">
                  <c:v>7.7519999999999998</c:v>
                </c:pt>
                <c:pt idx="448">
                  <c:v>7.7169999999999996</c:v>
                </c:pt>
                <c:pt idx="449">
                  <c:v>7.7789999999999999</c:v>
                </c:pt>
                <c:pt idx="450">
                  <c:v>7.0890000000000004</c:v>
                </c:pt>
                <c:pt idx="451">
                  <c:v>6.8280000000000003</c:v>
                </c:pt>
                <c:pt idx="452">
                  <c:v>6.9029999999999996</c:v>
                </c:pt>
                <c:pt idx="453">
                  <c:v>6.6509999999999998</c:v>
                </c:pt>
                <c:pt idx="454">
                  <c:v>6.8680000000000003</c:v>
                </c:pt>
                <c:pt idx="455">
                  <c:v>6.8739999999999997</c:v>
                </c:pt>
                <c:pt idx="456">
                  <c:v>6.766</c:v>
                </c:pt>
                <c:pt idx="457">
                  <c:v>6.47</c:v>
                </c:pt>
                <c:pt idx="458">
                  <c:v>6.8369999999999997</c:v>
                </c:pt>
                <c:pt idx="459">
                  <c:v>6.93</c:v>
                </c:pt>
                <c:pt idx="460">
                  <c:v>6.9720000000000004</c:v>
                </c:pt>
                <c:pt idx="461">
                  <c:v>6.7480000000000002</c:v>
                </c:pt>
                <c:pt idx="462">
                  <c:v>6.4349999999999996</c:v>
                </c:pt>
                <c:pt idx="463">
                  <c:v>6.5960000000000001</c:v>
                </c:pt>
                <c:pt idx="464">
                  <c:v>6.4349999999999996</c:v>
                </c:pt>
                <c:pt idx="465">
                  <c:v>6.7409999999999997</c:v>
                </c:pt>
                <c:pt idx="466">
                  <c:v>6.4530000000000003</c:v>
                </c:pt>
                <c:pt idx="467">
                  <c:v>5.9989999999999997</c:v>
                </c:pt>
                <c:pt idx="468">
                  <c:v>5.7450000000000001</c:v>
                </c:pt>
                <c:pt idx="469">
                  <c:v>5.4619999999999997</c:v>
                </c:pt>
                <c:pt idx="470">
                  <c:v>5.3579999999999997</c:v>
                </c:pt>
                <c:pt idx="471">
                  <c:v>4.9589999999999996</c:v>
                </c:pt>
                <c:pt idx="472">
                  <c:v>5.1989999999999998</c:v>
                </c:pt>
                <c:pt idx="473">
                  <c:v>5.6130000000000004</c:v>
                </c:pt>
                <c:pt idx="474">
                  <c:v>5.6059999999999999</c:v>
                </c:pt>
                <c:pt idx="475">
                  <c:v>5.1859999999999999</c:v>
                </c:pt>
                <c:pt idx="476">
                  <c:v>5.6840000000000002</c:v>
                </c:pt>
                <c:pt idx="477">
                  <c:v>6.3550000000000004</c:v>
                </c:pt>
                <c:pt idx="478">
                  <c:v>5.7140000000000004</c:v>
                </c:pt>
                <c:pt idx="479">
                  <c:v>6.2679999999999998</c:v>
                </c:pt>
                <c:pt idx="480">
                  <c:v>5.9749999999999996</c:v>
                </c:pt>
                <c:pt idx="481">
                  <c:v>6.4</c:v>
                </c:pt>
                <c:pt idx="482">
                  <c:v>6.944</c:v>
                </c:pt>
                <c:pt idx="483">
                  <c:v>6.1379999999999999</c:v>
                </c:pt>
                <c:pt idx="484">
                  <c:v>5.8650000000000002</c:v>
                </c:pt>
                <c:pt idx="485">
                  <c:v>6.2389999999999999</c:v>
                </c:pt>
                <c:pt idx="486">
                  <c:v>5.8789999999999996</c:v>
                </c:pt>
                <c:pt idx="487">
                  <c:v>5.9329999999999998</c:v>
                </c:pt>
                <c:pt idx="488">
                  <c:v>6.0339999999999998</c:v>
                </c:pt>
                <c:pt idx="489">
                  <c:v>6.2</c:v>
                </c:pt>
                <c:pt idx="490">
                  <c:v>6.3689999999999998</c:v>
                </c:pt>
                <c:pt idx="491">
                  <c:v>6.3029999999999999</c:v>
                </c:pt>
                <c:pt idx="492">
                  <c:v>6.7759999999999998</c:v>
                </c:pt>
                <c:pt idx="493">
                  <c:v>6.7789999999999999</c:v>
                </c:pt>
                <c:pt idx="494">
                  <c:v>7.3079999999999998</c:v>
                </c:pt>
                <c:pt idx="495">
                  <c:v>7.3079999999999998</c:v>
                </c:pt>
                <c:pt idx="496">
                  <c:v>7.024</c:v>
                </c:pt>
                <c:pt idx="497">
                  <c:v>6.7119999999999997</c:v>
                </c:pt>
                <c:pt idx="498">
                  <c:v>7.2350000000000003</c:v>
                </c:pt>
                <c:pt idx="499">
                  <c:v>6.93</c:v>
                </c:pt>
                <c:pt idx="500">
                  <c:v>6.7380000000000004</c:v>
                </c:pt>
                <c:pt idx="501">
                  <c:v>6.2809999999999997</c:v>
                </c:pt>
                <c:pt idx="502">
                  <c:v>5.577</c:v>
                </c:pt>
                <c:pt idx="503">
                  <c:v>5.4690000000000003</c:v>
                </c:pt>
                <c:pt idx="504">
                  <c:v>5.7229999999999999</c:v>
                </c:pt>
                <c:pt idx="505">
                  <c:v>5.9619999999999997</c:v>
                </c:pt>
                <c:pt idx="506">
                  <c:v>6.2450000000000001</c:v>
                </c:pt>
                <c:pt idx="507">
                  <c:v>6.5869999999999997</c:v>
                </c:pt>
                <c:pt idx="508">
                  <c:v>6.9349999999999996</c:v>
                </c:pt>
                <c:pt idx="509">
                  <c:v>6.43</c:v>
                </c:pt>
                <c:pt idx="510">
                  <c:v>6.97</c:v>
                </c:pt>
                <c:pt idx="511">
                  <c:v>6.6</c:v>
                </c:pt>
                <c:pt idx="512">
                  <c:v>5.851</c:v>
                </c:pt>
                <c:pt idx="513">
                  <c:v>5.3259999999999996</c:v>
                </c:pt>
                <c:pt idx="514">
                  <c:v>5.3319999999999999</c:v>
                </c:pt>
                <c:pt idx="515">
                  <c:v>4.9989999999999997</c:v>
                </c:pt>
                <c:pt idx="516">
                  <c:v>5.0789999999999997</c:v>
                </c:pt>
                <c:pt idx="517">
                  <c:v>5.0789999999999997</c:v>
                </c:pt>
                <c:pt idx="518">
                  <c:v>5.282</c:v>
                </c:pt>
                <c:pt idx="519">
                  <c:v>4.7089999999999996</c:v>
                </c:pt>
                <c:pt idx="520">
                  <c:v>4.5590000000000002</c:v>
                </c:pt>
                <c:pt idx="521">
                  <c:v>4.4749999999999996</c:v>
                </c:pt>
              </c:numCache>
            </c:numRef>
          </c:val>
          <c:smooth val="0"/>
          <c:extLst>
            <c:ext xmlns:c16="http://schemas.microsoft.com/office/drawing/2014/chart" uri="{C3380CC4-5D6E-409C-BE32-E72D297353CC}">
              <c16:uniqueId val="{00000000-AAD2-441E-815A-BEDC9D75D649}"/>
            </c:ext>
          </c:extLst>
        </c:ser>
        <c:ser>
          <c:idx val="1"/>
          <c:order val="1"/>
          <c:tx>
            <c:strRef>
              <c:f>'Commodity Prices'!$G$7</c:f>
              <c:strCache>
                <c:ptCount val="1"/>
                <c:pt idx="0">
                  <c:v>UK Natural Gas</c:v>
                </c:pt>
              </c:strCache>
            </c:strRef>
          </c:tx>
          <c:spPr>
            <a:ln w="28575" cap="rnd">
              <a:solidFill>
                <a:srgbClr val="C00000"/>
              </a:solidFill>
              <a:round/>
            </a:ln>
            <a:effectLst/>
          </c:spPr>
          <c:marker>
            <c:symbol val="none"/>
          </c:marker>
          <c:cat>
            <c:numRef>
              <c:f>'Commodity Prices'!$E$8:$E$529</c:f>
              <c:numCache>
                <c:formatCode>m/d/yyyy</c:formatCode>
                <c:ptCount val="522"/>
                <c:pt idx="0">
                  <c:v>44196</c:v>
                </c:pt>
                <c:pt idx="1">
                  <c:v>44197</c:v>
                </c:pt>
                <c:pt idx="2">
                  <c:v>44200</c:v>
                </c:pt>
                <c:pt idx="3">
                  <c:v>44201</c:v>
                </c:pt>
                <c:pt idx="4">
                  <c:v>44202</c:v>
                </c:pt>
                <c:pt idx="5">
                  <c:v>44203</c:v>
                </c:pt>
                <c:pt idx="6">
                  <c:v>44204</c:v>
                </c:pt>
                <c:pt idx="7">
                  <c:v>44207</c:v>
                </c:pt>
                <c:pt idx="8">
                  <c:v>44208</c:v>
                </c:pt>
                <c:pt idx="9">
                  <c:v>44209</c:v>
                </c:pt>
                <c:pt idx="10">
                  <c:v>44210</c:v>
                </c:pt>
                <c:pt idx="11">
                  <c:v>44211</c:v>
                </c:pt>
                <c:pt idx="12">
                  <c:v>44214</c:v>
                </c:pt>
                <c:pt idx="13">
                  <c:v>44215</c:v>
                </c:pt>
                <c:pt idx="14">
                  <c:v>44216</c:v>
                </c:pt>
                <c:pt idx="15">
                  <c:v>44217</c:v>
                </c:pt>
                <c:pt idx="16">
                  <c:v>44218</c:v>
                </c:pt>
                <c:pt idx="17">
                  <c:v>44221</c:v>
                </c:pt>
                <c:pt idx="18">
                  <c:v>44222</c:v>
                </c:pt>
                <c:pt idx="19">
                  <c:v>44223</c:v>
                </c:pt>
                <c:pt idx="20">
                  <c:v>44224</c:v>
                </c:pt>
                <c:pt idx="21">
                  <c:v>44225</c:v>
                </c:pt>
                <c:pt idx="22">
                  <c:v>44228</c:v>
                </c:pt>
                <c:pt idx="23">
                  <c:v>44229</c:v>
                </c:pt>
                <c:pt idx="24">
                  <c:v>44230</c:v>
                </c:pt>
                <c:pt idx="25">
                  <c:v>44231</c:v>
                </c:pt>
                <c:pt idx="26">
                  <c:v>44232</c:v>
                </c:pt>
                <c:pt idx="27">
                  <c:v>44235</c:v>
                </c:pt>
                <c:pt idx="28">
                  <c:v>44236</c:v>
                </c:pt>
                <c:pt idx="29">
                  <c:v>44237</c:v>
                </c:pt>
                <c:pt idx="30">
                  <c:v>44238</c:v>
                </c:pt>
                <c:pt idx="31">
                  <c:v>44239</c:v>
                </c:pt>
                <c:pt idx="32">
                  <c:v>44242</c:v>
                </c:pt>
                <c:pt idx="33">
                  <c:v>44243</c:v>
                </c:pt>
                <c:pt idx="34">
                  <c:v>44244</c:v>
                </c:pt>
                <c:pt idx="35">
                  <c:v>44245</c:v>
                </c:pt>
                <c:pt idx="36">
                  <c:v>44246</c:v>
                </c:pt>
                <c:pt idx="37">
                  <c:v>44249</c:v>
                </c:pt>
                <c:pt idx="38">
                  <c:v>44250</c:v>
                </c:pt>
                <c:pt idx="39">
                  <c:v>44251</c:v>
                </c:pt>
                <c:pt idx="40">
                  <c:v>44252</c:v>
                </c:pt>
                <c:pt idx="41">
                  <c:v>44253</c:v>
                </c:pt>
                <c:pt idx="42">
                  <c:v>44256</c:v>
                </c:pt>
                <c:pt idx="43">
                  <c:v>44257</c:v>
                </c:pt>
                <c:pt idx="44">
                  <c:v>44258</c:v>
                </c:pt>
                <c:pt idx="45">
                  <c:v>44259</c:v>
                </c:pt>
                <c:pt idx="46">
                  <c:v>44260</c:v>
                </c:pt>
                <c:pt idx="47">
                  <c:v>44263</c:v>
                </c:pt>
                <c:pt idx="48">
                  <c:v>44264</c:v>
                </c:pt>
                <c:pt idx="49">
                  <c:v>44265</c:v>
                </c:pt>
                <c:pt idx="50">
                  <c:v>44266</c:v>
                </c:pt>
                <c:pt idx="51">
                  <c:v>44267</c:v>
                </c:pt>
                <c:pt idx="52">
                  <c:v>44270</c:v>
                </c:pt>
                <c:pt idx="53">
                  <c:v>44271</c:v>
                </c:pt>
                <c:pt idx="54">
                  <c:v>44272</c:v>
                </c:pt>
                <c:pt idx="55">
                  <c:v>44273</c:v>
                </c:pt>
                <c:pt idx="56">
                  <c:v>44274</c:v>
                </c:pt>
                <c:pt idx="57">
                  <c:v>44277</c:v>
                </c:pt>
                <c:pt idx="58">
                  <c:v>44278</c:v>
                </c:pt>
                <c:pt idx="59">
                  <c:v>44279</c:v>
                </c:pt>
                <c:pt idx="60">
                  <c:v>44280</c:v>
                </c:pt>
                <c:pt idx="61">
                  <c:v>44281</c:v>
                </c:pt>
                <c:pt idx="62">
                  <c:v>44284</c:v>
                </c:pt>
                <c:pt idx="63">
                  <c:v>44285</c:v>
                </c:pt>
                <c:pt idx="64">
                  <c:v>44286</c:v>
                </c:pt>
                <c:pt idx="65">
                  <c:v>44287</c:v>
                </c:pt>
                <c:pt idx="66">
                  <c:v>44288</c:v>
                </c:pt>
                <c:pt idx="67">
                  <c:v>44291</c:v>
                </c:pt>
                <c:pt idx="68">
                  <c:v>44292</c:v>
                </c:pt>
                <c:pt idx="69">
                  <c:v>44293</c:v>
                </c:pt>
                <c:pt idx="70">
                  <c:v>44294</c:v>
                </c:pt>
                <c:pt idx="71">
                  <c:v>44295</c:v>
                </c:pt>
                <c:pt idx="72">
                  <c:v>44298</c:v>
                </c:pt>
                <c:pt idx="73">
                  <c:v>44299</c:v>
                </c:pt>
                <c:pt idx="74">
                  <c:v>44300</c:v>
                </c:pt>
                <c:pt idx="75">
                  <c:v>44301</c:v>
                </c:pt>
                <c:pt idx="76">
                  <c:v>44302</c:v>
                </c:pt>
                <c:pt idx="77">
                  <c:v>44305</c:v>
                </c:pt>
                <c:pt idx="78">
                  <c:v>44306</c:v>
                </c:pt>
                <c:pt idx="79">
                  <c:v>44307</c:v>
                </c:pt>
                <c:pt idx="80">
                  <c:v>44308</c:v>
                </c:pt>
                <c:pt idx="81">
                  <c:v>44309</c:v>
                </c:pt>
                <c:pt idx="82">
                  <c:v>44312</c:v>
                </c:pt>
                <c:pt idx="83">
                  <c:v>44313</c:v>
                </c:pt>
                <c:pt idx="84">
                  <c:v>44314</c:v>
                </c:pt>
                <c:pt idx="85">
                  <c:v>44315</c:v>
                </c:pt>
                <c:pt idx="86">
                  <c:v>44316</c:v>
                </c:pt>
                <c:pt idx="87">
                  <c:v>44319</c:v>
                </c:pt>
                <c:pt idx="88">
                  <c:v>44320</c:v>
                </c:pt>
                <c:pt idx="89">
                  <c:v>44321</c:v>
                </c:pt>
                <c:pt idx="90">
                  <c:v>44322</c:v>
                </c:pt>
                <c:pt idx="91">
                  <c:v>44323</c:v>
                </c:pt>
                <c:pt idx="92">
                  <c:v>44326</c:v>
                </c:pt>
                <c:pt idx="93">
                  <c:v>44327</c:v>
                </c:pt>
                <c:pt idx="94">
                  <c:v>44328</c:v>
                </c:pt>
                <c:pt idx="95">
                  <c:v>44329</c:v>
                </c:pt>
                <c:pt idx="96">
                  <c:v>44330</c:v>
                </c:pt>
                <c:pt idx="97">
                  <c:v>44333</c:v>
                </c:pt>
                <c:pt idx="98">
                  <c:v>44334</c:v>
                </c:pt>
                <c:pt idx="99">
                  <c:v>44335</c:v>
                </c:pt>
                <c:pt idx="100">
                  <c:v>44336</c:v>
                </c:pt>
                <c:pt idx="101">
                  <c:v>44337</c:v>
                </c:pt>
                <c:pt idx="102">
                  <c:v>44340</c:v>
                </c:pt>
                <c:pt idx="103">
                  <c:v>44341</c:v>
                </c:pt>
                <c:pt idx="104">
                  <c:v>44342</c:v>
                </c:pt>
                <c:pt idx="105">
                  <c:v>44343</c:v>
                </c:pt>
                <c:pt idx="106">
                  <c:v>44344</c:v>
                </c:pt>
                <c:pt idx="107">
                  <c:v>44347</c:v>
                </c:pt>
                <c:pt idx="108">
                  <c:v>44348</c:v>
                </c:pt>
                <c:pt idx="109">
                  <c:v>44349</c:v>
                </c:pt>
                <c:pt idx="110">
                  <c:v>44350</c:v>
                </c:pt>
                <c:pt idx="111">
                  <c:v>44351</c:v>
                </c:pt>
                <c:pt idx="112">
                  <c:v>44354</c:v>
                </c:pt>
                <c:pt idx="113">
                  <c:v>44355</c:v>
                </c:pt>
                <c:pt idx="114">
                  <c:v>44356</c:v>
                </c:pt>
                <c:pt idx="115">
                  <c:v>44357</c:v>
                </c:pt>
                <c:pt idx="116">
                  <c:v>44358</c:v>
                </c:pt>
                <c:pt idx="117">
                  <c:v>44361</c:v>
                </c:pt>
                <c:pt idx="118">
                  <c:v>44362</c:v>
                </c:pt>
                <c:pt idx="119">
                  <c:v>44363</c:v>
                </c:pt>
                <c:pt idx="120">
                  <c:v>44364</c:v>
                </c:pt>
                <c:pt idx="121">
                  <c:v>44365</c:v>
                </c:pt>
                <c:pt idx="122">
                  <c:v>44368</c:v>
                </c:pt>
                <c:pt idx="123">
                  <c:v>44369</c:v>
                </c:pt>
                <c:pt idx="124">
                  <c:v>44370</c:v>
                </c:pt>
                <c:pt idx="125">
                  <c:v>44371</c:v>
                </c:pt>
                <c:pt idx="126">
                  <c:v>44372</c:v>
                </c:pt>
                <c:pt idx="127">
                  <c:v>44375</c:v>
                </c:pt>
                <c:pt idx="128">
                  <c:v>44376</c:v>
                </c:pt>
                <c:pt idx="129">
                  <c:v>44377</c:v>
                </c:pt>
                <c:pt idx="130">
                  <c:v>44378</c:v>
                </c:pt>
                <c:pt idx="131">
                  <c:v>44379</c:v>
                </c:pt>
                <c:pt idx="132">
                  <c:v>44382</c:v>
                </c:pt>
                <c:pt idx="133">
                  <c:v>44383</c:v>
                </c:pt>
                <c:pt idx="134">
                  <c:v>44384</c:v>
                </c:pt>
                <c:pt idx="135">
                  <c:v>44385</c:v>
                </c:pt>
                <c:pt idx="136">
                  <c:v>44386</c:v>
                </c:pt>
                <c:pt idx="137">
                  <c:v>44389</c:v>
                </c:pt>
                <c:pt idx="138">
                  <c:v>44390</c:v>
                </c:pt>
                <c:pt idx="139">
                  <c:v>44391</c:v>
                </c:pt>
                <c:pt idx="140">
                  <c:v>44392</c:v>
                </c:pt>
                <c:pt idx="141">
                  <c:v>44393</c:v>
                </c:pt>
                <c:pt idx="142">
                  <c:v>44396</c:v>
                </c:pt>
                <c:pt idx="143">
                  <c:v>44397</c:v>
                </c:pt>
                <c:pt idx="144">
                  <c:v>44398</c:v>
                </c:pt>
                <c:pt idx="145">
                  <c:v>44399</c:v>
                </c:pt>
                <c:pt idx="146">
                  <c:v>44400</c:v>
                </c:pt>
                <c:pt idx="147">
                  <c:v>44403</c:v>
                </c:pt>
                <c:pt idx="148">
                  <c:v>44404</c:v>
                </c:pt>
                <c:pt idx="149">
                  <c:v>44405</c:v>
                </c:pt>
                <c:pt idx="150">
                  <c:v>44406</c:v>
                </c:pt>
                <c:pt idx="151">
                  <c:v>44407</c:v>
                </c:pt>
                <c:pt idx="152">
                  <c:v>44410</c:v>
                </c:pt>
                <c:pt idx="153">
                  <c:v>44411</c:v>
                </c:pt>
                <c:pt idx="154">
                  <c:v>44412</c:v>
                </c:pt>
                <c:pt idx="155">
                  <c:v>44413</c:v>
                </c:pt>
                <c:pt idx="156">
                  <c:v>44414</c:v>
                </c:pt>
                <c:pt idx="157">
                  <c:v>44417</c:v>
                </c:pt>
                <c:pt idx="158">
                  <c:v>44418</c:v>
                </c:pt>
                <c:pt idx="159">
                  <c:v>44419</c:v>
                </c:pt>
                <c:pt idx="160">
                  <c:v>44420</c:v>
                </c:pt>
                <c:pt idx="161">
                  <c:v>44421</c:v>
                </c:pt>
                <c:pt idx="162">
                  <c:v>44424</c:v>
                </c:pt>
                <c:pt idx="163">
                  <c:v>44425</c:v>
                </c:pt>
                <c:pt idx="164">
                  <c:v>44426</c:v>
                </c:pt>
                <c:pt idx="165">
                  <c:v>44427</c:v>
                </c:pt>
                <c:pt idx="166">
                  <c:v>44428</c:v>
                </c:pt>
                <c:pt idx="167">
                  <c:v>44431</c:v>
                </c:pt>
                <c:pt idx="168">
                  <c:v>44432</c:v>
                </c:pt>
                <c:pt idx="169">
                  <c:v>44433</c:v>
                </c:pt>
                <c:pt idx="170">
                  <c:v>44434</c:v>
                </c:pt>
                <c:pt idx="171">
                  <c:v>44435</c:v>
                </c:pt>
                <c:pt idx="172">
                  <c:v>44438</c:v>
                </c:pt>
                <c:pt idx="173">
                  <c:v>44439</c:v>
                </c:pt>
                <c:pt idx="174">
                  <c:v>44440</c:v>
                </c:pt>
                <c:pt idx="175">
                  <c:v>44441</c:v>
                </c:pt>
                <c:pt idx="176">
                  <c:v>44442</c:v>
                </c:pt>
                <c:pt idx="177">
                  <c:v>44445</c:v>
                </c:pt>
                <c:pt idx="178">
                  <c:v>44446</c:v>
                </c:pt>
                <c:pt idx="179">
                  <c:v>44447</c:v>
                </c:pt>
                <c:pt idx="180">
                  <c:v>44448</c:v>
                </c:pt>
                <c:pt idx="181">
                  <c:v>44449</c:v>
                </c:pt>
                <c:pt idx="182">
                  <c:v>44452</c:v>
                </c:pt>
                <c:pt idx="183">
                  <c:v>44453</c:v>
                </c:pt>
                <c:pt idx="184">
                  <c:v>44454</c:v>
                </c:pt>
                <c:pt idx="185">
                  <c:v>44455</c:v>
                </c:pt>
                <c:pt idx="186">
                  <c:v>44456</c:v>
                </c:pt>
                <c:pt idx="187">
                  <c:v>44459</c:v>
                </c:pt>
                <c:pt idx="188">
                  <c:v>44460</c:v>
                </c:pt>
                <c:pt idx="189">
                  <c:v>44461</c:v>
                </c:pt>
                <c:pt idx="190">
                  <c:v>44462</c:v>
                </c:pt>
                <c:pt idx="191">
                  <c:v>44463</c:v>
                </c:pt>
                <c:pt idx="192">
                  <c:v>44466</c:v>
                </c:pt>
                <c:pt idx="193">
                  <c:v>44467</c:v>
                </c:pt>
                <c:pt idx="194">
                  <c:v>44468</c:v>
                </c:pt>
                <c:pt idx="195">
                  <c:v>44469</c:v>
                </c:pt>
                <c:pt idx="196">
                  <c:v>44470</c:v>
                </c:pt>
                <c:pt idx="197">
                  <c:v>44473</c:v>
                </c:pt>
                <c:pt idx="198">
                  <c:v>44474</c:v>
                </c:pt>
                <c:pt idx="199">
                  <c:v>44475</c:v>
                </c:pt>
                <c:pt idx="200">
                  <c:v>44476</c:v>
                </c:pt>
                <c:pt idx="201">
                  <c:v>44477</c:v>
                </c:pt>
                <c:pt idx="202">
                  <c:v>44480</c:v>
                </c:pt>
                <c:pt idx="203">
                  <c:v>44481</c:v>
                </c:pt>
                <c:pt idx="204">
                  <c:v>44482</c:v>
                </c:pt>
                <c:pt idx="205">
                  <c:v>44483</c:v>
                </c:pt>
                <c:pt idx="206">
                  <c:v>44484</c:v>
                </c:pt>
                <c:pt idx="207">
                  <c:v>44487</c:v>
                </c:pt>
                <c:pt idx="208">
                  <c:v>44488</c:v>
                </c:pt>
                <c:pt idx="209">
                  <c:v>44489</c:v>
                </c:pt>
                <c:pt idx="210">
                  <c:v>44490</c:v>
                </c:pt>
                <c:pt idx="211">
                  <c:v>44491</c:v>
                </c:pt>
                <c:pt idx="212">
                  <c:v>44494</c:v>
                </c:pt>
                <c:pt idx="213">
                  <c:v>44495</c:v>
                </c:pt>
                <c:pt idx="214">
                  <c:v>44496</c:v>
                </c:pt>
                <c:pt idx="215">
                  <c:v>44497</c:v>
                </c:pt>
                <c:pt idx="216">
                  <c:v>44498</c:v>
                </c:pt>
                <c:pt idx="217">
                  <c:v>44501</c:v>
                </c:pt>
                <c:pt idx="218">
                  <c:v>44502</c:v>
                </c:pt>
                <c:pt idx="219">
                  <c:v>44503</c:v>
                </c:pt>
                <c:pt idx="220">
                  <c:v>44504</c:v>
                </c:pt>
                <c:pt idx="221">
                  <c:v>44505</c:v>
                </c:pt>
                <c:pt idx="222">
                  <c:v>44508</c:v>
                </c:pt>
                <c:pt idx="223">
                  <c:v>44509</c:v>
                </c:pt>
                <c:pt idx="224">
                  <c:v>44510</c:v>
                </c:pt>
                <c:pt idx="225">
                  <c:v>44511</c:v>
                </c:pt>
                <c:pt idx="226">
                  <c:v>44512</c:v>
                </c:pt>
                <c:pt idx="227">
                  <c:v>44515</c:v>
                </c:pt>
                <c:pt idx="228">
                  <c:v>44516</c:v>
                </c:pt>
                <c:pt idx="229">
                  <c:v>44517</c:v>
                </c:pt>
                <c:pt idx="230">
                  <c:v>44518</c:v>
                </c:pt>
                <c:pt idx="231">
                  <c:v>44519</c:v>
                </c:pt>
                <c:pt idx="232">
                  <c:v>44522</c:v>
                </c:pt>
                <c:pt idx="233">
                  <c:v>44523</c:v>
                </c:pt>
                <c:pt idx="234">
                  <c:v>44524</c:v>
                </c:pt>
                <c:pt idx="235">
                  <c:v>44525</c:v>
                </c:pt>
                <c:pt idx="236">
                  <c:v>44526</c:v>
                </c:pt>
                <c:pt idx="237">
                  <c:v>44529</c:v>
                </c:pt>
                <c:pt idx="238">
                  <c:v>44530</c:v>
                </c:pt>
                <c:pt idx="239">
                  <c:v>44531</c:v>
                </c:pt>
                <c:pt idx="240">
                  <c:v>44532</c:v>
                </c:pt>
                <c:pt idx="241">
                  <c:v>44533</c:v>
                </c:pt>
                <c:pt idx="242">
                  <c:v>44536</c:v>
                </c:pt>
                <c:pt idx="243">
                  <c:v>44537</c:v>
                </c:pt>
                <c:pt idx="244">
                  <c:v>44538</c:v>
                </c:pt>
                <c:pt idx="245">
                  <c:v>44539</c:v>
                </c:pt>
                <c:pt idx="246">
                  <c:v>44540</c:v>
                </c:pt>
                <c:pt idx="247">
                  <c:v>44543</c:v>
                </c:pt>
                <c:pt idx="248">
                  <c:v>44544</c:v>
                </c:pt>
                <c:pt idx="249">
                  <c:v>44545</c:v>
                </c:pt>
                <c:pt idx="250">
                  <c:v>44546</c:v>
                </c:pt>
                <c:pt idx="251">
                  <c:v>44547</c:v>
                </c:pt>
                <c:pt idx="252">
                  <c:v>44550</c:v>
                </c:pt>
                <c:pt idx="253">
                  <c:v>44551</c:v>
                </c:pt>
                <c:pt idx="254">
                  <c:v>44552</c:v>
                </c:pt>
                <c:pt idx="255">
                  <c:v>44553</c:v>
                </c:pt>
                <c:pt idx="256">
                  <c:v>44554</c:v>
                </c:pt>
                <c:pt idx="257">
                  <c:v>44557</c:v>
                </c:pt>
                <c:pt idx="258">
                  <c:v>44558</c:v>
                </c:pt>
                <c:pt idx="259">
                  <c:v>44559</c:v>
                </c:pt>
                <c:pt idx="260">
                  <c:v>44560</c:v>
                </c:pt>
                <c:pt idx="261">
                  <c:v>44561</c:v>
                </c:pt>
                <c:pt idx="262">
                  <c:v>44564</c:v>
                </c:pt>
                <c:pt idx="263">
                  <c:v>44565</c:v>
                </c:pt>
                <c:pt idx="264">
                  <c:v>44566</c:v>
                </c:pt>
                <c:pt idx="265">
                  <c:v>44567</c:v>
                </c:pt>
                <c:pt idx="266">
                  <c:v>44568</c:v>
                </c:pt>
                <c:pt idx="267">
                  <c:v>44571</c:v>
                </c:pt>
                <c:pt idx="268">
                  <c:v>44572</c:v>
                </c:pt>
                <c:pt idx="269">
                  <c:v>44573</c:v>
                </c:pt>
                <c:pt idx="270">
                  <c:v>44574</c:v>
                </c:pt>
                <c:pt idx="271">
                  <c:v>44575</c:v>
                </c:pt>
                <c:pt idx="272">
                  <c:v>44578</c:v>
                </c:pt>
                <c:pt idx="273">
                  <c:v>44579</c:v>
                </c:pt>
                <c:pt idx="274">
                  <c:v>44580</c:v>
                </c:pt>
                <c:pt idx="275">
                  <c:v>44581</c:v>
                </c:pt>
                <c:pt idx="276">
                  <c:v>44582</c:v>
                </c:pt>
                <c:pt idx="277">
                  <c:v>44585</c:v>
                </c:pt>
                <c:pt idx="278">
                  <c:v>44586</c:v>
                </c:pt>
                <c:pt idx="279">
                  <c:v>44587</c:v>
                </c:pt>
                <c:pt idx="280">
                  <c:v>44588</c:v>
                </c:pt>
                <c:pt idx="281">
                  <c:v>44589</c:v>
                </c:pt>
                <c:pt idx="282">
                  <c:v>44592</c:v>
                </c:pt>
                <c:pt idx="283">
                  <c:v>44593</c:v>
                </c:pt>
                <c:pt idx="284">
                  <c:v>44594</c:v>
                </c:pt>
                <c:pt idx="285">
                  <c:v>44595</c:v>
                </c:pt>
                <c:pt idx="286">
                  <c:v>44596</c:v>
                </c:pt>
                <c:pt idx="287">
                  <c:v>44599</c:v>
                </c:pt>
                <c:pt idx="288">
                  <c:v>44600</c:v>
                </c:pt>
                <c:pt idx="289">
                  <c:v>44601</c:v>
                </c:pt>
                <c:pt idx="290">
                  <c:v>44602</c:v>
                </c:pt>
                <c:pt idx="291">
                  <c:v>44603</c:v>
                </c:pt>
                <c:pt idx="292">
                  <c:v>44606</c:v>
                </c:pt>
                <c:pt idx="293">
                  <c:v>44607</c:v>
                </c:pt>
                <c:pt idx="294">
                  <c:v>44608</c:v>
                </c:pt>
                <c:pt idx="295">
                  <c:v>44609</c:v>
                </c:pt>
                <c:pt idx="296">
                  <c:v>44610</c:v>
                </c:pt>
                <c:pt idx="297">
                  <c:v>44613</c:v>
                </c:pt>
                <c:pt idx="298">
                  <c:v>44614</c:v>
                </c:pt>
                <c:pt idx="299">
                  <c:v>44615</c:v>
                </c:pt>
                <c:pt idx="300">
                  <c:v>44616</c:v>
                </c:pt>
                <c:pt idx="301">
                  <c:v>44617</c:v>
                </c:pt>
                <c:pt idx="302">
                  <c:v>44620</c:v>
                </c:pt>
                <c:pt idx="303">
                  <c:v>44621</c:v>
                </c:pt>
                <c:pt idx="304">
                  <c:v>44622</c:v>
                </c:pt>
                <c:pt idx="305">
                  <c:v>44623</c:v>
                </c:pt>
                <c:pt idx="306">
                  <c:v>44624</c:v>
                </c:pt>
                <c:pt idx="307">
                  <c:v>44627</c:v>
                </c:pt>
                <c:pt idx="308">
                  <c:v>44628</c:v>
                </c:pt>
                <c:pt idx="309">
                  <c:v>44629</c:v>
                </c:pt>
                <c:pt idx="310">
                  <c:v>44630</c:v>
                </c:pt>
                <c:pt idx="311">
                  <c:v>44631</c:v>
                </c:pt>
                <c:pt idx="312">
                  <c:v>44634</c:v>
                </c:pt>
                <c:pt idx="313">
                  <c:v>44635</c:v>
                </c:pt>
                <c:pt idx="314">
                  <c:v>44636</c:v>
                </c:pt>
                <c:pt idx="315">
                  <c:v>44637</c:v>
                </c:pt>
                <c:pt idx="316">
                  <c:v>44638</c:v>
                </c:pt>
                <c:pt idx="317">
                  <c:v>44641</c:v>
                </c:pt>
                <c:pt idx="318">
                  <c:v>44642</c:v>
                </c:pt>
                <c:pt idx="319">
                  <c:v>44643</c:v>
                </c:pt>
                <c:pt idx="320">
                  <c:v>44644</c:v>
                </c:pt>
                <c:pt idx="321">
                  <c:v>44645</c:v>
                </c:pt>
                <c:pt idx="322">
                  <c:v>44648</c:v>
                </c:pt>
                <c:pt idx="323">
                  <c:v>44649</c:v>
                </c:pt>
                <c:pt idx="324">
                  <c:v>44650</c:v>
                </c:pt>
                <c:pt idx="325">
                  <c:v>44651</c:v>
                </c:pt>
                <c:pt idx="326">
                  <c:v>44652</c:v>
                </c:pt>
                <c:pt idx="327">
                  <c:v>44655</c:v>
                </c:pt>
                <c:pt idx="328">
                  <c:v>44656</c:v>
                </c:pt>
                <c:pt idx="329">
                  <c:v>44657</c:v>
                </c:pt>
                <c:pt idx="330">
                  <c:v>44658</c:v>
                </c:pt>
                <c:pt idx="331">
                  <c:v>44659</c:v>
                </c:pt>
                <c:pt idx="332">
                  <c:v>44662</c:v>
                </c:pt>
                <c:pt idx="333">
                  <c:v>44663</c:v>
                </c:pt>
                <c:pt idx="334">
                  <c:v>44664</c:v>
                </c:pt>
                <c:pt idx="335">
                  <c:v>44665</c:v>
                </c:pt>
                <c:pt idx="336">
                  <c:v>44666</c:v>
                </c:pt>
                <c:pt idx="337">
                  <c:v>44669</c:v>
                </c:pt>
                <c:pt idx="338">
                  <c:v>44670</c:v>
                </c:pt>
                <c:pt idx="339">
                  <c:v>44671</c:v>
                </c:pt>
                <c:pt idx="340">
                  <c:v>44672</c:v>
                </c:pt>
                <c:pt idx="341">
                  <c:v>44673</c:v>
                </c:pt>
                <c:pt idx="342">
                  <c:v>44676</c:v>
                </c:pt>
                <c:pt idx="343">
                  <c:v>44677</c:v>
                </c:pt>
                <c:pt idx="344">
                  <c:v>44678</c:v>
                </c:pt>
                <c:pt idx="345">
                  <c:v>44679</c:v>
                </c:pt>
                <c:pt idx="346">
                  <c:v>44680</c:v>
                </c:pt>
                <c:pt idx="347">
                  <c:v>44683</c:v>
                </c:pt>
                <c:pt idx="348">
                  <c:v>44684</c:v>
                </c:pt>
                <c:pt idx="349">
                  <c:v>44685</c:v>
                </c:pt>
                <c:pt idx="350">
                  <c:v>44686</c:v>
                </c:pt>
                <c:pt idx="351">
                  <c:v>44687</c:v>
                </c:pt>
                <c:pt idx="352">
                  <c:v>44690</c:v>
                </c:pt>
                <c:pt idx="353">
                  <c:v>44691</c:v>
                </c:pt>
                <c:pt idx="354">
                  <c:v>44692</c:v>
                </c:pt>
                <c:pt idx="355">
                  <c:v>44693</c:v>
                </c:pt>
                <c:pt idx="356">
                  <c:v>44694</c:v>
                </c:pt>
                <c:pt idx="357">
                  <c:v>44697</c:v>
                </c:pt>
                <c:pt idx="358">
                  <c:v>44698</c:v>
                </c:pt>
                <c:pt idx="359">
                  <c:v>44699</c:v>
                </c:pt>
                <c:pt idx="360">
                  <c:v>44700</c:v>
                </c:pt>
                <c:pt idx="361">
                  <c:v>44701</c:v>
                </c:pt>
                <c:pt idx="362">
                  <c:v>44704</c:v>
                </c:pt>
                <c:pt idx="363">
                  <c:v>44705</c:v>
                </c:pt>
                <c:pt idx="364">
                  <c:v>44706</c:v>
                </c:pt>
                <c:pt idx="365">
                  <c:v>44707</c:v>
                </c:pt>
                <c:pt idx="366">
                  <c:v>44708</c:v>
                </c:pt>
                <c:pt idx="367">
                  <c:v>44711</c:v>
                </c:pt>
                <c:pt idx="368">
                  <c:v>44712</c:v>
                </c:pt>
                <c:pt idx="369">
                  <c:v>44713</c:v>
                </c:pt>
                <c:pt idx="370">
                  <c:v>44714</c:v>
                </c:pt>
                <c:pt idx="371">
                  <c:v>44715</c:v>
                </c:pt>
                <c:pt idx="372">
                  <c:v>44718</c:v>
                </c:pt>
                <c:pt idx="373">
                  <c:v>44719</c:v>
                </c:pt>
                <c:pt idx="374">
                  <c:v>44720</c:v>
                </c:pt>
                <c:pt idx="375">
                  <c:v>44721</c:v>
                </c:pt>
                <c:pt idx="376">
                  <c:v>44722</c:v>
                </c:pt>
                <c:pt idx="377">
                  <c:v>44725</c:v>
                </c:pt>
                <c:pt idx="378">
                  <c:v>44726</c:v>
                </c:pt>
                <c:pt idx="379">
                  <c:v>44727</c:v>
                </c:pt>
                <c:pt idx="380">
                  <c:v>44728</c:v>
                </c:pt>
                <c:pt idx="381">
                  <c:v>44729</c:v>
                </c:pt>
                <c:pt idx="382">
                  <c:v>44732</c:v>
                </c:pt>
                <c:pt idx="383">
                  <c:v>44733</c:v>
                </c:pt>
                <c:pt idx="384">
                  <c:v>44734</c:v>
                </c:pt>
                <c:pt idx="385">
                  <c:v>44735</c:v>
                </c:pt>
                <c:pt idx="386">
                  <c:v>44736</c:v>
                </c:pt>
                <c:pt idx="387">
                  <c:v>44739</c:v>
                </c:pt>
                <c:pt idx="388">
                  <c:v>44740</c:v>
                </c:pt>
                <c:pt idx="389">
                  <c:v>44741</c:v>
                </c:pt>
                <c:pt idx="390">
                  <c:v>44742</c:v>
                </c:pt>
                <c:pt idx="391">
                  <c:v>44743</c:v>
                </c:pt>
                <c:pt idx="392">
                  <c:v>44746</c:v>
                </c:pt>
                <c:pt idx="393">
                  <c:v>44747</c:v>
                </c:pt>
                <c:pt idx="394">
                  <c:v>44748</c:v>
                </c:pt>
                <c:pt idx="395">
                  <c:v>44749</c:v>
                </c:pt>
                <c:pt idx="396">
                  <c:v>44750</c:v>
                </c:pt>
                <c:pt idx="397">
                  <c:v>44753</c:v>
                </c:pt>
                <c:pt idx="398">
                  <c:v>44754</c:v>
                </c:pt>
                <c:pt idx="399">
                  <c:v>44755</c:v>
                </c:pt>
                <c:pt idx="400">
                  <c:v>44756</c:v>
                </c:pt>
                <c:pt idx="401">
                  <c:v>44757</c:v>
                </c:pt>
                <c:pt idx="402">
                  <c:v>44760</c:v>
                </c:pt>
                <c:pt idx="403">
                  <c:v>44761</c:v>
                </c:pt>
                <c:pt idx="404">
                  <c:v>44762</c:v>
                </c:pt>
                <c:pt idx="405">
                  <c:v>44763</c:v>
                </c:pt>
                <c:pt idx="406">
                  <c:v>44764</c:v>
                </c:pt>
                <c:pt idx="407">
                  <c:v>44767</c:v>
                </c:pt>
                <c:pt idx="408">
                  <c:v>44768</c:v>
                </c:pt>
                <c:pt idx="409">
                  <c:v>44769</c:v>
                </c:pt>
                <c:pt idx="410">
                  <c:v>44770</c:v>
                </c:pt>
                <c:pt idx="411">
                  <c:v>44771</c:v>
                </c:pt>
                <c:pt idx="412">
                  <c:v>44774</c:v>
                </c:pt>
                <c:pt idx="413">
                  <c:v>44775</c:v>
                </c:pt>
                <c:pt idx="414">
                  <c:v>44776</c:v>
                </c:pt>
                <c:pt idx="415">
                  <c:v>44777</c:v>
                </c:pt>
                <c:pt idx="416">
                  <c:v>44778</c:v>
                </c:pt>
                <c:pt idx="417">
                  <c:v>44781</c:v>
                </c:pt>
                <c:pt idx="418">
                  <c:v>44782</c:v>
                </c:pt>
                <c:pt idx="419">
                  <c:v>44783</c:v>
                </c:pt>
                <c:pt idx="420">
                  <c:v>44784</c:v>
                </c:pt>
                <c:pt idx="421">
                  <c:v>44785</c:v>
                </c:pt>
                <c:pt idx="422">
                  <c:v>44788</c:v>
                </c:pt>
                <c:pt idx="423">
                  <c:v>44789</c:v>
                </c:pt>
                <c:pt idx="424">
                  <c:v>44790</c:v>
                </c:pt>
                <c:pt idx="425">
                  <c:v>44791</c:v>
                </c:pt>
                <c:pt idx="426">
                  <c:v>44792</c:v>
                </c:pt>
                <c:pt idx="427">
                  <c:v>44795</c:v>
                </c:pt>
                <c:pt idx="428">
                  <c:v>44796</c:v>
                </c:pt>
                <c:pt idx="429">
                  <c:v>44797</c:v>
                </c:pt>
                <c:pt idx="430">
                  <c:v>44798</c:v>
                </c:pt>
                <c:pt idx="431">
                  <c:v>44799</c:v>
                </c:pt>
                <c:pt idx="432">
                  <c:v>44802</c:v>
                </c:pt>
                <c:pt idx="433">
                  <c:v>44803</c:v>
                </c:pt>
                <c:pt idx="434">
                  <c:v>44804</c:v>
                </c:pt>
                <c:pt idx="435">
                  <c:v>44805</c:v>
                </c:pt>
                <c:pt idx="436">
                  <c:v>44806</c:v>
                </c:pt>
                <c:pt idx="437">
                  <c:v>44809</c:v>
                </c:pt>
                <c:pt idx="438">
                  <c:v>44810</c:v>
                </c:pt>
                <c:pt idx="439">
                  <c:v>44811</c:v>
                </c:pt>
                <c:pt idx="440">
                  <c:v>44812</c:v>
                </c:pt>
                <c:pt idx="441">
                  <c:v>44813</c:v>
                </c:pt>
                <c:pt idx="442">
                  <c:v>44816</c:v>
                </c:pt>
                <c:pt idx="443">
                  <c:v>44817</c:v>
                </c:pt>
                <c:pt idx="444">
                  <c:v>44818</c:v>
                </c:pt>
                <c:pt idx="445">
                  <c:v>44819</c:v>
                </c:pt>
                <c:pt idx="446">
                  <c:v>44820</c:v>
                </c:pt>
                <c:pt idx="447">
                  <c:v>44823</c:v>
                </c:pt>
                <c:pt idx="448">
                  <c:v>44824</c:v>
                </c:pt>
                <c:pt idx="449">
                  <c:v>44825</c:v>
                </c:pt>
                <c:pt idx="450">
                  <c:v>44826</c:v>
                </c:pt>
                <c:pt idx="451">
                  <c:v>44827</c:v>
                </c:pt>
                <c:pt idx="452">
                  <c:v>44830</c:v>
                </c:pt>
                <c:pt idx="453">
                  <c:v>44831</c:v>
                </c:pt>
                <c:pt idx="454">
                  <c:v>44832</c:v>
                </c:pt>
                <c:pt idx="455">
                  <c:v>44833</c:v>
                </c:pt>
                <c:pt idx="456">
                  <c:v>44834</c:v>
                </c:pt>
                <c:pt idx="457">
                  <c:v>44837</c:v>
                </c:pt>
                <c:pt idx="458">
                  <c:v>44838</c:v>
                </c:pt>
                <c:pt idx="459">
                  <c:v>44839</c:v>
                </c:pt>
                <c:pt idx="460">
                  <c:v>44840</c:v>
                </c:pt>
                <c:pt idx="461">
                  <c:v>44841</c:v>
                </c:pt>
                <c:pt idx="462">
                  <c:v>44844</c:v>
                </c:pt>
                <c:pt idx="463">
                  <c:v>44845</c:v>
                </c:pt>
                <c:pt idx="464">
                  <c:v>44846</c:v>
                </c:pt>
                <c:pt idx="465">
                  <c:v>44847</c:v>
                </c:pt>
                <c:pt idx="466">
                  <c:v>44848</c:v>
                </c:pt>
                <c:pt idx="467">
                  <c:v>44851</c:v>
                </c:pt>
                <c:pt idx="468">
                  <c:v>44852</c:v>
                </c:pt>
                <c:pt idx="469">
                  <c:v>44853</c:v>
                </c:pt>
                <c:pt idx="470">
                  <c:v>44854</c:v>
                </c:pt>
                <c:pt idx="471">
                  <c:v>44855</c:v>
                </c:pt>
                <c:pt idx="472">
                  <c:v>44858</c:v>
                </c:pt>
                <c:pt idx="473">
                  <c:v>44859</c:v>
                </c:pt>
                <c:pt idx="474">
                  <c:v>44860</c:v>
                </c:pt>
                <c:pt idx="475">
                  <c:v>44861</c:v>
                </c:pt>
                <c:pt idx="476">
                  <c:v>44862</c:v>
                </c:pt>
                <c:pt idx="477">
                  <c:v>44865</c:v>
                </c:pt>
                <c:pt idx="478">
                  <c:v>44866</c:v>
                </c:pt>
                <c:pt idx="479">
                  <c:v>44867</c:v>
                </c:pt>
                <c:pt idx="480">
                  <c:v>44868</c:v>
                </c:pt>
                <c:pt idx="481">
                  <c:v>44869</c:v>
                </c:pt>
                <c:pt idx="482">
                  <c:v>44872</c:v>
                </c:pt>
                <c:pt idx="483">
                  <c:v>44873</c:v>
                </c:pt>
                <c:pt idx="484">
                  <c:v>44874</c:v>
                </c:pt>
                <c:pt idx="485">
                  <c:v>44875</c:v>
                </c:pt>
                <c:pt idx="486">
                  <c:v>44876</c:v>
                </c:pt>
                <c:pt idx="487">
                  <c:v>44879</c:v>
                </c:pt>
                <c:pt idx="488">
                  <c:v>44880</c:v>
                </c:pt>
                <c:pt idx="489">
                  <c:v>44881</c:v>
                </c:pt>
                <c:pt idx="490">
                  <c:v>44882</c:v>
                </c:pt>
                <c:pt idx="491">
                  <c:v>44883</c:v>
                </c:pt>
                <c:pt idx="492">
                  <c:v>44886</c:v>
                </c:pt>
                <c:pt idx="493">
                  <c:v>44887</c:v>
                </c:pt>
                <c:pt idx="494">
                  <c:v>44888</c:v>
                </c:pt>
                <c:pt idx="495">
                  <c:v>44889</c:v>
                </c:pt>
                <c:pt idx="496">
                  <c:v>44890</c:v>
                </c:pt>
                <c:pt idx="497">
                  <c:v>44893</c:v>
                </c:pt>
                <c:pt idx="498">
                  <c:v>44894</c:v>
                </c:pt>
                <c:pt idx="499">
                  <c:v>44895</c:v>
                </c:pt>
                <c:pt idx="500">
                  <c:v>44896</c:v>
                </c:pt>
                <c:pt idx="501">
                  <c:v>44897</c:v>
                </c:pt>
                <c:pt idx="502">
                  <c:v>44900</c:v>
                </c:pt>
                <c:pt idx="503">
                  <c:v>44901</c:v>
                </c:pt>
                <c:pt idx="504">
                  <c:v>44902</c:v>
                </c:pt>
                <c:pt idx="505">
                  <c:v>44903</c:v>
                </c:pt>
                <c:pt idx="506">
                  <c:v>44904</c:v>
                </c:pt>
                <c:pt idx="507">
                  <c:v>44907</c:v>
                </c:pt>
                <c:pt idx="508">
                  <c:v>44908</c:v>
                </c:pt>
                <c:pt idx="509">
                  <c:v>44909</c:v>
                </c:pt>
                <c:pt idx="510">
                  <c:v>44910</c:v>
                </c:pt>
                <c:pt idx="511">
                  <c:v>44911</c:v>
                </c:pt>
                <c:pt idx="512">
                  <c:v>44914</c:v>
                </c:pt>
                <c:pt idx="513">
                  <c:v>44915</c:v>
                </c:pt>
                <c:pt idx="514">
                  <c:v>44916</c:v>
                </c:pt>
                <c:pt idx="515">
                  <c:v>44917</c:v>
                </c:pt>
                <c:pt idx="516">
                  <c:v>44918</c:v>
                </c:pt>
                <c:pt idx="517">
                  <c:v>44921</c:v>
                </c:pt>
                <c:pt idx="518">
                  <c:v>44922</c:v>
                </c:pt>
                <c:pt idx="519">
                  <c:v>44923</c:v>
                </c:pt>
                <c:pt idx="520">
                  <c:v>44924</c:v>
                </c:pt>
                <c:pt idx="521">
                  <c:v>44925</c:v>
                </c:pt>
              </c:numCache>
            </c:numRef>
          </c:cat>
          <c:val>
            <c:numRef>
              <c:f>'Commodity Prices'!$G$8:$G$529</c:f>
              <c:numCache>
                <c:formatCode>General</c:formatCode>
                <c:ptCount val="522"/>
                <c:pt idx="0">
                  <c:v>7.7539999999999996</c:v>
                </c:pt>
                <c:pt idx="1">
                  <c:v>7.7119999999999997</c:v>
                </c:pt>
                <c:pt idx="2">
                  <c:v>7.9720000000000004</c:v>
                </c:pt>
                <c:pt idx="3">
                  <c:v>7.3630000000000004</c:v>
                </c:pt>
                <c:pt idx="4">
                  <c:v>7.2729999999999997</c:v>
                </c:pt>
                <c:pt idx="5">
                  <c:v>7.9210000000000003</c:v>
                </c:pt>
                <c:pt idx="6">
                  <c:v>8.3350000000000009</c:v>
                </c:pt>
                <c:pt idx="7">
                  <c:v>9.1980000000000004</c:v>
                </c:pt>
                <c:pt idx="8">
                  <c:v>10.444000000000001</c:v>
                </c:pt>
                <c:pt idx="9">
                  <c:v>9.2759999999999998</c:v>
                </c:pt>
                <c:pt idx="10">
                  <c:v>8.5739999999999998</c:v>
                </c:pt>
                <c:pt idx="11">
                  <c:v>8.0079999999999991</c:v>
                </c:pt>
                <c:pt idx="12">
                  <c:v>7.415</c:v>
                </c:pt>
                <c:pt idx="13">
                  <c:v>7.883</c:v>
                </c:pt>
                <c:pt idx="14">
                  <c:v>7.7640000000000002</c:v>
                </c:pt>
                <c:pt idx="15">
                  <c:v>7.718</c:v>
                </c:pt>
                <c:pt idx="16">
                  <c:v>8.24</c:v>
                </c:pt>
                <c:pt idx="17">
                  <c:v>7.71</c:v>
                </c:pt>
                <c:pt idx="18">
                  <c:v>7.4989999999999997</c:v>
                </c:pt>
                <c:pt idx="19">
                  <c:v>7.4459999999999997</c:v>
                </c:pt>
                <c:pt idx="20">
                  <c:v>8.0510000000000002</c:v>
                </c:pt>
                <c:pt idx="21">
                  <c:v>7.1970000000000001</c:v>
                </c:pt>
                <c:pt idx="22">
                  <c:v>6.51</c:v>
                </c:pt>
                <c:pt idx="23">
                  <c:v>6.5949999999999998</c:v>
                </c:pt>
                <c:pt idx="24">
                  <c:v>6.3920000000000003</c:v>
                </c:pt>
                <c:pt idx="25">
                  <c:v>6.4489999999999998</c:v>
                </c:pt>
                <c:pt idx="26">
                  <c:v>6.62</c:v>
                </c:pt>
                <c:pt idx="27">
                  <c:v>7.1390000000000002</c:v>
                </c:pt>
                <c:pt idx="28">
                  <c:v>6.9480000000000004</c:v>
                </c:pt>
                <c:pt idx="29">
                  <c:v>6.5579999999999998</c:v>
                </c:pt>
                <c:pt idx="30">
                  <c:v>6.1929999999999996</c:v>
                </c:pt>
                <c:pt idx="31">
                  <c:v>6.2779999999999996</c:v>
                </c:pt>
                <c:pt idx="32">
                  <c:v>5.7770000000000001</c:v>
                </c:pt>
                <c:pt idx="33">
                  <c:v>6.0279999999999996</c:v>
                </c:pt>
                <c:pt idx="34">
                  <c:v>5.7939999999999996</c:v>
                </c:pt>
                <c:pt idx="35">
                  <c:v>6.2140000000000004</c:v>
                </c:pt>
                <c:pt idx="36">
                  <c:v>5.8970000000000002</c:v>
                </c:pt>
                <c:pt idx="37">
                  <c:v>5.6120000000000001</c:v>
                </c:pt>
                <c:pt idx="38">
                  <c:v>5.8010000000000002</c:v>
                </c:pt>
                <c:pt idx="39">
                  <c:v>5.7679999999999998</c:v>
                </c:pt>
                <c:pt idx="40">
                  <c:v>5.6459999999999999</c:v>
                </c:pt>
                <c:pt idx="41">
                  <c:v>5.5439999999999996</c:v>
                </c:pt>
                <c:pt idx="42">
                  <c:v>5.6879999999999997</c:v>
                </c:pt>
                <c:pt idx="43">
                  <c:v>5.6349999999999998</c:v>
                </c:pt>
                <c:pt idx="44">
                  <c:v>5.4610000000000003</c:v>
                </c:pt>
                <c:pt idx="45">
                  <c:v>5.5250000000000004</c:v>
                </c:pt>
                <c:pt idx="46">
                  <c:v>5.7240000000000002</c:v>
                </c:pt>
                <c:pt idx="47">
                  <c:v>5.65</c:v>
                </c:pt>
                <c:pt idx="48">
                  <c:v>5.9589999999999996</c:v>
                </c:pt>
                <c:pt idx="49">
                  <c:v>6.2759999999999998</c:v>
                </c:pt>
                <c:pt idx="50">
                  <c:v>6.4619999999999997</c:v>
                </c:pt>
                <c:pt idx="51">
                  <c:v>6.6159999999999997</c:v>
                </c:pt>
                <c:pt idx="52">
                  <c:v>6.2389999999999999</c:v>
                </c:pt>
                <c:pt idx="53">
                  <c:v>6.0510000000000002</c:v>
                </c:pt>
                <c:pt idx="54">
                  <c:v>6.2960000000000003</c:v>
                </c:pt>
                <c:pt idx="55">
                  <c:v>6.0750000000000002</c:v>
                </c:pt>
                <c:pt idx="56">
                  <c:v>6.0419999999999998</c:v>
                </c:pt>
                <c:pt idx="57">
                  <c:v>6.351</c:v>
                </c:pt>
                <c:pt idx="58">
                  <c:v>6.4219999999999997</c:v>
                </c:pt>
                <c:pt idx="59">
                  <c:v>6.49</c:v>
                </c:pt>
                <c:pt idx="60">
                  <c:v>6.4720000000000004</c:v>
                </c:pt>
                <c:pt idx="61">
                  <c:v>6.7080000000000002</c:v>
                </c:pt>
                <c:pt idx="62">
                  <c:v>6.4349999999999996</c:v>
                </c:pt>
                <c:pt idx="63">
                  <c:v>6.6379999999999999</c:v>
                </c:pt>
                <c:pt idx="64">
                  <c:v>6.4379999999999997</c:v>
                </c:pt>
                <c:pt idx="65">
                  <c:v>6.5110000000000001</c:v>
                </c:pt>
                <c:pt idx="66">
                  <c:v>6.5259999999999998</c:v>
                </c:pt>
                <c:pt idx="67">
                  <c:v>6.5640000000000001</c:v>
                </c:pt>
                <c:pt idx="68">
                  <c:v>6.7249999999999996</c:v>
                </c:pt>
                <c:pt idx="69">
                  <c:v>6.6029999999999998</c:v>
                </c:pt>
                <c:pt idx="70">
                  <c:v>6.5119999999999996</c:v>
                </c:pt>
                <c:pt idx="71">
                  <c:v>6.4870000000000001</c:v>
                </c:pt>
                <c:pt idx="72">
                  <c:v>6.7549999999999999</c:v>
                </c:pt>
                <c:pt idx="73">
                  <c:v>6.7069999999999999</c:v>
                </c:pt>
                <c:pt idx="74">
                  <c:v>6.7930000000000001</c:v>
                </c:pt>
                <c:pt idx="75">
                  <c:v>6.9749999999999996</c:v>
                </c:pt>
                <c:pt idx="76">
                  <c:v>7.1</c:v>
                </c:pt>
                <c:pt idx="77">
                  <c:v>7.2830000000000004</c:v>
                </c:pt>
                <c:pt idx="78">
                  <c:v>7.3470000000000004</c:v>
                </c:pt>
                <c:pt idx="79">
                  <c:v>7.4109999999999996</c:v>
                </c:pt>
                <c:pt idx="80">
                  <c:v>7.4290000000000003</c:v>
                </c:pt>
                <c:pt idx="81">
                  <c:v>7.032</c:v>
                </c:pt>
                <c:pt idx="82">
                  <c:v>7.2350000000000003</c:v>
                </c:pt>
                <c:pt idx="83">
                  <c:v>7.734</c:v>
                </c:pt>
                <c:pt idx="84">
                  <c:v>7.69</c:v>
                </c:pt>
                <c:pt idx="85">
                  <c:v>8.016</c:v>
                </c:pt>
                <c:pt idx="86">
                  <c:v>8.3699999999999992</c:v>
                </c:pt>
                <c:pt idx="87">
                  <c:v>8.3780000000000001</c:v>
                </c:pt>
                <c:pt idx="88">
                  <c:v>8.3119999999999994</c:v>
                </c:pt>
                <c:pt idx="89">
                  <c:v>8.5500000000000007</c:v>
                </c:pt>
                <c:pt idx="90">
                  <c:v>8.6519999999999992</c:v>
                </c:pt>
                <c:pt idx="91">
                  <c:v>8.6829999999999998</c:v>
                </c:pt>
                <c:pt idx="92">
                  <c:v>8.9130000000000003</c:v>
                </c:pt>
                <c:pt idx="93">
                  <c:v>9.3480000000000008</c:v>
                </c:pt>
                <c:pt idx="94">
                  <c:v>9.2189999999999994</c:v>
                </c:pt>
                <c:pt idx="95">
                  <c:v>9.4290000000000003</c:v>
                </c:pt>
                <c:pt idx="96">
                  <c:v>9.6419999999999995</c:v>
                </c:pt>
                <c:pt idx="97">
                  <c:v>9.2829999999999995</c:v>
                </c:pt>
                <c:pt idx="98">
                  <c:v>8.8840000000000003</c:v>
                </c:pt>
                <c:pt idx="99">
                  <c:v>8.1690000000000005</c:v>
                </c:pt>
                <c:pt idx="100">
                  <c:v>8.8190000000000008</c:v>
                </c:pt>
                <c:pt idx="101">
                  <c:v>8.8930000000000007</c:v>
                </c:pt>
                <c:pt idx="102">
                  <c:v>8.8149999999999995</c:v>
                </c:pt>
                <c:pt idx="103">
                  <c:v>9.4190000000000005</c:v>
                </c:pt>
                <c:pt idx="104">
                  <c:v>9.1920000000000002</c:v>
                </c:pt>
                <c:pt idx="105">
                  <c:v>8.8559999999999999</c:v>
                </c:pt>
                <c:pt idx="106">
                  <c:v>8.76</c:v>
                </c:pt>
                <c:pt idx="107">
                  <c:v>8.6199999999999992</c:v>
                </c:pt>
                <c:pt idx="108">
                  <c:v>8.9640000000000004</c:v>
                </c:pt>
                <c:pt idx="109">
                  <c:v>8.9090000000000007</c:v>
                </c:pt>
                <c:pt idx="110">
                  <c:v>8.8829999999999991</c:v>
                </c:pt>
                <c:pt idx="111">
                  <c:v>8.923</c:v>
                </c:pt>
                <c:pt idx="112">
                  <c:v>9.2520000000000007</c:v>
                </c:pt>
                <c:pt idx="113">
                  <c:v>9.5579999999999998</c:v>
                </c:pt>
                <c:pt idx="114">
                  <c:v>9.6690000000000005</c:v>
                </c:pt>
                <c:pt idx="115">
                  <c:v>9.6430000000000007</c:v>
                </c:pt>
                <c:pt idx="116">
                  <c:v>9.6560000000000006</c:v>
                </c:pt>
                <c:pt idx="117">
                  <c:v>9.923</c:v>
                </c:pt>
                <c:pt idx="118">
                  <c:v>9.6270000000000007</c:v>
                </c:pt>
                <c:pt idx="119">
                  <c:v>9.6140000000000008</c:v>
                </c:pt>
                <c:pt idx="120">
                  <c:v>9.7360000000000007</c:v>
                </c:pt>
                <c:pt idx="121">
                  <c:v>10.077999999999999</c:v>
                </c:pt>
                <c:pt idx="122">
                  <c:v>10.029</c:v>
                </c:pt>
                <c:pt idx="123">
                  <c:v>10.51</c:v>
                </c:pt>
                <c:pt idx="124">
                  <c:v>10.71</c:v>
                </c:pt>
                <c:pt idx="125">
                  <c:v>10.882999999999999</c:v>
                </c:pt>
                <c:pt idx="126">
                  <c:v>11.11</c:v>
                </c:pt>
                <c:pt idx="127">
                  <c:v>11.128</c:v>
                </c:pt>
                <c:pt idx="128">
                  <c:v>11.523</c:v>
                </c:pt>
                <c:pt idx="129">
                  <c:v>11.984</c:v>
                </c:pt>
                <c:pt idx="130">
                  <c:v>12.148</c:v>
                </c:pt>
                <c:pt idx="131">
                  <c:v>12.218</c:v>
                </c:pt>
                <c:pt idx="132">
                  <c:v>12.958</c:v>
                </c:pt>
                <c:pt idx="133">
                  <c:v>11.25</c:v>
                </c:pt>
                <c:pt idx="134">
                  <c:v>11.301</c:v>
                </c:pt>
                <c:pt idx="135">
                  <c:v>11.474</c:v>
                </c:pt>
                <c:pt idx="136">
                  <c:v>12.515000000000001</c:v>
                </c:pt>
                <c:pt idx="137">
                  <c:v>11.701000000000001</c:v>
                </c:pt>
                <c:pt idx="138">
                  <c:v>11.957000000000001</c:v>
                </c:pt>
                <c:pt idx="139">
                  <c:v>11.387</c:v>
                </c:pt>
                <c:pt idx="140">
                  <c:v>11.523</c:v>
                </c:pt>
                <c:pt idx="141">
                  <c:v>12.002000000000001</c:v>
                </c:pt>
                <c:pt idx="142">
                  <c:v>12.304</c:v>
                </c:pt>
                <c:pt idx="143">
                  <c:v>12.054</c:v>
                </c:pt>
                <c:pt idx="144">
                  <c:v>12.214</c:v>
                </c:pt>
                <c:pt idx="145">
                  <c:v>12.18</c:v>
                </c:pt>
                <c:pt idx="146">
                  <c:v>12.141999999999999</c:v>
                </c:pt>
                <c:pt idx="147">
                  <c:v>12.896000000000001</c:v>
                </c:pt>
                <c:pt idx="148">
                  <c:v>13.336</c:v>
                </c:pt>
                <c:pt idx="149">
                  <c:v>14.07</c:v>
                </c:pt>
                <c:pt idx="150">
                  <c:v>14.677</c:v>
                </c:pt>
                <c:pt idx="151">
                  <c:v>14.492000000000001</c:v>
                </c:pt>
                <c:pt idx="152">
                  <c:v>14.91</c:v>
                </c:pt>
                <c:pt idx="153">
                  <c:v>14.651</c:v>
                </c:pt>
                <c:pt idx="154">
                  <c:v>14.833</c:v>
                </c:pt>
                <c:pt idx="155">
                  <c:v>15.105</c:v>
                </c:pt>
                <c:pt idx="156">
                  <c:v>14.996</c:v>
                </c:pt>
                <c:pt idx="157">
                  <c:v>14.976000000000001</c:v>
                </c:pt>
                <c:pt idx="158">
                  <c:v>15.384</c:v>
                </c:pt>
                <c:pt idx="159">
                  <c:v>16.148</c:v>
                </c:pt>
                <c:pt idx="160">
                  <c:v>15.699</c:v>
                </c:pt>
                <c:pt idx="161">
                  <c:v>15.503</c:v>
                </c:pt>
                <c:pt idx="162">
                  <c:v>16.422000000000001</c:v>
                </c:pt>
                <c:pt idx="163">
                  <c:v>15.891</c:v>
                </c:pt>
                <c:pt idx="164">
                  <c:v>15.317</c:v>
                </c:pt>
                <c:pt idx="165">
                  <c:v>13.826000000000001</c:v>
                </c:pt>
                <c:pt idx="166">
                  <c:v>14.167</c:v>
                </c:pt>
                <c:pt idx="167">
                  <c:v>14.449</c:v>
                </c:pt>
                <c:pt idx="168">
                  <c:v>15.506</c:v>
                </c:pt>
                <c:pt idx="169">
                  <c:v>15.401</c:v>
                </c:pt>
                <c:pt idx="170">
                  <c:v>15.773999999999999</c:v>
                </c:pt>
                <c:pt idx="171">
                  <c:v>16.605</c:v>
                </c:pt>
                <c:pt idx="172">
                  <c:v>16.605</c:v>
                </c:pt>
                <c:pt idx="173">
                  <c:v>17.515000000000001</c:v>
                </c:pt>
                <c:pt idx="174">
                  <c:v>17.437999999999999</c:v>
                </c:pt>
                <c:pt idx="175">
                  <c:v>18.050999999999998</c:v>
                </c:pt>
                <c:pt idx="176">
                  <c:v>18.175999999999998</c:v>
                </c:pt>
                <c:pt idx="177">
                  <c:v>18.431999999999999</c:v>
                </c:pt>
                <c:pt idx="178">
                  <c:v>18.844999999999999</c:v>
                </c:pt>
                <c:pt idx="179">
                  <c:v>19.309999999999999</c:v>
                </c:pt>
                <c:pt idx="180">
                  <c:v>19.655999999999999</c:v>
                </c:pt>
                <c:pt idx="181">
                  <c:v>20.123999999999999</c:v>
                </c:pt>
                <c:pt idx="182">
                  <c:v>21.497</c:v>
                </c:pt>
                <c:pt idx="183">
                  <c:v>23.138000000000002</c:v>
                </c:pt>
                <c:pt idx="184">
                  <c:v>22.707999999999998</c:v>
                </c:pt>
                <c:pt idx="185">
                  <c:v>21.581</c:v>
                </c:pt>
                <c:pt idx="186">
                  <c:v>22.719000000000001</c:v>
                </c:pt>
                <c:pt idx="187">
                  <c:v>25.234000000000002</c:v>
                </c:pt>
                <c:pt idx="188">
                  <c:v>24.891999999999999</c:v>
                </c:pt>
                <c:pt idx="189">
                  <c:v>23.86</c:v>
                </c:pt>
                <c:pt idx="190">
                  <c:v>23.986000000000001</c:v>
                </c:pt>
                <c:pt idx="191">
                  <c:v>24.509</c:v>
                </c:pt>
                <c:pt idx="192">
                  <c:v>26.616</c:v>
                </c:pt>
                <c:pt idx="193">
                  <c:v>26.402999999999999</c:v>
                </c:pt>
                <c:pt idx="194">
                  <c:v>28.920999999999999</c:v>
                </c:pt>
                <c:pt idx="195">
                  <c:v>32.484000000000002</c:v>
                </c:pt>
                <c:pt idx="196">
                  <c:v>32.225000000000001</c:v>
                </c:pt>
                <c:pt idx="197">
                  <c:v>33.58</c:v>
                </c:pt>
                <c:pt idx="198">
                  <c:v>40.478999999999999</c:v>
                </c:pt>
                <c:pt idx="199">
                  <c:v>36.094999999999999</c:v>
                </c:pt>
                <c:pt idx="200">
                  <c:v>34.805</c:v>
                </c:pt>
                <c:pt idx="201">
                  <c:v>29.004999999999999</c:v>
                </c:pt>
                <c:pt idx="202">
                  <c:v>29.177</c:v>
                </c:pt>
                <c:pt idx="203">
                  <c:v>30.367000000000001</c:v>
                </c:pt>
                <c:pt idx="204">
                  <c:v>32.44</c:v>
                </c:pt>
                <c:pt idx="205">
                  <c:v>35.026000000000003</c:v>
                </c:pt>
                <c:pt idx="206">
                  <c:v>30.59</c:v>
                </c:pt>
                <c:pt idx="207">
                  <c:v>31.306999999999999</c:v>
                </c:pt>
                <c:pt idx="208">
                  <c:v>31.943000000000001</c:v>
                </c:pt>
                <c:pt idx="209">
                  <c:v>32.225999999999999</c:v>
                </c:pt>
                <c:pt idx="210">
                  <c:v>30.247</c:v>
                </c:pt>
                <c:pt idx="211">
                  <c:v>30.398</c:v>
                </c:pt>
                <c:pt idx="212">
                  <c:v>30.693000000000001</c:v>
                </c:pt>
                <c:pt idx="213">
                  <c:v>30.841000000000001</c:v>
                </c:pt>
                <c:pt idx="214">
                  <c:v>29.140999999999998</c:v>
                </c:pt>
                <c:pt idx="215">
                  <c:v>26.038</c:v>
                </c:pt>
                <c:pt idx="216">
                  <c:v>22.902999999999999</c:v>
                </c:pt>
                <c:pt idx="217">
                  <c:v>23.631</c:v>
                </c:pt>
                <c:pt idx="218">
                  <c:v>25.308</c:v>
                </c:pt>
                <c:pt idx="219">
                  <c:v>27.702000000000002</c:v>
                </c:pt>
                <c:pt idx="220">
                  <c:v>25.361999999999998</c:v>
                </c:pt>
                <c:pt idx="221">
                  <c:v>25.658999999999999</c:v>
                </c:pt>
                <c:pt idx="222">
                  <c:v>27.344999999999999</c:v>
                </c:pt>
                <c:pt idx="223">
                  <c:v>24.42</c:v>
                </c:pt>
                <c:pt idx="224">
                  <c:v>24.765999999999998</c:v>
                </c:pt>
                <c:pt idx="225">
                  <c:v>25.937999999999999</c:v>
                </c:pt>
                <c:pt idx="226">
                  <c:v>25.917000000000002</c:v>
                </c:pt>
                <c:pt idx="227">
                  <c:v>27.954000000000001</c:v>
                </c:pt>
                <c:pt idx="228">
                  <c:v>32.231000000000002</c:v>
                </c:pt>
                <c:pt idx="229">
                  <c:v>32.151000000000003</c:v>
                </c:pt>
                <c:pt idx="230">
                  <c:v>31.315999999999999</c:v>
                </c:pt>
                <c:pt idx="231">
                  <c:v>29.266999999999999</c:v>
                </c:pt>
                <c:pt idx="232">
                  <c:v>28.617000000000001</c:v>
                </c:pt>
                <c:pt idx="233">
                  <c:v>30.760999999999999</c:v>
                </c:pt>
                <c:pt idx="234">
                  <c:v>31.181000000000001</c:v>
                </c:pt>
                <c:pt idx="235">
                  <c:v>30.913</c:v>
                </c:pt>
                <c:pt idx="236">
                  <c:v>29.803000000000001</c:v>
                </c:pt>
                <c:pt idx="237">
                  <c:v>31.856999999999999</c:v>
                </c:pt>
                <c:pt idx="238">
                  <c:v>31.573</c:v>
                </c:pt>
                <c:pt idx="239">
                  <c:v>32.082000000000001</c:v>
                </c:pt>
                <c:pt idx="240">
                  <c:v>30.734000000000002</c:v>
                </c:pt>
                <c:pt idx="241">
                  <c:v>30.126000000000001</c:v>
                </c:pt>
                <c:pt idx="242">
                  <c:v>30.623000000000001</c:v>
                </c:pt>
                <c:pt idx="243">
                  <c:v>32.24</c:v>
                </c:pt>
                <c:pt idx="244">
                  <c:v>34.890999999999998</c:v>
                </c:pt>
                <c:pt idx="245">
                  <c:v>34.667000000000002</c:v>
                </c:pt>
                <c:pt idx="246">
                  <c:v>35.872999999999998</c:v>
                </c:pt>
                <c:pt idx="247">
                  <c:v>39.384</c:v>
                </c:pt>
                <c:pt idx="248">
                  <c:v>43.265000000000001</c:v>
                </c:pt>
                <c:pt idx="249">
                  <c:v>41.497999999999998</c:v>
                </c:pt>
                <c:pt idx="250">
                  <c:v>46.621000000000002</c:v>
                </c:pt>
                <c:pt idx="251">
                  <c:v>45.161000000000001</c:v>
                </c:pt>
                <c:pt idx="252">
                  <c:v>49.344000000000001</c:v>
                </c:pt>
                <c:pt idx="253">
                  <c:v>60.024000000000001</c:v>
                </c:pt>
                <c:pt idx="254">
                  <c:v>54.896000000000001</c:v>
                </c:pt>
                <c:pt idx="255">
                  <c:v>40.661000000000001</c:v>
                </c:pt>
                <c:pt idx="256">
                  <c:v>35.881</c:v>
                </c:pt>
                <c:pt idx="257">
                  <c:v>35.985999999999997</c:v>
                </c:pt>
                <c:pt idx="258">
                  <c:v>35.975999999999999</c:v>
                </c:pt>
                <c:pt idx="259">
                  <c:v>31.832000000000001</c:v>
                </c:pt>
                <c:pt idx="260">
                  <c:v>28.658000000000001</c:v>
                </c:pt>
                <c:pt idx="261">
                  <c:v>21.588000000000001</c:v>
                </c:pt>
                <c:pt idx="262">
                  <c:v>22.988</c:v>
                </c:pt>
                <c:pt idx="263">
                  <c:v>29.488</c:v>
                </c:pt>
                <c:pt idx="264">
                  <c:v>32.122</c:v>
                </c:pt>
                <c:pt idx="265">
                  <c:v>32.582999999999998</c:v>
                </c:pt>
                <c:pt idx="266">
                  <c:v>27.498999999999999</c:v>
                </c:pt>
                <c:pt idx="267">
                  <c:v>28.481000000000002</c:v>
                </c:pt>
                <c:pt idx="268">
                  <c:v>26.963000000000001</c:v>
                </c:pt>
                <c:pt idx="269">
                  <c:v>24.948</c:v>
                </c:pt>
                <c:pt idx="270">
                  <c:v>28.245999999999999</c:v>
                </c:pt>
                <c:pt idx="271">
                  <c:v>27.686</c:v>
                </c:pt>
                <c:pt idx="272">
                  <c:v>25.593</c:v>
                </c:pt>
                <c:pt idx="273">
                  <c:v>26.067</c:v>
                </c:pt>
                <c:pt idx="274">
                  <c:v>23.981000000000002</c:v>
                </c:pt>
                <c:pt idx="275">
                  <c:v>25.344999999999999</c:v>
                </c:pt>
                <c:pt idx="276">
                  <c:v>25.893000000000001</c:v>
                </c:pt>
                <c:pt idx="277">
                  <c:v>29.94</c:v>
                </c:pt>
                <c:pt idx="278">
                  <c:v>30.233000000000001</c:v>
                </c:pt>
                <c:pt idx="279">
                  <c:v>29.678000000000001</c:v>
                </c:pt>
                <c:pt idx="280">
                  <c:v>29.172000000000001</c:v>
                </c:pt>
                <c:pt idx="281">
                  <c:v>29.65</c:v>
                </c:pt>
                <c:pt idx="282">
                  <c:v>27.405999999999999</c:v>
                </c:pt>
                <c:pt idx="283">
                  <c:v>24.475999999999999</c:v>
                </c:pt>
                <c:pt idx="284">
                  <c:v>25.181999999999999</c:v>
                </c:pt>
                <c:pt idx="285">
                  <c:v>26.361999999999998</c:v>
                </c:pt>
                <c:pt idx="286">
                  <c:v>26.457000000000001</c:v>
                </c:pt>
                <c:pt idx="287">
                  <c:v>25.667999999999999</c:v>
                </c:pt>
                <c:pt idx="288">
                  <c:v>24.597999999999999</c:v>
                </c:pt>
                <c:pt idx="289">
                  <c:v>24.692</c:v>
                </c:pt>
                <c:pt idx="290">
                  <c:v>24.532</c:v>
                </c:pt>
                <c:pt idx="291">
                  <c:v>25.568000000000001</c:v>
                </c:pt>
                <c:pt idx="292">
                  <c:v>26.111999999999998</c:v>
                </c:pt>
                <c:pt idx="293">
                  <c:v>22.033000000000001</c:v>
                </c:pt>
                <c:pt idx="294">
                  <c:v>22.814</c:v>
                </c:pt>
                <c:pt idx="295">
                  <c:v>24.248000000000001</c:v>
                </c:pt>
                <c:pt idx="296">
                  <c:v>23.472000000000001</c:v>
                </c:pt>
                <c:pt idx="297">
                  <c:v>23.538</c:v>
                </c:pt>
                <c:pt idx="298">
                  <c:v>26.135000000000002</c:v>
                </c:pt>
                <c:pt idx="299">
                  <c:v>28.591000000000001</c:v>
                </c:pt>
                <c:pt idx="300">
                  <c:v>38.656999999999996</c:v>
                </c:pt>
                <c:pt idx="301">
                  <c:v>29.574999999999999</c:v>
                </c:pt>
                <c:pt idx="302">
                  <c:v>31.475999999999999</c:v>
                </c:pt>
                <c:pt idx="303">
                  <c:v>39.878</c:v>
                </c:pt>
                <c:pt idx="304">
                  <c:v>54.505000000000003</c:v>
                </c:pt>
                <c:pt idx="305">
                  <c:v>47.061999999999998</c:v>
                </c:pt>
                <c:pt idx="306">
                  <c:v>64.278000000000006</c:v>
                </c:pt>
                <c:pt idx="307">
                  <c:v>65.688999999999993</c:v>
                </c:pt>
                <c:pt idx="308">
                  <c:v>63.735999999999997</c:v>
                </c:pt>
                <c:pt idx="309">
                  <c:v>46.790999999999997</c:v>
                </c:pt>
                <c:pt idx="310">
                  <c:v>40.628999999999998</c:v>
                </c:pt>
                <c:pt idx="311">
                  <c:v>41.603999999999999</c:v>
                </c:pt>
                <c:pt idx="312">
                  <c:v>34.86</c:v>
                </c:pt>
                <c:pt idx="313">
                  <c:v>35.067999999999998</c:v>
                </c:pt>
                <c:pt idx="314">
                  <c:v>31.992999999999999</c:v>
                </c:pt>
                <c:pt idx="315">
                  <c:v>32.792999999999999</c:v>
                </c:pt>
                <c:pt idx="316">
                  <c:v>31.649000000000001</c:v>
                </c:pt>
                <c:pt idx="317">
                  <c:v>29.821999999999999</c:v>
                </c:pt>
                <c:pt idx="318">
                  <c:v>31.274999999999999</c:v>
                </c:pt>
                <c:pt idx="319">
                  <c:v>34.954000000000001</c:v>
                </c:pt>
                <c:pt idx="320">
                  <c:v>34.201000000000001</c:v>
                </c:pt>
                <c:pt idx="321">
                  <c:v>30.73</c:v>
                </c:pt>
                <c:pt idx="322">
                  <c:v>33.902000000000001</c:v>
                </c:pt>
                <c:pt idx="323">
                  <c:v>33.570999999999998</c:v>
                </c:pt>
                <c:pt idx="324">
                  <c:v>36.822000000000003</c:v>
                </c:pt>
                <c:pt idx="325">
                  <c:v>37.832000000000001</c:v>
                </c:pt>
                <c:pt idx="326">
                  <c:v>33.67</c:v>
                </c:pt>
                <c:pt idx="327">
                  <c:v>32.164999999999999</c:v>
                </c:pt>
                <c:pt idx="328">
                  <c:v>30.876999999999999</c:v>
                </c:pt>
                <c:pt idx="329">
                  <c:v>31.379000000000001</c:v>
                </c:pt>
                <c:pt idx="330">
                  <c:v>30.468</c:v>
                </c:pt>
                <c:pt idx="331">
                  <c:v>29.251999999999999</c:v>
                </c:pt>
                <c:pt idx="332">
                  <c:v>27.998999999999999</c:v>
                </c:pt>
                <c:pt idx="333">
                  <c:v>27.864000000000001</c:v>
                </c:pt>
                <c:pt idx="334">
                  <c:v>27.375</c:v>
                </c:pt>
                <c:pt idx="335">
                  <c:v>21.527000000000001</c:v>
                </c:pt>
                <c:pt idx="336">
                  <c:v>23.152999999999999</c:v>
                </c:pt>
                <c:pt idx="337">
                  <c:v>23.058</c:v>
                </c:pt>
                <c:pt idx="338">
                  <c:v>22.306000000000001</c:v>
                </c:pt>
                <c:pt idx="339">
                  <c:v>22.902000000000001</c:v>
                </c:pt>
                <c:pt idx="340">
                  <c:v>25.742000000000001</c:v>
                </c:pt>
                <c:pt idx="341">
                  <c:v>21.504000000000001</c:v>
                </c:pt>
                <c:pt idx="342">
                  <c:v>19.449000000000002</c:v>
                </c:pt>
                <c:pt idx="343">
                  <c:v>19.864999999999998</c:v>
                </c:pt>
                <c:pt idx="344">
                  <c:v>18.097000000000001</c:v>
                </c:pt>
                <c:pt idx="345">
                  <c:v>15.875999999999999</c:v>
                </c:pt>
                <c:pt idx="346">
                  <c:v>20.248999999999999</c:v>
                </c:pt>
                <c:pt idx="347">
                  <c:v>20.456</c:v>
                </c:pt>
                <c:pt idx="348">
                  <c:v>19.481999999999999</c:v>
                </c:pt>
                <c:pt idx="349">
                  <c:v>20.99</c:v>
                </c:pt>
                <c:pt idx="350">
                  <c:v>21.468</c:v>
                </c:pt>
                <c:pt idx="351">
                  <c:v>16.187999999999999</c:v>
                </c:pt>
                <c:pt idx="352">
                  <c:v>15.946999999999999</c:v>
                </c:pt>
                <c:pt idx="353">
                  <c:v>17.55</c:v>
                </c:pt>
                <c:pt idx="354">
                  <c:v>17.010000000000002</c:v>
                </c:pt>
                <c:pt idx="355">
                  <c:v>19.628</c:v>
                </c:pt>
                <c:pt idx="356">
                  <c:v>18.936</c:v>
                </c:pt>
                <c:pt idx="357">
                  <c:v>20.928000000000001</c:v>
                </c:pt>
                <c:pt idx="358">
                  <c:v>22.72</c:v>
                </c:pt>
                <c:pt idx="359">
                  <c:v>21.579000000000001</c:v>
                </c:pt>
                <c:pt idx="360">
                  <c:v>20.044</c:v>
                </c:pt>
                <c:pt idx="361">
                  <c:v>17.335999999999999</c:v>
                </c:pt>
                <c:pt idx="362">
                  <c:v>17.295000000000002</c:v>
                </c:pt>
                <c:pt idx="363">
                  <c:v>17.739999999999998</c:v>
                </c:pt>
                <c:pt idx="364">
                  <c:v>18.547000000000001</c:v>
                </c:pt>
                <c:pt idx="365">
                  <c:v>18.222999999999999</c:v>
                </c:pt>
                <c:pt idx="366">
                  <c:v>19.914000000000001</c:v>
                </c:pt>
                <c:pt idx="367">
                  <c:v>21.765999999999998</c:v>
                </c:pt>
                <c:pt idx="368">
                  <c:v>21.9</c:v>
                </c:pt>
                <c:pt idx="369">
                  <c:v>19.204000000000001</c:v>
                </c:pt>
                <c:pt idx="370">
                  <c:v>20.111000000000001</c:v>
                </c:pt>
                <c:pt idx="371">
                  <c:v>20.006</c:v>
                </c:pt>
                <c:pt idx="372">
                  <c:v>18.190000000000001</c:v>
                </c:pt>
                <c:pt idx="373">
                  <c:v>17.504999999999999</c:v>
                </c:pt>
                <c:pt idx="374">
                  <c:v>16.126000000000001</c:v>
                </c:pt>
                <c:pt idx="375">
                  <c:v>19.390999999999998</c:v>
                </c:pt>
                <c:pt idx="376">
                  <c:v>18.376000000000001</c:v>
                </c:pt>
                <c:pt idx="377">
                  <c:v>19.091000000000001</c:v>
                </c:pt>
                <c:pt idx="378">
                  <c:v>23.786999999999999</c:v>
                </c:pt>
                <c:pt idx="379">
                  <c:v>30.89</c:v>
                </c:pt>
                <c:pt idx="380">
                  <c:v>27.474</c:v>
                </c:pt>
                <c:pt idx="381">
                  <c:v>26.21</c:v>
                </c:pt>
                <c:pt idx="382">
                  <c:v>26.422000000000001</c:v>
                </c:pt>
                <c:pt idx="383">
                  <c:v>25.529</c:v>
                </c:pt>
                <c:pt idx="384">
                  <c:v>22.324999999999999</c:v>
                </c:pt>
                <c:pt idx="385">
                  <c:v>22.724</c:v>
                </c:pt>
                <c:pt idx="386">
                  <c:v>20.004999999999999</c:v>
                </c:pt>
                <c:pt idx="387">
                  <c:v>20.774999999999999</c:v>
                </c:pt>
                <c:pt idx="388">
                  <c:v>20.954000000000001</c:v>
                </c:pt>
                <c:pt idx="389">
                  <c:v>21.126000000000001</c:v>
                </c:pt>
                <c:pt idx="390">
                  <c:v>30.422999999999998</c:v>
                </c:pt>
                <c:pt idx="391">
                  <c:v>27.835000000000001</c:v>
                </c:pt>
                <c:pt idx="392">
                  <c:v>35.189</c:v>
                </c:pt>
                <c:pt idx="393">
                  <c:v>34.116</c:v>
                </c:pt>
                <c:pt idx="394">
                  <c:v>34.548000000000002</c:v>
                </c:pt>
                <c:pt idx="395">
                  <c:v>36.01</c:v>
                </c:pt>
                <c:pt idx="396">
                  <c:v>27.832000000000001</c:v>
                </c:pt>
                <c:pt idx="397">
                  <c:v>27.105</c:v>
                </c:pt>
                <c:pt idx="398">
                  <c:v>30.625</c:v>
                </c:pt>
                <c:pt idx="399">
                  <c:v>32.165999999999997</c:v>
                </c:pt>
                <c:pt idx="400">
                  <c:v>27.687000000000001</c:v>
                </c:pt>
                <c:pt idx="401">
                  <c:v>24.183</c:v>
                </c:pt>
                <c:pt idx="402">
                  <c:v>24.378</c:v>
                </c:pt>
                <c:pt idx="403">
                  <c:v>26.573</c:v>
                </c:pt>
                <c:pt idx="404">
                  <c:v>33.527000000000001</c:v>
                </c:pt>
                <c:pt idx="405">
                  <c:v>37.472000000000001</c:v>
                </c:pt>
                <c:pt idx="406">
                  <c:v>37.453000000000003</c:v>
                </c:pt>
                <c:pt idx="407">
                  <c:v>38.231000000000002</c:v>
                </c:pt>
                <c:pt idx="408">
                  <c:v>45.212000000000003</c:v>
                </c:pt>
                <c:pt idx="409">
                  <c:v>44.908000000000001</c:v>
                </c:pt>
                <c:pt idx="410">
                  <c:v>41.241</c:v>
                </c:pt>
                <c:pt idx="411">
                  <c:v>43.96</c:v>
                </c:pt>
                <c:pt idx="412">
                  <c:v>42.793999999999997</c:v>
                </c:pt>
                <c:pt idx="413">
                  <c:v>43.54</c:v>
                </c:pt>
                <c:pt idx="414">
                  <c:v>46.319000000000003</c:v>
                </c:pt>
                <c:pt idx="415">
                  <c:v>47.030999999999999</c:v>
                </c:pt>
                <c:pt idx="416">
                  <c:v>44.828000000000003</c:v>
                </c:pt>
                <c:pt idx="417">
                  <c:v>42.982999999999997</c:v>
                </c:pt>
                <c:pt idx="418">
                  <c:v>43.908000000000001</c:v>
                </c:pt>
                <c:pt idx="419">
                  <c:v>48.164000000000001</c:v>
                </c:pt>
                <c:pt idx="420">
                  <c:v>49.154000000000003</c:v>
                </c:pt>
                <c:pt idx="421">
                  <c:v>47.804000000000002</c:v>
                </c:pt>
                <c:pt idx="422">
                  <c:v>53.548999999999999</c:v>
                </c:pt>
                <c:pt idx="423">
                  <c:v>52.689</c:v>
                </c:pt>
                <c:pt idx="424">
                  <c:v>53.139000000000003</c:v>
                </c:pt>
                <c:pt idx="425">
                  <c:v>53.901000000000003</c:v>
                </c:pt>
                <c:pt idx="426">
                  <c:v>57.298999999999999</c:v>
                </c:pt>
                <c:pt idx="427">
                  <c:v>62.83</c:v>
                </c:pt>
                <c:pt idx="428">
                  <c:v>53.762</c:v>
                </c:pt>
                <c:pt idx="429">
                  <c:v>64.908000000000001</c:v>
                </c:pt>
                <c:pt idx="430">
                  <c:v>67.38</c:v>
                </c:pt>
                <c:pt idx="431">
                  <c:v>66.991</c:v>
                </c:pt>
                <c:pt idx="432">
                  <c:v>75.063000000000002</c:v>
                </c:pt>
                <c:pt idx="433">
                  <c:v>51.853999999999999</c:v>
                </c:pt>
                <c:pt idx="434">
                  <c:v>53.283999999999999</c:v>
                </c:pt>
                <c:pt idx="435">
                  <c:v>57.984000000000002</c:v>
                </c:pt>
                <c:pt idx="436">
                  <c:v>46.377000000000002</c:v>
                </c:pt>
                <c:pt idx="437">
                  <c:v>51.975000000000001</c:v>
                </c:pt>
                <c:pt idx="438">
                  <c:v>49.651000000000003</c:v>
                </c:pt>
                <c:pt idx="439">
                  <c:v>46.228999999999999</c:v>
                </c:pt>
                <c:pt idx="440">
                  <c:v>47.701999999999998</c:v>
                </c:pt>
                <c:pt idx="441">
                  <c:v>43.52</c:v>
                </c:pt>
                <c:pt idx="442">
                  <c:v>40.673000000000002</c:v>
                </c:pt>
                <c:pt idx="443">
                  <c:v>43.777999999999999</c:v>
                </c:pt>
                <c:pt idx="444">
                  <c:v>48.591999999999999</c:v>
                </c:pt>
                <c:pt idx="445">
                  <c:v>43.875</c:v>
                </c:pt>
                <c:pt idx="446">
                  <c:v>34.656999999999996</c:v>
                </c:pt>
                <c:pt idx="447">
                  <c:v>31.059000000000001</c:v>
                </c:pt>
                <c:pt idx="448">
                  <c:v>37.003999999999998</c:v>
                </c:pt>
                <c:pt idx="449">
                  <c:v>31.626999999999999</c:v>
                </c:pt>
                <c:pt idx="450">
                  <c:v>33.125</c:v>
                </c:pt>
                <c:pt idx="451">
                  <c:v>30.731999999999999</c:v>
                </c:pt>
                <c:pt idx="452">
                  <c:v>26.498999999999999</c:v>
                </c:pt>
                <c:pt idx="453">
                  <c:v>32.56</c:v>
                </c:pt>
                <c:pt idx="454">
                  <c:v>34.869999999999997</c:v>
                </c:pt>
                <c:pt idx="455">
                  <c:v>28.423999999999999</c:v>
                </c:pt>
                <c:pt idx="456">
                  <c:v>38.942999999999998</c:v>
                </c:pt>
                <c:pt idx="457">
                  <c:v>33.451999999999998</c:v>
                </c:pt>
                <c:pt idx="458">
                  <c:v>34.384999999999998</c:v>
                </c:pt>
                <c:pt idx="459">
                  <c:v>36.293999999999997</c:v>
                </c:pt>
                <c:pt idx="460">
                  <c:v>35.012</c:v>
                </c:pt>
                <c:pt idx="461">
                  <c:v>32.634</c:v>
                </c:pt>
                <c:pt idx="462">
                  <c:v>32.875</c:v>
                </c:pt>
                <c:pt idx="463">
                  <c:v>31.268999999999998</c:v>
                </c:pt>
                <c:pt idx="464">
                  <c:v>32.325000000000003</c:v>
                </c:pt>
                <c:pt idx="465">
                  <c:v>31.408000000000001</c:v>
                </c:pt>
                <c:pt idx="466">
                  <c:v>29.274999999999999</c:v>
                </c:pt>
                <c:pt idx="467">
                  <c:v>25.893000000000001</c:v>
                </c:pt>
                <c:pt idx="468">
                  <c:v>21.388000000000002</c:v>
                </c:pt>
                <c:pt idx="469">
                  <c:v>21.495999999999999</c:v>
                </c:pt>
                <c:pt idx="470">
                  <c:v>26.454999999999998</c:v>
                </c:pt>
                <c:pt idx="471">
                  <c:v>23.652000000000001</c:v>
                </c:pt>
                <c:pt idx="472">
                  <c:v>19.622</c:v>
                </c:pt>
                <c:pt idx="473">
                  <c:v>21.106000000000002</c:v>
                </c:pt>
                <c:pt idx="474">
                  <c:v>21.533000000000001</c:v>
                </c:pt>
                <c:pt idx="475">
                  <c:v>24.478000000000002</c:v>
                </c:pt>
                <c:pt idx="476">
                  <c:v>27.815000000000001</c:v>
                </c:pt>
                <c:pt idx="477">
                  <c:v>34.029000000000003</c:v>
                </c:pt>
                <c:pt idx="478">
                  <c:v>32.226999999999997</c:v>
                </c:pt>
                <c:pt idx="479">
                  <c:v>38.137999999999998</c:v>
                </c:pt>
                <c:pt idx="480">
                  <c:v>34.575000000000003</c:v>
                </c:pt>
                <c:pt idx="481">
                  <c:v>31.988</c:v>
                </c:pt>
                <c:pt idx="482">
                  <c:v>31.704000000000001</c:v>
                </c:pt>
                <c:pt idx="483">
                  <c:v>32.56</c:v>
                </c:pt>
                <c:pt idx="484">
                  <c:v>30.454999999999998</c:v>
                </c:pt>
                <c:pt idx="485">
                  <c:v>29.972000000000001</c:v>
                </c:pt>
                <c:pt idx="486">
                  <c:v>27.324999999999999</c:v>
                </c:pt>
                <c:pt idx="487">
                  <c:v>33.695</c:v>
                </c:pt>
                <c:pt idx="488">
                  <c:v>34.738999999999997</c:v>
                </c:pt>
                <c:pt idx="489">
                  <c:v>30.608000000000001</c:v>
                </c:pt>
                <c:pt idx="490">
                  <c:v>32.447000000000003</c:v>
                </c:pt>
                <c:pt idx="491">
                  <c:v>30.715</c:v>
                </c:pt>
                <c:pt idx="492">
                  <c:v>31.259</c:v>
                </c:pt>
                <c:pt idx="493">
                  <c:v>34.462000000000003</c:v>
                </c:pt>
                <c:pt idx="494">
                  <c:v>36.094999999999999</c:v>
                </c:pt>
                <c:pt idx="495">
                  <c:v>34.345999999999997</c:v>
                </c:pt>
                <c:pt idx="496">
                  <c:v>35.44</c:v>
                </c:pt>
                <c:pt idx="497">
                  <c:v>35.046999999999997</c:v>
                </c:pt>
                <c:pt idx="498">
                  <c:v>38.311999999999998</c:v>
                </c:pt>
                <c:pt idx="499">
                  <c:v>44.055999999999997</c:v>
                </c:pt>
                <c:pt idx="500">
                  <c:v>42.097000000000001</c:v>
                </c:pt>
                <c:pt idx="501">
                  <c:v>42.326000000000001</c:v>
                </c:pt>
                <c:pt idx="502">
                  <c:v>41.329000000000001</c:v>
                </c:pt>
                <c:pt idx="503">
                  <c:v>42.890999999999998</c:v>
                </c:pt>
                <c:pt idx="504">
                  <c:v>46.207999999999998</c:v>
                </c:pt>
                <c:pt idx="505">
                  <c:v>42.514000000000003</c:v>
                </c:pt>
                <c:pt idx="506">
                  <c:v>44.878</c:v>
                </c:pt>
                <c:pt idx="507">
                  <c:v>41.293999999999997</c:v>
                </c:pt>
                <c:pt idx="508">
                  <c:v>42.445</c:v>
                </c:pt>
                <c:pt idx="509">
                  <c:v>40.51</c:v>
                </c:pt>
                <c:pt idx="510">
                  <c:v>41.094999999999999</c:v>
                </c:pt>
                <c:pt idx="511">
                  <c:v>36.220999999999997</c:v>
                </c:pt>
                <c:pt idx="512">
                  <c:v>32.360999999999997</c:v>
                </c:pt>
                <c:pt idx="513">
                  <c:v>31.945</c:v>
                </c:pt>
                <c:pt idx="514">
                  <c:v>29.274000000000001</c:v>
                </c:pt>
                <c:pt idx="515">
                  <c:v>27.565000000000001</c:v>
                </c:pt>
                <c:pt idx="516">
                  <c:v>24.823</c:v>
                </c:pt>
                <c:pt idx="517">
                  <c:v>24.152000000000001</c:v>
                </c:pt>
                <c:pt idx="518">
                  <c:v>24.061</c:v>
                </c:pt>
                <c:pt idx="519">
                  <c:v>23.286000000000001</c:v>
                </c:pt>
                <c:pt idx="520">
                  <c:v>23.678000000000001</c:v>
                </c:pt>
                <c:pt idx="521">
                  <c:v>21.515000000000001</c:v>
                </c:pt>
              </c:numCache>
            </c:numRef>
          </c:val>
          <c:smooth val="0"/>
          <c:extLst>
            <c:ext xmlns:c16="http://schemas.microsoft.com/office/drawing/2014/chart" uri="{C3380CC4-5D6E-409C-BE32-E72D297353CC}">
              <c16:uniqueId val="{00000001-AAD2-441E-815A-BEDC9D75D649}"/>
            </c:ext>
          </c:extLst>
        </c:ser>
        <c:dLbls>
          <c:showLegendKey val="0"/>
          <c:showVal val="0"/>
          <c:showCatName val="0"/>
          <c:showSerName val="0"/>
          <c:showPercent val="0"/>
          <c:showBubbleSize val="0"/>
        </c:dLbls>
        <c:smooth val="0"/>
        <c:axId val="901965880"/>
        <c:axId val="901971784"/>
      </c:lineChart>
      <c:dateAx>
        <c:axId val="901965880"/>
        <c:scaling>
          <c:orientation val="minMax"/>
          <c:max val="44926"/>
        </c:scaling>
        <c:delete val="0"/>
        <c:axPos val="b"/>
        <c:numFmt formatCode="m/d/yy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901971784"/>
        <c:crosses val="autoZero"/>
        <c:auto val="1"/>
        <c:lblOffset val="100"/>
        <c:baseTimeUnit val="days"/>
      </c:dateAx>
      <c:valAx>
        <c:axId val="901971784"/>
        <c:scaling>
          <c:orientation val="minMax"/>
        </c:scaling>
        <c:delete val="0"/>
        <c:axPos val="l"/>
        <c:majorGridlines>
          <c:spPr>
            <a:ln w="9525" cap="flat" cmpd="sng" algn="ctr">
              <a:solidFill>
                <a:schemeClr val="tx1">
                  <a:lumMod val="15000"/>
                  <a:lumOff val="85000"/>
                </a:schemeClr>
              </a:solidFill>
              <a:round/>
            </a:ln>
            <a:effectLst/>
          </c:spPr>
        </c:majorGridlines>
        <c:numFmt formatCode="_(&quot;$&quot;* #,##0.0_);_(&quot;$&quot;* \(#,##0.0\);_(&quot;$&quot;* &quot;-&quot;?_);_(@_)"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9019658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solidFill>
            <a:schemeClr val="tx1"/>
          </a:solidFill>
        </a:defRPr>
      </a:pPr>
      <a:endParaRPr lang="en-US"/>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r>
              <a:rPr lang="en-US" sz="1200" b="1" i="0" baseline="0">
                <a:effectLst/>
              </a:rPr>
              <a:t>Preferred Sector Capitalization</a:t>
            </a:r>
            <a:endParaRPr lang="en-US" sz="1200">
              <a:effectLst/>
            </a:endParaRPr>
          </a:p>
          <a:p>
            <a:pPr>
              <a:defRPr/>
            </a:pPr>
            <a:r>
              <a:rPr lang="en-US" sz="800" b="0" i="1" baseline="0">
                <a:effectLst/>
              </a:rPr>
              <a:t>Source: Bloomberg using the PFF Equity Constituents as of 5/31/2018</a:t>
            </a:r>
            <a:endParaRPr lang="en-US" sz="800">
              <a:effectLst/>
            </a:endParaRPr>
          </a:p>
        </c:rich>
      </c:tx>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title>
    <c:autoTitleDeleted val="0"/>
    <c:plotArea>
      <c:layout/>
      <c:pieChart>
        <c:varyColors val="1"/>
        <c:dLbls>
          <c:dLblPos val="inEnd"/>
          <c:showLegendKey val="0"/>
          <c:showVal val="0"/>
          <c:showCatName val="1"/>
          <c:showSerName val="0"/>
          <c:showPercent val="1"/>
          <c:showBubbleSize val="0"/>
          <c:showLeaderLines val="0"/>
        </c:dLbls>
        <c:firstSliceAng val="0"/>
      </c:pieChart>
      <c:spPr>
        <a:noFill/>
        <a:ln>
          <a:noFill/>
        </a:ln>
        <a:effectLst/>
      </c:spPr>
    </c:plotArea>
    <c:plotVisOnly val="1"/>
    <c:dispBlanksAs val="gap"/>
    <c:showDLblsOverMax val="0"/>
  </c:chart>
  <c:spPr>
    <a:noFill/>
    <a:ln w="9525" cap="flat" cmpd="sng" algn="ctr">
      <a:noFill/>
      <a:round/>
    </a:ln>
    <a:effectLst/>
  </c:spPr>
  <c:txPr>
    <a:bodyPr/>
    <a:lstStyle/>
    <a:p>
      <a:pPr>
        <a:defRPr>
          <a:solidFill>
            <a:schemeClr val="tx1"/>
          </a:solidFill>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'Monetary Base'!$B$5</c:f>
              <c:strCache>
                <c:ptCount val="1"/>
                <c:pt idx="0">
                  <c:v> Px </c:v>
                </c:pt>
              </c:strCache>
            </c:strRef>
          </c:tx>
          <c:spPr>
            <a:ln w="28575" cap="rnd">
              <a:solidFill>
                <a:schemeClr val="accent5">
                  <a:lumMod val="50000"/>
                </a:schemeClr>
              </a:solidFill>
              <a:round/>
            </a:ln>
            <a:effectLst/>
          </c:spPr>
          <c:marker>
            <c:symbol val="none"/>
          </c:marker>
          <c:cat>
            <c:numRef>
              <c:f>'Monetary Base'!$A$6:$A$222</c:f>
              <c:numCache>
                <c:formatCode>m/d/yyyy</c:formatCode>
                <c:ptCount val="217"/>
                <c:pt idx="0">
                  <c:v>43465</c:v>
                </c:pt>
                <c:pt idx="1">
                  <c:v>43496</c:v>
                </c:pt>
                <c:pt idx="2">
                  <c:v>43524</c:v>
                </c:pt>
                <c:pt idx="3">
                  <c:v>43555</c:v>
                </c:pt>
                <c:pt idx="4">
                  <c:v>43585</c:v>
                </c:pt>
                <c:pt idx="5">
                  <c:v>43616</c:v>
                </c:pt>
                <c:pt idx="6">
                  <c:v>43646</c:v>
                </c:pt>
                <c:pt idx="7">
                  <c:v>43677</c:v>
                </c:pt>
                <c:pt idx="8">
                  <c:v>43708</c:v>
                </c:pt>
                <c:pt idx="9">
                  <c:v>43738</c:v>
                </c:pt>
                <c:pt idx="10">
                  <c:v>43769</c:v>
                </c:pt>
                <c:pt idx="11">
                  <c:v>43799</c:v>
                </c:pt>
                <c:pt idx="12">
                  <c:v>43830</c:v>
                </c:pt>
                <c:pt idx="13">
                  <c:v>43861</c:v>
                </c:pt>
                <c:pt idx="14">
                  <c:v>43890</c:v>
                </c:pt>
                <c:pt idx="15">
                  <c:v>43921</c:v>
                </c:pt>
                <c:pt idx="16">
                  <c:v>43951</c:v>
                </c:pt>
                <c:pt idx="17">
                  <c:v>43982</c:v>
                </c:pt>
                <c:pt idx="18">
                  <c:v>44012</c:v>
                </c:pt>
                <c:pt idx="19">
                  <c:v>44043</c:v>
                </c:pt>
                <c:pt idx="20">
                  <c:v>44074</c:v>
                </c:pt>
                <c:pt idx="21">
                  <c:v>44104</c:v>
                </c:pt>
                <c:pt idx="22">
                  <c:v>44135</c:v>
                </c:pt>
                <c:pt idx="23">
                  <c:v>44165</c:v>
                </c:pt>
                <c:pt idx="24">
                  <c:v>44196</c:v>
                </c:pt>
                <c:pt idx="25">
                  <c:v>44227</c:v>
                </c:pt>
                <c:pt idx="26">
                  <c:v>44255</c:v>
                </c:pt>
                <c:pt idx="27">
                  <c:v>44286</c:v>
                </c:pt>
                <c:pt idx="28">
                  <c:v>44316</c:v>
                </c:pt>
                <c:pt idx="29">
                  <c:v>44347</c:v>
                </c:pt>
                <c:pt idx="30">
                  <c:v>44377</c:v>
                </c:pt>
                <c:pt idx="31">
                  <c:v>44408</c:v>
                </c:pt>
                <c:pt idx="32">
                  <c:v>44439</c:v>
                </c:pt>
                <c:pt idx="33">
                  <c:v>44469</c:v>
                </c:pt>
                <c:pt idx="34">
                  <c:v>44500</c:v>
                </c:pt>
                <c:pt idx="35">
                  <c:v>44530</c:v>
                </c:pt>
                <c:pt idx="36">
                  <c:v>44561</c:v>
                </c:pt>
                <c:pt idx="37">
                  <c:v>44592</c:v>
                </c:pt>
                <c:pt idx="38">
                  <c:v>44620</c:v>
                </c:pt>
                <c:pt idx="39">
                  <c:v>44651</c:v>
                </c:pt>
                <c:pt idx="40">
                  <c:v>44681</c:v>
                </c:pt>
                <c:pt idx="41">
                  <c:v>44712</c:v>
                </c:pt>
                <c:pt idx="42">
                  <c:v>44742</c:v>
                </c:pt>
                <c:pt idx="43">
                  <c:v>44773</c:v>
                </c:pt>
                <c:pt idx="44">
                  <c:v>44804</c:v>
                </c:pt>
                <c:pt idx="45">
                  <c:v>44834</c:v>
                </c:pt>
                <c:pt idx="46">
                  <c:v>44865</c:v>
                </c:pt>
                <c:pt idx="47">
                  <c:v>44895</c:v>
                </c:pt>
                <c:pt idx="48">
                  <c:v>44926</c:v>
                </c:pt>
              </c:numCache>
            </c:numRef>
          </c:cat>
          <c:val>
            <c:numRef>
              <c:f>'Monetary Base'!$B$6:$B$222</c:f>
              <c:numCache>
                <c:formatCode>_(* #,##0.00_);_(* \(#,##0.00\);_(* "-"??_);_(@_)</c:formatCode>
                <c:ptCount val="217"/>
                <c:pt idx="0">
                  <c:v>3.4007001615245827</c:v>
                </c:pt>
                <c:pt idx="1">
                  <c:v>3.3469001589692198</c:v>
                </c:pt>
                <c:pt idx="2">
                  <c:v>3.353500159282703</c:v>
                </c:pt>
                <c:pt idx="3">
                  <c:v>3.3815001606126316</c:v>
                </c:pt>
                <c:pt idx="4">
                  <c:v>3.2867001561098732</c:v>
                </c:pt>
                <c:pt idx="5">
                  <c:v>3.2445001541054808</c:v>
                </c:pt>
                <c:pt idx="6">
                  <c:v>3.2748001555446535</c:v>
                </c:pt>
                <c:pt idx="7">
                  <c:v>3.2603001548559405</c:v>
                </c:pt>
                <c:pt idx="8">
                  <c:v>3.2714001553831622</c:v>
                </c:pt>
                <c:pt idx="9">
                  <c:v>3.2027001521200873</c:v>
                </c:pt>
                <c:pt idx="10">
                  <c:v>3.2528001544997096</c:v>
                </c:pt>
                <c:pt idx="11">
                  <c:v>3.3156001574825495</c:v>
                </c:pt>
                <c:pt idx="12">
                  <c:v>3.4265001627500169</c:v>
                </c:pt>
                <c:pt idx="13">
                  <c:v>3.4426001635147259</c:v>
                </c:pt>
                <c:pt idx="14">
                  <c:v>3.4545001640799455</c:v>
                </c:pt>
                <c:pt idx="15">
                  <c:v>3.8831001844373532</c:v>
                </c:pt>
                <c:pt idx="16">
                  <c:v>4.8449002301204018</c:v>
                </c:pt>
                <c:pt idx="17">
                  <c:v>5.1494002445833758</c:v>
                </c:pt>
                <c:pt idx="18">
                  <c:v>5.0018002375727519</c:v>
                </c:pt>
                <c:pt idx="19">
                  <c:v>4.7003002232522704</c:v>
                </c:pt>
                <c:pt idx="20">
                  <c:v>4.8074002283392474</c:v>
                </c:pt>
                <c:pt idx="21">
                  <c:v>4.8803002318018116</c:v>
                </c:pt>
                <c:pt idx="22">
                  <c:v>4.9171002335497178</c:v>
                </c:pt>
                <c:pt idx="23">
                  <c:v>5.0930002419045195</c:v>
                </c:pt>
                <c:pt idx="24">
                  <c:v>5.2065002472954802</c:v>
                </c:pt>
                <c:pt idx="25">
                  <c:v>5.2480002492666245</c:v>
                </c:pt>
                <c:pt idx="26">
                  <c:v>5.4468002587091178</c:v>
                </c:pt>
                <c:pt idx="27">
                  <c:v>5.8390002773376182</c:v>
                </c:pt>
                <c:pt idx="28">
                  <c:v>6.0421002869843505</c:v>
                </c:pt>
                <c:pt idx="29">
                  <c:v>6.041900286974851</c:v>
                </c:pt>
                <c:pt idx="30">
                  <c:v>6.027000286267139</c:v>
                </c:pt>
                <c:pt idx="31">
                  <c:v>6.130200291168876</c:v>
                </c:pt>
                <c:pt idx="32">
                  <c:v>6.3287003005971201</c:v>
                </c:pt>
                <c:pt idx="33">
                  <c:v>6.3888003034517169</c:v>
                </c:pt>
                <c:pt idx="34">
                  <c:v>6.3309003007016145</c:v>
                </c:pt>
                <c:pt idx="35">
                  <c:v>6.3947003037319519</c:v>
                </c:pt>
                <c:pt idx="36">
                  <c:v>6.413100304605905</c:v>
                </c:pt>
                <c:pt idx="37">
                  <c:v>6.103900289919693</c:v>
                </c:pt>
                <c:pt idx="38">
                  <c:v>6.0400002868846059</c:v>
                </c:pt>
                <c:pt idx="39">
                  <c:v>6.134500291373115</c:v>
                </c:pt>
                <c:pt idx="40">
                  <c:v>5.8852002795320004</c:v>
                </c:pt>
                <c:pt idx="41">
                  <c:v>5.591500265581999</c:v>
                </c:pt>
                <c:pt idx="42">
                  <c:v>5.5065002615447156</c:v>
                </c:pt>
                <c:pt idx="43">
                  <c:v>5.5372002630028874</c:v>
                </c:pt>
                <c:pt idx="44">
                  <c:v>5.5823002651450224</c:v>
                </c:pt>
                <c:pt idx="45">
                  <c:v>5.4109002570039593</c:v>
                </c:pt>
                <c:pt idx="46">
                  <c:v>5.3397002536221407</c:v>
                </c:pt>
                <c:pt idx="47">
                  <c:v>5.4187002573744394</c:v>
                </c:pt>
                <c:pt idx="48" formatCode="_([$$-409]* #,##0.00_);_([$$-409]* \(#,##0.00\);_([$$-409]* &quot;-&quot;??_);_(@_)">
                  <c:v>5.4054002567427233</c:v>
                </c:pt>
              </c:numCache>
            </c:numRef>
          </c:val>
          <c:smooth val="0"/>
          <c:extLst>
            <c:ext xmlns:c16="http://schemas.microsoft.com/office/drawing/2014/chart" uri="{C3380CC4-5D6E-409C-BE32-E72D297353CC}">
              <c16:uniqueId val="{00000000-98DE-490E-A668-EA06899C2A57}"/>
            </c:ext>
          </c:extLst>
        </c:ser>
        <c:dLbls>
          <c:showLegendKey val="0"/>
          <c:showVal val="0"/>
          <c:showCatName val="0"/>
          <c:showSerName val="0"/>
          <c:showPercent val="0"/>
          <c:showBubbleSize val="0"/>
        </c:dLbls>
        <c:smooth val="0"/>
        <c:axId val="350960319"/>
        <c:axId val="350957823"/>
      </c:lineChart>
      <c:dateAx>
        <c:axId val="350960319"/>
        <c:scaling>
          <c:orientation val="minMax"/>
          <c:max val="44895"/>
          <c:min val="43434"/>
        </c:scaling>
        <c:delete val="0"/>
        <c:axPos val="b"/>
        <c:numFmt formatCode="m/d/yyyy"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350957823"/>
        <c:crosses val="autoZero"/>
        <c:auto val="1"/>
        <c:lblOffset val="100"/>
        <c:baseTimeUnit val="days"/>
        <c:majorUnit val="6"/>
        <c:majorTimeUnit val="months"/>
      </c:dateAx>
      <c:valAx>
        <c:axId val="350957823"/>
        <c:scaling>
          <c:orientation val="minMax"/>
          <c:min val="2"/>
        </c:scaling>
        <c:delete val="0"/>
        <c:axPos val="l"/>
        <c:majorGridlines>
          <c:spPr>
            <a:ln w="9525" cap="flat" cmpd="sng" algn="ctr">
              <a:solidFill>
                <a:schemeClr val="tx1">
                  <a:lumMod val="15000"/>
                  <a:lumOff val="85000"/>
                </a:schemeClr>
              </a:solidFill>
              <a:prstDash val="sysDot"/>
              <a:round/>
            </a:ln>
            <a:effectLst/>
          </c:spPr>
        </c:majorGridlines>
        <c:numFmt formatCode="0.0\T"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350960319"/>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r>
              <a:rPr lang="en-US"/>
              <a:t> Global Yields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mn-lt"/>
              <a:ea typeface="+mn-ea"/>
              <a:cs typeface="+mn-cs"/>
            </a:defRPr>
          </a:pPr>
          <a:endParaRPr lang="en-US"/>
        </a:p>
      </c:txPr>
    </c:title>
    <c:autoTitleDeleted val="0"/>
    <c:plotArea>
      <c:layout/>
      <c:barChart>
        <c:barDir val="col"/>
        <c:grouping val="clustered"/>
        <c:varyColors val="0"/>
        <c:ser>
          <c:idx val="0"/>
          <c:order val="0"/>
          <c:tx>
            <c:strRef>
              <c:f>'Global Interest Rates'!$C$1</c:f>
              <c:strCache>
                <c:ptCount val="1"/>
                <c:pt idx="0">
                  <c:v> Yield </c:v>
                </c:pt>
              </c:strCache>
            </c:strRef>
          </c:tx>
          <c:spPr>
            <a:solidFill>
              <a:schemeClr val="accent1"/>
            </a:solidFill>
            <a:ln>
              <a:noFill/>
            </a:ln>
            <a:effectLst/>
          </c:spPr>
          <c:invertIfNegative val="0"/>
          <c:dPt>
            <c:idx val="1"/>
            <c:invertIfNegative val="0"/>
            <c:bubble3D val="0"/>
            <c:spPr>
              <a:solidFill>
                <a:srgbClr val="00B050"/>
              </a:solidFill>
              <a:ln>
                <a:noFill/>
              </a:ln>
              <a:effectLst/>
            </c:spPr>
            <c:extLst>
              <c:ext xmlns:c16="http://schemas.microsoft.com/office/drawing/2014/chart" uri="{C3380CC4-5D6E-409C-BE32-E72D297353CC}">
                <c16:uniqueId val="{00000001-80FE-4F5D-8BF3-A9423DE46B73}"/>
              </c:ext>
            </c:extLst>
          </c:dPt>
          <c:cat>
            <c:strRef>
              <c:f>'Global Interest Rates'!$B$2:$B$11</c:f>
              <c:strCache>
                <c:ptCount val="10"/>
                <c:pt idx="0">
                  <c:v>Italy</c:v>
                </c:pt>
                <c:pt idx="1">
                  <c:v>United States</c:v>
                </c:pt>
                <c:pt idx="2">
                  <c:v>Australia</c:v>
                </c:pt>
                <c:pt idx="3">
                  <c:v>United Kingdom</c:v>
                </c:pt>
                <c:pt idx="4">
                  <c:v>Canada</c:v>
                </c:pt>
                <c:pt idx="5">
                  <c:v>Spain</c:v>
                </c:pt>
                <c:pt idx="6">
                  <c:v>Portugal</c:v>
                </c:pt>
                <c:pt idx="7">
                  <c:v>France</c:v>
                </c:pt>
                <c:pt idx="8">
                  <c:v>Germany</c:v>
                </c:pt>
                <c:pt idx="9">
                  <c:v>Japan</c:v>
                </c:pt>
              </c:strCache>
            </c:strRef>
          </c:cat>
          <c:val>
            <c:numRef>
              <c:f>'Global Interest Rates'!$C$2:$C$11</c:f>
              <c:numCache>
                <c:formatCode>0.00%</c:formatCode>
                <c:ptCount val="10"/>
                <c:pt idx="0">
                  <c:v>4.7393104921715112E-2</c:v>
                </c:pt>
                <c:pt idx="1">
                  <c:v>4.204968195661829E-2</c:v>
                </c:pt>
                <c:pt idx="2">
                  <c:v>4.0475001900394832E-2</c:v>
                </c:pt>
                <c:pt idx="3">
                  <c:v>3.9038016056334779E-2</c:v>
                </c:pt>
                <c:pt idx="4">
                  <c:v>3.6289115412200569E-2</c:v>
                </c:pt>
                <c:pt idx="5">
                  <c:v>3.5261672746054046E-2</c:v>
                </c:pt>
                <c:pt idx="6">
                  <c:v>3.4405887999240214E-2</c:v>
                </c:pt>
                <c:pt idx="7">
                  <c:v>2.955828235917635E-2</c:v>
                </c:pt>
                <c:pt idx="8">
                  <c:v>2.3984602690653153E-2</c:v>
                </c:pt>
                <c:pt idx="9">
                  <c:v>2.4449714671656879E-3</c:v>
                </c:pt>
              </c:numCache>
            </c:numRef>
          </c:val>
          <c:extLst>
            <c:ext xmlns:c16="http://schemas.microsoft.com/office/drawing/2014/chart" uri="{C3380CC4-5D6E-409C-BE32-E72D297353CC}">
              <c16:uniqueId val="{00000000-80FE-4F5D-8BF3-A9423DE46B73}"/>
            </c:ext>
          </c:extLst>
        </c:ser>
        <c:dLbls>
          <c:showLegendKey val="0"/>
          <c:showVal val="0"/>
          <c:showCatName val="0"/>
          <c:showSerName val="0"/>
          <c:showPercent val="0"/>
          <c:showBubbleSize val="0"/>
        </c:dLbls>
        <c:gapWidth val="219"/>
        <c:overlap val="-27"/>
        <c:axId val="282287135"/>
        <c:axId val="282289215"/>
      </c:barChart>
      <c:catAx>
        <c:axId val="2822871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282289215"/>
        <c:crosses val="autoZero"/>
        <c:auto val="1"/>
        <c:lblAlgn val="ctr"/>
        <c:lblOffset val="100"/>
        <c:noMultiLvlLbl val="0"/>
      </c:catAx>
      <c:valAx>
        <c:axId val="282289215"/>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28228713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rgbClr val="CCD1D7"/>
              </a:solidFill>
              <a:ln w="19050">
                <a:solidFill>
                  <a:schemeClr val="lt1"/>
                </a:solidFill>
              </a:ln>
              <a:effectLst/>
            </c:spPr>
            <c:extLst>
              <c:ext xmlns:c16="http://schemas.microsoft.com/office/drawing/2014/chart" uri="{C3380CC4-5D6E-409C-BE32-E72D297353CC}">
                <c16:uniqueId val="{00000003-481C-4D39-BCFE-D2C5BE31EFCE}"/>
              </c:ext>
            </c:extLst>
          </c:dPt>
          <c:dPt>
            <c:idx val="1"/>
            <c:bubble3D val="0"/>
            <c:spPr>
              <a:solidFill>
                <a:srgbClr val="5E7C9E"/>
              </a:solidFill>
              <a:ln w="19050">
                <a:solidFill>
                  <a:schemeClr val="lt1"/>
                </a:solidFill>
              </a:ln>
              <a:effectLst/>
            </c:spPr>
            <c:extLst>
              <c:ext xmlns:c16="http://schemas.microsoft.com/office/drawing/2014/chart" uri="{C3380CC4-5D6E-409C-BE32-E72D297353CC}">
                <c16:uniqueId val="{00000002-481C-4D39-BCFE-D2C5BE31EFCE}"/>
              </c:ext>
            </c:extLst>
          </c:dPt>
          <c:dLbls>
            <c:dLbl>
              <c:idx val="0"/>
              <c:layout>
                <c:manualLayout>
                  <c:x val="-0.17278490149078182"/>
                  <c:y val="0.23207257133432288"/>
                </c:manualLayout>
              </c:layout>
              <c:spPr>
                <a:noFill/>
                <a:ln>
                  <a:noFill/>
                </a:ln>
                <a:effectLst/>
              </c:spPr>
              <c:txPr>
                <a:bodyPr rot="0" spcFirstLastPara="1" vertOverflow="ellipsis" vert="horz" wrap="square" lIns="38100" tIns="19050" rIns="38100" bIns="19050" anchor="ctr" anchorCtr="1">
                  <a:noAutofit/>
                </a:bodyPr>
                <a:lstStyle/>
                <a:p>
                  <a:pPr>
                    <a:defRPr sz="900" b="1" i="0" u="none" strike="noStrike" kern="1200" baseline="0">
                      <a:solidFill>
                        <a:schemeClr val="tx1"/>
                      </a:solidFill>
                      <a:latin typeface="+mn-lt"/>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layout>
                    <c:manualLayout>
                      <c:w val="0.28755852187163061"/>
                      <c:h val="0.28937489691571827"/>
                    </c:manualLayout>
                  </c15:layout>
                </c:ext>
                <c:ext xmlns:c16="http://schemas.microsoft.com/office/drawing/2014/chart" uri="{C3380CC4-5D6E-409C-BE32-E72D297353CC}">
                  <c16:uniqueId val="{00000003-481C-4D39-BCFE-D2C5BE31EFCE}"/>
                </c:ext>
              </c:extLst>
            </c:dLbl>
            <c:dLbl>
              <c:idx val="1"/>
              <c:layout>
                <c:manualLayout>
                  <c:x val="0.21024317653243993"/>
                  <c:y val="-0.24598955412612028"/>
                </c:manualLayout>
              </c:layout>
              <c:spPr>
                <a:noFill/>
                <a:ln>
                  <a:noFill/>
                </a:ln>
                <a:effectLst/>
              </c:spPr>
              <c:txPr>
                <a:bodyPr rot="0" spcFirstLastPara="1" vertOverflow="ellipsis" vert="horz" wrap="square" lIns="38100" tIns="19050" rIns="38100" bIns="19050" anchor="ctr" anchorCtr="1">
                  <a:noAutofit/>
                </a:bodyPr>
                <a:lstStyle/>
                <a:p>
                  <a:pPr>
                    <a:defRPr sz="900" b="1" i="0" u="none" strike="noStrike" kern="1200" baseline="0">
                      <a:solidFill>
                        <a:schemeClr val="bg1"/>
                      </a:solidFill>
                      <a:latin typeface="+mn-lt"/>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layout>
                    <c:manualLayout>
                      <c:w val="0.34785418318882938"/>
                      <c:h val="0.27040826873385015"/>
                    </c:manualLayout>
                  </c15:layout>
                </c:ext>
                <c:ext xmlns:c16="http://schemas.microsoft.com/office/drawing/2014/chart" uri="{C3380CC4-5D6E-409C-BE32-E72D297353CC}">
                  <c16:uniqueId val="{00000002-481C-4D39-BCFE-D2C5BE31EFC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Fixed Income</c:v>
                </c:pt>
                <c:pt idx="1">
                  <c:v>Equity</c:v>
                </c:pt>
              </c:strCache>
            </c:strRef>
          </c:cat>
          <c:val>
            <c:numRef>
              <c:f>Sheet1!$B$2:$B$3</c:f>
              <c:numCache>
                <c:formatCode>0%</c:formatCode>
                <c:ptCount val="2"/>
                <c:pt idx="0">
                  <c:v>0.3</c:v>
                </c:pt>
                <c:pt idx="1">
                  <c:v>0.7</c:v>
                </c:pt>
              </c:numCache>
            </c:numRef>
          </c:val>
          <c:extLst>
            <c:ext xmlns:c16="http://schemas.microsoft.com/office/drawing/2014/chart" uri="{C3380CC4-5D6E-409C-BE32-E72D297353CC}">
              <c16:uniqueId val="{00000000-481C-4D39-BCFE-D2C5BE31EFCE}"/>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rgbClr val="CCD1D7"/>
              </a:solidFill>
              <a:ln w="19050">
                <a:solidFill>
                  <a:schemeClr val="lt1"/>
                </a:solidFill>
              </a:ln>
              <a:effectLst/>
            </c:spPr>
            <c:extLst>
              <c:ext xmlns:c16="http://schemas.microsoft.com/office/drawing/2014/chart" uri="{C3380CC4-5D6E-409C-BE32-E72D297353CC}">
                <c16:uniqueId val="{00000001-858A-4610-AAD5-F833829168B8}"/>
              </c:ext>
            </c:extLst>
          </c:dPt>
          <c:dPt>
            <c:idx val="1"/>
            <c:bubble3D val="0"/>
            <c:spPr>
              <a:solidFill>
                <a:srgbClr val="5E7C9E"/>
              </a:solidFill>
              <a:ln w="19050">
                <a:solidFill>
                  <a:schemeClr val="lt1"/>
                </a:solidFill>
              </a:ln>
              <a:effectLst/>
            </c:spPr>
            <c:extLst>
              <c:ext xmlns:c16="http://schemas.microsoft.com/office/drawing/2014/chart" uri="{C3380CC4-5D6E-409C-BE32-E72D297353CC}">
                <c16:uniqueId val="{00000003-858A-4610-AAD5-F833829168B8}"/>
              </c:ext>
            </c:extLst>
          </c:dPt>
          <c:dLbls>
            <c:dLbl>
              <c:idx val="0"/>
              <c:layout>
                <c:manualLayout>
                  <c:x val="-0.16991153045524487"/>
                  <c:y val="1.9812224784056687E-2"/>
                </c:manualLayout>
              </c:layout>
              <c:spPr>
                <a:noFill/>
                <a:ln>
                  <a:noFill/>
                </a:ln>
                <a:effectLst/>
              </c:spPr>
              <c:txPr>
                <a:bodyPr rot="0" spcFirstLastPara="1" vertOverflow="ellipsis" vert="horz" wrap="square" lIns="38100" tIns="19050" rIns="38100" bIns="19050" anchor="ctr" anchorCtr="1">
                  <a:noAutofit/>
                </a:bodyPr>
                <a:lstStyle/>
                <a:p>
                  <a:pPr>
                    <a:defRPr sz="900" b="1" i="0" u="none" strike="noStrike" kern="1200" baseline="0">
                      <a:solidFill>
                        <a:schemeClr val="tx1"/>
                      </a:solidFill>
                      <a:latin typeface="+mn-lt"/>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layout>
                    <c:manualLayout>
                      <c:w val="0.36227124626663043"/>
                      <c:h val="0.28937489691571827"/>
                    </c:manualLayout>
                  </c15:layout>
                </c:ext>
                <c:ext xmlns:c16="http://schemas.microsoft.com/office/drawing/2014/chart" uri="{C3380CC4-5D6E-409C-BE32-E72D297353CC}">
                  <c16:uniqueId val="{00000001-858A-4610-AAD5-F833829168B8}"/>
                </c:ext>
              </c:extLst>
            </c:dLbl>
            <c:dLbl>
              <c:idx val="1"/>
              <c:layout>
                <c:manualLayout>
                  <c:x val="0.15851887048601684"/>
                  <c:y val="1.65428648076449E-2"/>
                </c:manualLayout>
              </c:layout>
              <c:spPr>
                <a:noFill/>
                <a:ln>
                  <a:noFill/>
                </a:ln>
                <a:effectLst/>
              </c:spPr>
              <c:txPr>
                <a:bodyPr rot="0" spcFirstLastPara="1" vertOverflow="ellipsis" vert="horz" wrap="square" lIns="38100" tIns="19050" rIns="38100" bIns="19050" anchor="ctr" anchorCtr="1">
                  <a:noAutofit/>
                </a:bodyPr>
                <a:lstStyle/>
                <a:p>
                  <a:pPr>
                    <a:defRPr sz="900" b="1" i="0" u="none" strike="noStrike" kern="1200" baseline="0">
                      <a:solidFill>
                        <a:schemeClr val="bg1"/>
                      </a:solidFill>
                      <a:latin typeface="+mn-lt"/>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layout>
                    <c:manualLayout>
                      <c:w val="0.34785418318882938"/>
                      <c:h val="0.27040826873385015"/>
                    </c:manualLayout>
                  </c15:layout>
                </c:ext>
                <c:ext xmlns:c16="http://schemas.microsoft.com/office/drawing/2014/chart" uri="{C3380CC4-5D6E-409C-BE32-E72D297353CC}">
                  <c16:uniqueId val="{00000003-858A-4610-AAD5-F833829168B8}"/>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Fixed Income</c:v>
                </c:pt>
                <c:pt idx="1">
                  <c:v>Equity</c:v>
                </c:pt>
              </c:strCache>
            </c:strRef>
          </c:cat>
          <c:val>
            <c:numRef>
              <c:f>Sheet1!$B$2:$B$3</c:f>
              <c:numCache>
                <c:formatCode>0%</c:formatCode>
                <c:ptCount val="2"/>
                <c:pt idx="0">
                  <c:v>0.5</c:v>
                </c:pt>
                <c:pt idx="1">
                  <c:v>0.5</c:v>
                </c:pt>
              </c:numCache>
            </c:numRef>
          </c:val>
          <c:extLst>
            <c:ext xmlns:c16="http://schemas.microsoft.com/office/drawing/2014/chart" uri="{C3380CC4-5D6E-409C-BE32-E72D297353CC}">
              <c16:uniqueId val="{00000004-858A-4610-AAD5-F833829168B8}"/>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explosion val="4"/>
          <c:dPt>
            <c:idx val="0"/>
            <c:bubble3D val="0"/>
            <c:explosion val="0"/>
            <c:spPr>
              <a:solidFill>
                <a:srgbClr val="CCD1D7"/>
              </a:solidFill>
              <a:ln w="19050">
                <a:solidFill>
                  <a:schemeClr val="lt1"/>
                </a:solidFill>
              </a:ln>
              <a:effectLst/>
            </c:spPr>
            <c:extLst>
              <c:ext xmlns:c16="http://schemas.microsoft.com/office/drawing/2014/chart" uri="{C3380CC4-5D6E-409C-BE32-E72D297353CC}">
                <c16:uniqueId val="{00000001-804D-4FF5-9242-859EBAEF9447}"/>
              </c:ext>
            </c:extLst>
          </c:dPt>
          <c:dPt>
            <c:idx val="1"/>
            <c:bubble3D val="0"/>
            <c:explosion val="0"/>
            <c:spPr>
              <a:solidFill>
                <a:srgbClr val="5E7C9E"/>
              </a:solidFill>
              <a:ln w="19050">
                <a:solidFill>
                  <a:schemeClr val="lt1"/>
                </a:solidFill>
              </a:ln>
              <a:effectLst/>
            </c:spPr>
            <c:extLst>
              <c:ext xmlns:c16="http://schemas.microsoft.com/office/drawing/2014/chart" uri="{C3380CC4-5D6E-409C-BE32-E72D297353CC}">
                <c16:uniqueId val="{00000003-804D-4FF5-9242-859EBAEF9447}"/>
              </c:ext>
            </c:extLst>
          </c:dPt>
          <c:dLbls>
            <c:dLbl>
              <c:idx val="0"/>
              <c:layout>
                <c:manualLayout>
                  <c:x val="-0.23887704769662413"/>
                  <c:y val="-0.21165133191224017"/>
                </c:manualLayout>
              </c:layout>
              <c:spPr>
                <a:noFill/>
                <a:ln>
                  <a:noFill/>
                </a:ln>
                <a:effectLst/>
              </c:spPr>
              <c:txPr>
                <a:bodyPr rot="0" spcFirstLastPara="1" vertOverflow="ellipsis" vert="horz" wrap="square" lIns="38100" tIns="19050" rIns="38100" bIns="19050" anchor="ctr" anchorCtr="1">
                  <a:noAutofit/>
                </a:bodyPr>
                <a:lstStyle/>
                <a:p>
                  <a:pPr>
                    <a:defRPr sz="900" b="1" i="0" u="none" strike="noStrike" kern="1200" baseline="0">
                      <a:solidFill>
                        <a:schemeClr val="tx1"/>
                      </a:solidFill>
                      <a:latin typeface="+mn-lt"/>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layout>
                    <c:manualLayout>
                      <c:w val="0.36227124626663043"/>
                      <c:h val="0.28937489691571827"/>
                    </c:manualLayout>
                  </c15:layout>
                </c:ext>
                <c:ext xmlns:c16="http://schemas.microsoft.com/office/drawing/2014/chart" uri="{C3380CC4-5D6E-409C-BE32-E72D297353CC}">
                  <c16:uniqueId val="{00000001-804D-4FF5-9242-859EBAEF9447}"/>
                </c:ext>
              </c:extLst>
            </c:dLbl>
            <c:dLbl>
              <c:idx val="1"/>
              <c:layout>
                <c:manualLayout>
                  <c:x val="0.18150737623314328"/>
                  <c:y val="0.22948024970635578"/>
                </c:manualLayout>
              </c:layout>
              <c:spPr>
                <a:noFill/>
                <a:ln>
                  <a:noFill/>
                </a:ln>
                <a:effectLst/>
              </c:spPr>
              <c:txPr>
                <a:bodyPr rot="0" spcFirstLastPara="1" vertOverflow="ellipsis" vert="horz" wrap="square" lIns="38100" tIns="19050" rIns="38100" bIns="19050" anchor="ctr" anchorCtr="1">
                  <a:noAutofit/>
                </a:bodyPr>
                <a:lstStyle/>
                <a:p>
                  <a:pPr>
                    <a:defRPr sz="900" b="1" i="0" u="none" strike="noStrike" kern="1200" baseline="0">
                      <a:solidFill>
                        <a:schemeClr val="bg1"/>
                      </a:solidFill>
                      <a:latin typeface="+mn-lt"/>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layout>
                    <c:manualLayout>
                      <c:w val="0.34785418318882938"/>
                      <c:h val="0.27040826873385015"/>
                    </c:manualLayout>
                  </c15:layout>
                </c:ext>
                <c:ext xmlns:c16="http://schemas.microsoft.com/office/drawing/2014/chart" uri="{C3380CC4-5D6E-409C-BE32-E72D297353CC}">
                  <c16:uniqueId val="{00000003-804D-4FF5-9242-859EBAEF9447}"/>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Fixed Income</c:v>
                </c:pt>
                <c:pt idx="1">
                  <c:v>Equity</c:v>
                </c:pt>
              </c:strCache>
            </c:strRef>
          </c:cat>
          <c:val>
            <c:numRef>
              <c:f>Sheet1!$B$2:$B$3</c:f>
              <c:numCache>
                <c:formatCode>0%</c:formatCode>
                <c:ptCount val="2"/>
                <c:pt idx="0">
                  <c:v>0.7</c:v>
                </c:pt>
                <c:pt idx="1">
                  <c:v>0.3</c:v>
                </c:pt>
              </c:numCache>
            </c:numRef>
          </c:val>
          <c:extLst>
            <c:ext xmlns:c16="http://schemas.microsoft.com/office/drawing/2014/chart" uri="{C3380CC4-5D6E-409C-BE32-E72D297353CC}">
              <c16:uniqueId val="{00000004-804D-4FF5-9242-859EBAEF9447}"/>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5160761154855649E-2"/>
          <c:y val="0.13943685839831396"/>
          <c:w val="0.90301384201974755"/>
          <c:h val="0.61105804459019841"/>
        </c:manualLayout>
      </c:layout>
      <c:barChart>
        <c:barDir val="col"/>
        <c:grouping val="clustered"/>
        <c:varyColors val="0"/>
        <c:ser>
          <c:idx val="0"/>
          <c:order val="0"/>
          <c:tx>
            <c:strRef>
              <c:f>Sheet1!$B$1</c:f>
              <c:strCache>
                <c:ptCount val="1"/>
                <c:pt idx="0">
                  <c:v>ICAP (NAV)</c:v>
                </c:pt>
              </c:strCache>
            </c:strRef>
          </c:tx>
          <c:spPr>
            <a:solidFill>
              <a:schemeClr val="accent1"/>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3 Month</c:v>
                </c:pt>
                <c:pt idx="1">
                  <c:v>YTD</c:v>
                </c:pt>
                <c:pt idx="2">
                  <c:v>ITD</c:v>
                </c:pt>
              </c:strCache>
            </c:strRef>
          </c:cat>
          <c:val>
            <c:numRef>
              <c:f>Sheet1!$B$2:$B$4</c:f>
              <c:numCache>
                <c:formatCode>0.00%</c:formatCode>
                <c:ptCount val="3"/>
                <c:pt idx="0">
                  <c:v>0.1179</c:v>
                </c:pt>
                <c:pt idx="1">
                  <c:v>-9.35E-2</c:v>
                </c:pt>
                <c:pt idx="2">
                  <c:v>-8.9599999999999999E-2</c:v>
                </c:pt>
              </c:numCache>
            </c:numRef>
          </c:val>
          <c:extLst>
            <c:ext xmlns:c16="http://schemas.microsoft.com/office/drawing/2014/chart" uri="{C3380CC4-5D6E-409C-BE32-E72D297353CC}">
              <c16:uniqueId val="{00000000-14FD-40E5-9C6F-EE746FBEA98D}"/>
            </c:ext>
          </c:extLst>
        </c:ser>
        <c:ser>
          <c:idx val="1"/>
          <c:order val="1"/>
          <c:tx>
            <c:strRef>
              <c:f>Sheet1!$C$1</c:f>
              <c:strCache>
                <c:ptCount val="1"/>
                <c:pt idx="0">
                  <c:v>ICAP (Market Price)</c:v>
                </c:pt>
              </c:strCache>
            </c:strRef>
          </c:tx>
          <c:spPr>
            <a:solidFill>
              <a:srgbClr val="CCD1D7"/>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3 Month</c:v>
                </c:pt>
                <c:pt idx="1">
                  <c:v>YTD</c:v>
                </c:pt>
                <c:pt idx="2">
                  <c:v>ITD</c:v>
                </c:pt>
              </c:strCache>
            </c:strRef>
          </c:cat>
          <c:val>
            <c:numRef>
              <c:f>Sheet1!$C$2:$C$4</c:f>
              <c:numCache>
                <c:formatCode>0.00%</c:formatCode>
                <c:ptCount val="3"/>
                <c:pt idx="0">
                  <c:v>0.1057</c:v>
                </c:pt>
                <c:pt idx="1">
                  <c:v>-0.1013</c:v>
                </c:pt>
                <c:pt idx="2">
                  <c:v>-9.0999999999999998E-2</c:v>
                </c:pt>
              </c:numCache>
            </c:numRef>
          </c:val>
          <c:extLst>
            <c:ext xmlns:c16="http://schemas.microsoft.com/office/drawing/2014/chart" uri="{C3380CC4-5D6E-409C-BE32-E72D297353CC}">
              <c16:uniqueId val="{00000001-14FD-40E5-9C6F-EE746FBEA98D}"/>
            </c:ext>
          </c:extLst>
        </c:ser>
        <c:dLbls>
          <c:showLegendKey val="0"/>
          <c:showVal val="0"/>
          <c:showCatName val="0"/>
          <c:showSerName val="0"/>
          <c:showPercent val="0"/>
          <c:showBubbleSize val="0"/>
        </c:dLbls>
        <c:gapWidth val="219"/>
        <c:overlap val="-27"/>
        <c:axId val="-1265552544"/>
        <c:axId val="-1265551456"/>
      </c:barChart>
      <c:catAx>
        <c:axId val="-1265552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en-US"/>
          </a:p>
        </c:txPr>
        <c:crossAx val="-1265551456"/>
        <c:crosses val="autoZero"/>
        <c:auto val="1"/>
        <c:lblAlgn val="ctr"/>
        <c:lblOffset val="100"/>
        <c:noMultiLvlLbl val="0"/>
      </c:catAx>
      <c:valAx>
        <c:axId val="-1265551456"/>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1265552544"/>
        <c:crosses val="autoZero"/>
        <c:crossBetween val="between"/>
      </c:valAx>
      <c:spPr>
        <a:noFill/>
        <a:ln>
          <a:noFill/>
        </a:ln>
        <a:effectLst/>
      </c:spPr>
    </c:plotArea>
    <c:legend>
      <c:legendPos val="tr"/>
      <c:layout>
        <c:manualLayout>
          <c:xMode val="edge"/>
          <c:yMode val="edge"/>
          <c:x val="0.18854730250121182"/>
          <c:y val="0.83487331501332351"/>
          <c:w val="0.65177885322470175"/>
          <c:h val="9.2654996123863922E-2"/>
        </c:manualLayout>
      </c:layout>
      <c:overlay val="0"/>
      <c:spPr>
        <a:solidFill>
          <a:schemeClr val="bg1"/>
        </a:solidFill>
        <a:ln>
          <a:solidFill>
            <a:schemeClr val="tx1"/>
          </a:solidFill>
        </a:ln>
        <a:effectLst/>
      </c:spPr>
      <c:txPr>
        <a:bodyPr rot="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r>
              <a:rPr lang="en-US" sz="1200" b="1" i="0" baseline="0">
                <a:effectLst/>
              </a:rPr>
              <a:t>Preferred Sector Capitalization</a:t>
            </a:r>
            <a:endParaRPr lang="en-US" sz="1200">
              <a:effectLst/>
            </a:endParaRPr>
          </a:p>
          <a:p>
            <a:pPr>
              <a:defRPr/>
            </a:pPr>
            <a:r>
              <a:rPr lang="en-US" sz="800" b="0" i="1" baseline="0">
                <a:effectLst/>
              </a:rPr>
              <a:t>Source: Bloomberg using the PFF Equity Constituents as of 5/31/2018</a:t>
            </a:r>
            <a:endParaRPr lang="en-US" sz="800">
              <a:effectLst/>
            </a:endParaRPr>
          </a:p>
        </c:rich>
      </c:tx>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title>
    <c:autoTitleDeleted val="0"/>
    <c:plotArea>
      <c:layout/>
      <c:pieChart>
        <c:varyColors val="1"/>
        <c:dLbls>
          <c:dLblPos val="inEnd"/>
          <c:showLegendKey val="0"/>
          <c:showVal val="0"/>
          <c:showCatName val="1"/>
          <c:showSerName val="0"/>
          <c:showPercent val="1"/>
          <c:showBubbleSize val="0"/>
          <c:showLeaderLines val="0"/>
        </c:dLbls>
        <c:firstSliceAng val="0"/>
      </c:pieChart>
      <c:spPr>
        <a:noFill/>
        <a:ln>
          <a:noFill/>
        </a:ln>
        <a:effectLst/>
      </c:spPr>
    </c:plotArea>
    <c:plotVisOnly val="1"/>
    <c:dispBlanksAs val="gap"/>
    <c:showDLblsOverMax val="0"/>
  </c:chart>
  <c:spPr>
    <a:noFill/>
    <a:ln w="9525" cap="flat" cmpd="sng" algn="ctr">
      <a:noFill/>
      <a:round/>
    </a:ln>
    <a:effectLst/>
  </c:spPr>
  <c:txPr>
    <a:bodyPr/>
    <a:lstStyle/>
    <a:p>
      <a:pPr>
        <a:defRPr>
          <a:solidFill>
            <a:schemeClr val="tx1"/>
          </a:solidFill>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900" kern="1200"/>
  </cs:axisTitle>
  <cs:categoryAxis>
    <cs:lnRef idx="0"/>
    <cs:fillRef idx="0"/>
    <cs:effectRef idx="0"/>
    <cs:fontRef idx="minor">
      <a:schemeClr val="dk1">
        <a:lumMod val="65000"/>
        <a:lumOff val="35000"/>
      </a:schemeClr>
    </cs:fontRef>
    <cs:defRPr sz="900"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9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18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900" kern="1200"/>
  </cs:axisTitle>
  <cs:categoryAxis>
    <cs:lnRef idx="0"/>
    <cs:fillRef idx="0"/>
    <cs:effectRef idx="0"/>
    <cs:fontRef idx="minor">
      <a:schemeClr val="dk1">
        <a:lumMod val="65000"/>
        <a:lumOff val="35000"/>
      </a:schemeClr>
    </cs:fontRef>
    <cs:defRPr sz="900"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9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18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1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900" kern="1200"/>
  </cs:axisTitle>
  <cs:categoryAxis>
    <cs:lnRef idx="0"/>
    <cs:fillRef idx="0"/>
    <cs:effectRef idx="0"/>
    <cs:fontRef idx="minor">
      <a:schemeClr val="dk1">
        <a:lumMod val="65000"/>
        <a:lumOff val="35000"/>
      </a:schemeClr>
    </cs:fontRef>
    <cs:defRPr sz="900"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9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18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900" kern="1200"/>
  </cs:axisTitle>
  <cs:categoryAxis>
    <cs:lnRef idx="0"/>
    <cs:fillRef idx="0"/>
    <cs:effectRef idx="0"/>
    <cs:fontRef idx="minor">
      <a:schemeClr val="dk1">
        <a:lumMod val="65000"/>
        <a:lumOff val="35000"/>
      </a:schemeClr>
    </cs:fontRef>
    <cs:defRPr sz="900"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9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18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900" kern="1200"/>
  </cs:axisTitle>
  <cs:categoryAxis>
    <cs:lnRef idx="0"/>
    <cs:fillRef idx="0"/>
    <cs:effectRef idx="0"/>
    <cs:fontRef idx="minor">
      <a:schemeClr val="dk1">
        <a:lumMod val="65000"/>
        <a:lumOff val="35000"/>
      </a:schemeClr>
    </cs:fontRef>
    <cs:defRPr sz="900"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9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18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934AC7DB-C6C6-473D-BCFB-E5D3C9F321D2}" type="datetimeFigureOut">
              <a:rPr lang="en-US" smtClean="0"/>
              <a:t>2/7/2023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B2EABA18-8F53-4E5D-8926-74319FD0FFB9}" type="slidenum">
              <a:rPr lang="en-US" smtClean="0"/>
              <a:t>‹#›</a:t>
            </a:fld>
            <a:endParaRPr lang="en-US"/>
          </a:p>
        </p:txBody>
      </p:sp>
    </p:spTree>
    <p:extLst>
      <p:ext uri="{BB962C8B-B14F-4D97-AF65-F5344CB8AC3E}">
        <p14:creationId xmlns:p14="http://schemas.microsoft.com/office/powerpoint/2010/main" val="29187952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tags" Target="../tags/tag4.xml"/><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4"/>
          <p:cNvSpPr>
            <a:spLocks noGrp="1" noRot="1" noChangeAspect="1" noChangeArrowheads="1" noTextEdit="1"/>
          </p:cNvSpPr>
          <p:nvPr>
            <p:ph type="sldImg" idx="2"/>
          </p:nvPr>
        </p:nvSpPr>
        <p:spPr bwMode="auto">
          <a:xfrm>
            <a:off x="1260475" y="231775"/>
            <a:ext cx="45085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52" name="Rectangle 8"/>
          <p:cNvSpPr>
            <a:spLocks noGrp="1" noChangeArrowheads="1"/>
          </p:cNvSpPr>
          <p:nvPr>
            <p:ph type="body" sz="quarter" idx="3"/>
            <p:custDataLst>
              <p:tags r:id="rId2"/>
            </p:custDataLst>
          </p:nvPr>
        </p:nvSpPr>
        <p:spPr bwMode="gray">
          <a:xfrm>
            <a:off x="465138" y="5287963"/>
            <a:ext cx="6078537" cy="293687"/>
          </a:xfrm>
          <a:prstGeom prst="rect">
            <a:avLst/>
          </a:prstGeom>
          <a:noFill/>
          <a:ln w="12700">
            <a:noFill/>
            <a:miter lim="800000"/>
            <a:headEnd/>
            <a:tailEnd/>
          </a:ln>
          <a:effectLst/>
        </p:spPr>
        <p:txBody>
          <a:bodyPr vert="horz" wrap="square" lIns="0" tIns="46577" rIns="0" bIns="46577" numCol="1" anchor="t" anchorCtr="0" compatLnSpc="1">
            <a:prstTxWarp prst="textNoShape">
              <a:avLst/>
            </a:prstTxWarp>
            <a:spAutoFit/>
          </a:bodyPr>
          <a:lstStyle/>
          <a:p>
            <a:pPr lvl="0"/>
            <a:r>
              <a:rPr lang="en-US" noProof="0"/>
              <a:t>[Text]</a:t>
            </a:r>
          </a:p>
        </p:txBody>
      </p:sp>
    </p:spTree>
    <p:extLst>
      <p:ext uri="{BB962C8B-B14F-4D97-AF65-F5344CB8AC3E}">
        <p14:creationId xmlns:p14="http://schemas.microsoft.com/office/powerpoint/2010/main" val="1537963148"/>
      </p:ext>
    </p:extLst>
  </p:cSld>
  <p:clrMap bg1="lt1" tx1="dk1" bg2="lt2" tx2="dk2" accent1="accent1" accent2="accent2" accent3="accent3" accent4="accent4" accent5="accent5" accent6="accent6" hlink="hlink" folHlink="folHlink"/>
  <p:notesStyle>
    <a:lvl1pPr marL="457093" indent="-228547" algn="l" rtl="0" eaLnBrk="0" fontAlgn="base" hangingPunct="0">
      <a:spcBef>
        <a:spcPct val="100000"/>
      </a:spcBef>
      <a:spcAft>
        <a:spcPct val="0"/>
      </a:spcAft>
      <a:buSzPct val="80000"/>
      <a:buFont typeface="Wingdings" panose="05000000000000000000" pitchFamily="2" charset="2"/>
      <a:buChar char="n"/>
      <a:defRPr sz="1300" kern="1200">
        <a:solidFill>
          <a:schemeClr val="tx1"/>
        </a:solidFill>
        <a:latin typeface="Book Antiqua" pitchFamily="18" charset="0"/>
        <a:ea typeface="+mn-ea"/>
        <a:cs typeface="+mn-cs"/>
      </a:defRPr>
    </a:lvl1pPr>
    <a:lvl2pPr marL="742776" indent="-285683" algn="l" rtl="0" eaLnBrk="0" fontAlgn="base" hangingPunct="0">
      <a:spcBef>
        <a:spcPct val="50000"/>
      </a:spcBef>
      <a:spcAft>
        <a:spcPct val="0"/>
      </a:spcAft>
      <a:buSzPct val="65000"/>
      <a:buFont typeface="Wingdings" panose="05000000000000000000" pitchFamily="2" charset="2"/>
      <a:buChar char="n"/>
      <a:defRPr sz="1300" kern="1200">
        <a:solidFill>
          <a:schemeClr val="tx1"/>
        </a:solidFill>
        <a:latin typeface="Book Antiqua" pitchFamily="18" charset="0"/>
        <a:ea typeface="+mn-ea"/>
        <a:cs typeface="+mn-cs"/>
      </a:defRPr>
    </a:lvl2pPr>
    <a:lvl3pPr marL="1142732" indent="-228547" algn="l" rtl="0" eaLnBrk="0" fontAlgn="base" hangingPunct="0">
      <a:spcBef>
        <a:spcPct val="50000"/>
      </a:spcBef>
      <a:spcAft>
        <a:spcPct val="0"/>
      </a:spcAft>
      <a:buFont typeface="Book Antiqua" panose="02040602050305030304" pitchFamily="18" charset="0"/>
      <a:buChar char="–"/>
      <a:defRPr sz="1300" kern="1200">
        <a:solidFill>
          <a:schemeClr val="tx1"/>
        </a:solidFill>
        <a:latin typeface="Book Antiqua" pitchFamily="18" charset="0"/>
        <a:ea typeface="+mn-ea"/>
        <a:cs typeface="+mn-cs"/>
      </a:defRPr>
    </a:lvl3pPr>
    <a:lvl4pPr marL="1599825" indent="-228547" algn="l" rtl="0" eaLnBrk="0" fontAlgn="base" hangingPunct="0">
      <a:spcBef>
        <a:spcPct val="50000"/>
      </a:spcBef>
      <a:spcAft>
        <a:spcPct val="0"/>
      </a:spcAft>
      <a:buFont typeface="Wingdings" panose="05000000000000000000" pitchFamily="2" charset="2"/>
      <a:buChar char="w"/>
      <a:defRPr sz="1300" kern="1200">
        <a:solidFill>
          <a:schemeClr val="tx1"/>
        </a:solidFill>
        <a:latin typeface="Book Antiqua" pitchFamily="18" charset="0"/>
        <a:ea typeface="+mn-ea"/>
        <a:cs typeface="+mn-cs"/>
      </a:defRPr>
    </a:lvl4pPr>
    <a:lvl5pPr marL="2056919" indent="-228547" algn="l" rtl="0" eaLnBrk="0" fontAlgn="base" hangingPunct="0">
      <a:spcBef>
        <a:spcPct val="0"/>
      </a:spcBef>
      <a:spcAft>
        <a:spcPct val="0"/>
      </a:spcAft>
      <a:defRPr sz="1300" kern="1200">
        <a:solidFill>
          <a:schemeClr val="tx1"/>
        </a:solidFill>
        <a:latin typeface="Book Antiqua" pitchFamily="18" charset="0"/>
        <a:ea typeface="+mn-ea"/>
        <a:cs typeface="+mn-cs"/>
      </a:defRPr>
    </a:lvl5pPr>
    <a:lvl6pPr marL="2285465" algn="l" defTabSz="914187" rtl="0" eaLnBrk="1" latinLnBrk="0" hangingPunct="1">
      <a:defRPr sz="1200" kern="1200">
        <a:solidFill>
          <a:schemeClr val="tx1"/>
        </a:solidFill>
        <a:latin typeface="+mn-lt"/>
        <a:ea typeface="+mn-ea"/>
        <a:cs typeface="+mn-cs"/>
      </a:defRPr>
    </a:lvl6pPr>
    <a:lvl7pPr marL="2742560" algn="l" defTabSz="914187" rtl="0" eaLnBrk="1" latinLnBrk="0" hangingPunct="1">
      <a:defRPr sz="1200" kern="1200">
        <a:solidFill>
          <a:schemeClr val="tx1"/>
        </a:solidFill>
        <a:latin typeface="+mn-lt"/>
        <a:ea typeface="+mn-ea"/>
        <a:cs typeface="+mn-cs"/>
      </a:defRPr>
    </a:lvl7pPr>
    <a:lvl8pPr marL="3199651" algn="l" defTabSz="914187" rtl="0" eaLnBrk="1" latinLnBrk="0" hangingPunct="1">
      <a:defRPr sz="1200" kern="1200">
        <a:solidFill>
          <a:schemeClr val="tx1"/>
        </a:solidFill>
        <a:latin typeface="+mn-lt"/>
        <a:ea typeface="+mn-ea"/>
        <a:cs typeface="+mn-cs"/>
      </a:defRPr>
    </a:lvl8pPr>
    <a:lvl9pPr marL="3656744" algn="l" defTabSz="91418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3353409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Updated</a:t>
            </a:r>
          </a:p>
        </p:txBody>
      </p:sp>
    </p:spTree>
    <p:extLst>
      <p:ext uri="{BB962C8B-B14F-4D97-AF65-F5344CB8AC3E}">
        <p14:creationId xmlns:p14="http://schemas.microsoft.com/office/powerpoint/2010/main" val="23427321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713389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997436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Updated</a:t>
            </a:r>
          </a:p>
        </p:txBody>
      </p:sp>
    </p:spTree>
    <p:extLst>
      <p:ext uri="{BB962C8B-B14F-4D97-AF65-F5344CB8AC3E}">
        <p14:creationId xmlns:p14="http://schemas.microsoft.com/office/powerpoint/2010/main" val="10830979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8888" y="231775"/>
            <a:ext cx="4511675" cy="348615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3701294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8888" y="231775"/>
            <a:ext cx="4511675" cy="348615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2247121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8888" y="231775"/>
            <a:ext cx="4511675" cy="348615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6774666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8888" y="231775"/>
            <a:ext cx="4511675" cy="348615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2094960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822047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Updated</a:t>
            </a:r>
          </a:p>
        </p:txBody>
      </p:sp>
    </p:spTree>
    <p:extLst>
      <p:ext uri="{BB962C8B-B14F-4D97-AF65-F5344CB8AC3E}">
        <p14:creationId xmlns:p14="http://schemas.microsoft.com/office/powerpoint/2010/main" val="1498280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0238010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Updated</a:t>
            </a:r>
          </a:p>
        </p:txBody>
      </p:sp>
    </p:spTree>
    <p:extLst>
      <p:ext uri="{BB962C8B-B14F-4D97-AF65-F5344CB8AC3E}">
        <p14:creationId xmlns:p14="http://schemas.microsoft.com/office/powerpoint/2010/main" val="21272473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8888" y="231775"/>
            <a:ext cx="4511675" cy="348615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3186925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8888" y="231775"/>
            <a:ext cx="4511675" cy="3486150"/>
          </a:xfrm>
        </p:spPr>
      </p:sp>
      <p:sp>
        <p:nvSpPr>
          <p:cNvPr id="3" name="Notes Placeholder 2"/>
          <p:cNvSpPr>
            <a:spLocks noGrp="1"/>
          </p:cNvSpPr>
          <p:nvPr>
            <p:ph type="body" idx="1"/>
          </p:nvPr>
        </p:nvSpPr>
        <p:spPr/>
        <p:txBody>
          <a:bodyPr/>
          <a:lstStyle/>
          <a:p>
            <a:pPr marL="228546" marR="0" lvl="0" indent="0" algn="l" defTabSz="914400" rtl="0" eaLnBrk="0" fontAlgn="base" latinLnBrk="0" hangingPunct="0">
              <a:lnSpc>
                <a:spcPct val="100000"/>
              </a:lnSpc>
              <a:spcBef>
                <a:spcPct val="100000"/>
              </a:spcBef>
              <a:spcAft>
                <a:spcPct val="0"/>
              </a:spcAft>
              <a:buClrTx/>
              <a:buSzPct val="80000"/>
              <a:buFont typeface="Wingdings" panose="05000000000000000000" pitchFamily="2" charset="2"/>
              <a:buNone/>
              <a:tabLst/>
              <a:defRPr/>
            </a:pPr>
            <a:endParaRPr lang="en-US"/>
          </a:p>
        </p:txBody>
      </p:sp>
    </p:spTree>
    <p:extLst>
      <p:ext uri="{BB962C8B-B14F-4D97-AF65-F5344CB8AC3E}">
        <p14:creationId xmlns:p14="http://schemas.microsoft.com/office/powerpoint/2010/main" val="22722710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30360767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8888" y="231775"/>
            <a:ext cx="4511675" cy="348615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01142161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8239686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651793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8888" y="231775"/>
            <a:ext cx="4511675" cy="348615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7321284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Updated</a:t>
            </a:r>
          </a:p>
        </p:txBody>
      </p:sp>
    </p:spTree>
    <p:extLst>
      <p:ext uri="{BB962C8B-B14F-4D97-AF65-F5344CB8AC3E}">
        <p14:creationId xmlns:p14="http://schemas.microsoft.com/office/powerpoint/2010/main" val="19432151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Updated</a:t>
            </a:r>
          </a:p>
        </p:txBody>
      </p:sp>
    </p:spTree>
    <p:extLst>
      <p:ext uri="{BB962C8B-B14F-4D97-AF65-F5344CB8AC3E}">
        <p14:creationId xmlns:p14="http://schemas.microsoft.com/office/powerpoint/2010/main" val="37163471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8888" y="231775"/>
            <a:ext cx="4511675" cy="348615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4217904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8888" y="231775"/>
            <a:ext cx="4511675" cy="3486150"/>
          </a:xfrm>
        </p:spPr>
      </p:sp>
      <p:sp>
        <p:nvSpPr>
          <p:cNvPr id="3" name="Notes Placeholder 2"/>
          <p:cNvSpPr>
            <a:spLocks noGrp="1"/>
          </p:cNvSpPr>
          <p:nvPr>
            <p:ph type="body" idx="1"/>
          </p:nvPr>
        </p:nvSpPr>
        <p:spPr/>
        <p:txBody>
          <a:bodyPr/>
          <a:lstStyle/>
          <a:p>
            <a:pPr marL="228546" indent="0">
              <a:buNone/>
            </a:pPr>
            <a:r>
              <a:rPr lang="en-US"/>
              <a:t>Updated</a:t>
            </a:r>
          </a:p>
        </p:txBody>
      </p:sp>
    </p:spTree>
    <p:extLst>
      <p:ext uri="{BB962C8B-B14F-4D97-AF65-F5344CB8AC3E}">
        <p14:creationId xmlns:p14="http://schemas.microsoft.com/office/powerpoint/2010/main" val="19595341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8888" y="231775"/>
            <a:ext cx="4511675" cy="3486150"/>
          </a:xfrm>
        </p:spPr>
      </p:sp>
      <p:sp>
        <p:nvSpPr>
          <p:cNvPr id="3" name="Notes Placeholder 2"/>
          <p:cNvSpPr>
            <a:spLocks noGrp="1"/>
          </p:cNvSpPr>
          <p:nvPr>
            <p:ph type="body" idx="1"/>
          </p:nvPr>
        </p:nvSpPr>
        <p:spPr/>
        <p:txBody>
          <a:bodyPr/>
          <a:lstStyle/>
          <a:p>
            <a:pPr marL="228546" indent="0">
              <a:buNone/>
            </a:pPr>
            <a:r>
              <a:rPr lang="en-US"/>
              <a:t>Updated</a:t>
            </a:r>
          </a:p>
        </p:txBody>
      </p:sp>
    </p:spTree>
    <p:extLst>
      <p:ext uri="{BB962C8B-B14F-4D97-AF65-F5344CB8AC3E}">
        <p14:creationId xmlns:p14="http://schemas.microsoft.com/office/powerpoint/2010/main" val="2210382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E0D0A-1C43-E18C-5977-53AFC8D2AF19}"/>
              </a:ext>
            </a:extLst>
          </p:cNvPr>
          <p:cNvSpPr>
            <a:spLocks noGrp="1"/>
          </p:cNvSpPr>
          <p:nvPr>
            <p:ph type="ctrTitle"/>
          </p:nvPr>
        </p:nvSpPr>
        <p:spPr>
          <a:xfrm>
            <a:off x="1257300" y="1272011"/>
            <a:ext cx="7543800" cy="2705947"/>
          </a:xfrm>
        </p:spPr>
        <p:txBody>
          <a:bodyPr anchor="b"/>
          <a:lstStyle>
            <a:lvl1pPr algn="ctr">
              <a:defRPr sz="4950"/>
            </a:lvl1pPr>
          </a:lstStyle>
          <a:p>
            <a:r>
              <a:rPr lang="en-US"/>
              <a:t>Click to edit Master title style</a:t>
            </a:r>
          </a:p>
        </p:txBody>
      </p:sp>
      <p:sp>
        <p:nvSpPr>
          <p:cNvPr id="3" name="Subtitle 2">
            <a:extLst>
              <a:ext uri="{FF2B5EF4-FFF2-40B4-BE49-F238E27FC236}">
                <a16:creationId xmlns:a16="http://schemas.microsoft.com/office/drawing/2014/main" id="{87650388-CA3D-9F3A-F82F-35FA8AFA35E2}"/>
              </a:ext>
            </a:extLst>
          </p:cNvPr>
          <p:cNvSpPr>
            <a:spLocks noGrp="1"/>
          </p:cNvSpPr>
          <p:nvPr>
            <p:ph type="subTitle" idx="1"/>
          </p:nvPr>
        </p:nvSpPr>
        <p:spPr>
          <a:xfrm>
            <a:off x="1257300" y="4082310"/>
            <a:ext cx="7543800" cy="1876530"/>
          </a:xfrm>
        </p:spPr>
        <p:txBody>
          <a:bodyPr/>
          <a:lstStyle>
            <a:lvl1pPr marL="0" indent="0" algn="ctr">
              <a:buNone/>
              <a:defRPr sz="1980"/>
            </a:lvl1pPr>
            <a:lvl2pPr marL="377190" indent="0" algn="ctr">
              <a:buNone/>
              <a:defRPr sz="1650"/>
            </a:lvl2pPr>
            <a:lvl3pPr marL="754380" indent="0" algn="ctr">
              <a:buNone/>
              <a:defRPr sz="1485"/>
            </a:lvl3pPr>
            <a:lvl4pPr marL="1131570" indent="0" algn="ctr">
              <a:buNone/>
              <a:defRPr sz="1320"/>
            </a:lvl4pPr>
            <a:lvl5pPr marL="1508760" indent="0" algn="ctr">
              <a:buNone/>
              <a:defRPr sz="1320"/>
            </a:lvl5pPr>
            <a:lvl6pPr marL="1885950" indent="0" algn="ctr">
              <a:buNone/>
              <a:defRPr sz="1320"/>
            </a:lvl6pPr>
            <a:lvl7pPr marL="2263140" indent="0" algn="ctr">
              <a:buNone/>
              <a:defRPr sz="1320"/>
            </a:lvl7pPr>
            <a:lvl8pPr marL="2640330" indent="0" algn="ctr">
              <a:buNone/>
              <a:defRPr sz="1320"/>
            </a:lvl8pPr>
            <a:lvl9pPr marL="3017520" indent="0" algn="ctr">
              <a:buNone/>
              <a:defRPr sz="1320"/>
            </a:lvl9pPr>
          </a:lstStyle>
          <a:p>
            <a:r>
              <a:rPr lang="en-US"/>
              <a:t>Click to edit Master subtitle style</a:t>
            </a:r>
          </a:p>
        </p:txBody>
      </p:sp>
      <p:sp>
        <p:nvSpPr>
          <p:cNvPr id="4" name="Date Placeholder 3">
            <a:extLst>
              <a:ext uri="{FF2B5EF4-FFF2-40B4-BE49-F238E27FC236}">
                <a16:creationId xmlns:a16="http://schemas.microsoft.com/office/drawing/2014/main" id="{612D745B-484E-5DD9-92D3-3748A1B9603B}"/>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8297F54C-E57A-F303-2E79-E76D8CF26A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3113DB-C398-C6EB-5EE7-AD3F87E80746}"/>
              </a:ext>
            </a:extLst>
          </p:cNvPr>
          <p:cNvSpPr>
            <a:spLocks noGrp="1"/>
          </p:cNvSpPr>
          <p:nvPr>
            <p:ph type="sldNum" sz="quarter" idx="12"/>
          </p:nvPr>
        </p:nvSpPr>
        <p:spPr/>
        <p:txBody>
          <a:bodyPr/>
          <a:lstStyle/>
          <a:p>
            <a:pPr>
              <a:defRPr/>
            </a:pPr>
            <a:fld id="{5D9C11F3-2E6C-4E56-A22E-D8344ED38C4A}" type="slidenum">
              <a:rPr lang="en-US" altLang="en-US" smtClean="0"/>
              <a:pPr>
                <a:defRPr/>
              </a:pPr>
              <a:t>‹#›</a:t>
            </a:fld>
            <a:endParaRPr lang="en-US" altLang="en-US"/>
          </a:p>
        </p:txBody>
      </p:sp>
    </p:spTree>
    <p:extLst>
      <p:ext uri="{BB962C8B-B14F-4D97-AF65-F5344CB8AC3E}">
        <p14:creationId xmlns:p14="http://schemas.microsoft.com/office/powerpoint/2010/main" val="1820631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5BFB3-9416-E9C4-368F-0205E0858B5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670077C-3EDB-3AE0-78E0-47E4E1C8722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A0D2F9-89BF-4287-D83F-FE850794CA68}"/>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4AFFBF84-F563-53CA-8D83-D4D6D05436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7EB5CF-6924-C709-4E62-E99EBBEBB4E6}"/>
              </a:ext>
            </a:extLst>
          </p:cNvPr>
          <p:cNvSpPr>
            <a:spLocks noGrp="1"/>
          </p:cNvSpPr>
          <p:nvPr>
            <p:ph type="sldNum" sz="quarter" idx="12"/>
          </p:nvPr>
        </p:nvSpPr>
        <p:spPr/>
        <p:txBody>
          <a:bodyPr/>
          <a:lstStyle/>
          <a:p>
            <a:pPr>
              <a:defRPr/>
            </a:pPr>
            <a:fld id="{E9EF6A25-1B0A-4D0A-B8E7-AB689BFD1433}" type="slidenum">
              <a:rPr lang="en-US" altLang="en-US" smtClean="0"/>
              <a:pPr>
                <a:defRPr/>
              </a:pPr>
              <a:t>‹#›</a:t>
            </a:fld>
            <a:endParaRPr lang="en-US" altLang="en-US"/>
          </a:p>
        </p:txBody>
      </p:sp>
    </p:spTree>
    <p:extLst>
      <p:ext uri="{BB962C8B-B14F-4D97-AF65-F5344CB8AC3E}">
        <p14:creationId xmlns:p14="http://schemas.microsoft.com/office/powerpoint/2010/main" val="1987583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0FE9AC-F738-3816-3EF6-43A875CEFDED}"/>
              </a:ext>
            </a:extLst>
          </p:cNvPr>
          <p:cNvSpPr>
            <a:spLocks noGrp="1"/>
          </p:cNvSpPr>
          <p:nvPr>
            <p:ph type="title" orient="vert"/>
          </p:nvPr>
        </p:nvSpPr>
        <p:spPr>
          <a:xfrm>
            <a:off x="7198042" y="413808"/>
            <a:ext cx="2168843" cy="658675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247AE5F-F9A1-7B42-81CC-FAFADD9D2DC8}"/>
              </a:ext>
            </a:extLst>
          </p:cNvPr>
          <p:cNvSpPr>
            <a:spLocks noGrp="1"/>
          </p:cNvSpPr>
          <p:nvPr>
            <p:ph type="body" orient="vert" idx="1"/>
          </p:nvPr>
        </p:nvSpPr>
        <p:spPr>
          <a:xfrm>
            <a:off x="691515" y="413808"/>
            <a:ext cx="6380798" cy="65867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6E0946-0F49-CF59-1AE6-3B7EF1FDBA21}"/>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44269731-E119-64E7-825C-AC16C42286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EE35A2-2BF7-24E5-58A0-B7C139B9F5DC}"/>
              </a:ext>
            </a:extLst>
          </p:cNvPr>
          <p:cNvSpPr>
            <a:spLocks noGrp="1"/>
          </p:cNvSpPr>
          <p:nvPr>
            <p:ph type="sldNum" sz="quarter" idx="12"/>
          </p:nvPr>
        </p:nvSpPr>
        <p:spPr/>
        <p:txBody>
          <a:bodyPr/>
          <a:lstStyle/>
          <a:p>
            <a:pPr>
              <a:defRPr/>
            </a:pPr>
            <a:fld id="{E11FD9B3-6B22-4344-BA81-5759CD8FE26D}" type="slidenum">
              <a:rPr lang="en-US" altLang="en-US" smtClean="0"/>
              <a:pPr>
                <a:defRPr/>
              </a:pPr>
              <a:t>‹#›</a:t>
            </a:fld>
            <a:endParaRPr lang="en-US" altLang="en-US"/>
          </a:p>
        </p:txBody>
      </p:sp>
    </p:spTree>
    <p:extLst>
      <p:ext uri="{BB962C8B-B14F-4D97-AF65-F5344CB8AC3E}">
        <p14:creationId xmlns:p14="http://schemas.microsoft.com/office/powerpoint/2010/main" val="36613915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Rectangle 8"/>
          <p:cNvSpPr>
            <a:spLocks noGrp="1" noChangeArrowheads="1"/>
          </p:cNvSpPr>
          <p:nvPr>
            <p:ph type="sldNum" sz="quarter" idx="10"/>
            <p:custDataLst>
              <p:tags r:id="rId1"/>
            </p:custDataLst>
          </p:nvPr>
        </p:nvSpPr>
        <p:spPr>
          <a:ln/>
        </p:spPr>
        <p:txBody>
          <a:bodyPr/>
          <a:lstStyle>
            <a:lvl1pPr>
              <a:defRPr/>
            </a:lvl1pPr>
          </a:lstStyle>
          <a:p>
            <a:pPr>
              <a:defRPr/>
            </a:pPr>
            <a:fld id="{AC4069E8-C5E4-4317-A8D5-1A8FA7205ECF}" type="slidenum">
              <a:rPr lang="en-US" altLang="en-US"/>
              <a:pPr>
                <a:defRPr/>
              </a:pPr>
              <a:t>‹#›</a:t>
            </a:fld>
            <a:endParaRPr lang="en-US" altLang="en-US"/>
          </a:p>
        </p:txBody>
      </p:sp>
    </p:spTree>
    <p:extLst>
      <p:ext uri="{BB962C8B-B14F-4D97-AF65-F5344CB8AC3E}">
        <p14:creationId xmlns:p14="http://schemas.microsoft.com/office/powerpoint/2010/main" val="2276740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AC7F3-9ECB-5558-F8F0-81762475973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033B54-90C3-ECDA-F962-1096AD0630D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870037-8BE5-760C-3C81-8E78B5D4FAE4}"/>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DF1F924B-7D43-16F6-3174-246DE5CCC5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F35E46-CDE0-4476-0130-627A41135AD1}"/>
              </a:ext>
            </a:extLst>
          </p:cNvPr>
          <p:cNvSpPr>
            <a:spLocks noGrp="1"/>
          </p:cNvSpPr>
          <p:nvPr>
            <p:ph type="sldNum" sz="quarter" idx="12"/>
          </p:nvPr>
        </p:nvSpPr>
        <p:spPr/>
        <p:txBody>
          <a:bodyPr/>
          <a:lstStyle/>
          <a:p>
            <a:pPr>
              <a:defRPr/>
            </a:pPr>
            <a:fld id="{82E83278-609B-41CF-B2E7-D8F2D543EC68}" type="slidenum">
              <a:rPr lang="en-US" altLang="en-US" smtClean="0"/>
              <a:pPr>
                <a:defRPr/>
              </a:pPr>
              <a:t>‹#›</a:t>
            </a:fld>
            <a:endParaRPr lang="en-US" altLang="en-US"/>
          </a:p>
        </p:txBody>
      </p:sp>
    </p:spTree>
    <p:extLst>
      <p:ext uri="{BB962C8B-B14F-4D97-AF65-F5344CB8AC3E}">
        <p14:creationId xmlns:p14="http://schemas.microsoft.com/office/powerpoint/2010/main" val="2465557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B9160-994D-D62B-32A1-8D49E33F4472}"/>
              </a:ext>
            </a:extLst>
          </p:cNvPr>
          <p:cNvSpPr>
            <a:spLocks noGrp="1"/>
          </p:cNvSpPr>
          <p:nvPr>
            <p:ph type="title"/>
          </p:nvPr>
        </p:nvSpPr>
        <p:spPr>
          <a:xfrm>
            <a:off x="686276" y="1937704"/>
            <a:ext cx="8675370" cy="3233102"/>
          </a:xfrm>
        </p:spPr>
        <p:txBody>
          <a:bodyPr anchor="b"/>
          <a:lstStyle>
            <a:lvl1pPr>
              <a:defRPr sz="4950"/>
            </a:lvl1pPr>
          </a:lstStyle>
          <a:p>
            <a:r>
              <a:rPr lang="en-US"/>
              <a:t>Click to edit Master title style</a:t>
            </a:r>
          </a:p>
        </p:txBody>
      </p:sp>
      <p:sp>
        <p:nvSpPr>
          <p:cNvPr id="3" name="Text Placeholder 2">
            <a:extLst>
              <a:ext uri="{FF2B5EF4-FFF2-40B4-BE49-F238E27FC236}">
                <a16:creationId xmlns:a16="http://schemas.microsoft.com/office/drawing/2014/main" id="{2BE3E051-9FB6-BF47-4D38-4FA18B8C274D}"/>
              </a:ext>
            </a:extLst>
          </p:cNvPr>
          <p:cNvSpPr>
            <a:spLocks noGrp="1"/>
          </p:cNvSpPr>
          <p:nvPr>
            <p:ph type="body" idx="1"/>
          </p:nvPr>
        </p:nvSpPr>
        <p:spPr>
          <a:xfrm>
            <a:off x="686276" y="5201392"/>
            <a:ext cx="8675370" cy="1700212"/>
          </a:xfrm>
        </p:spPr>
        <p:txBody>
          <a:bodyPr/>
          <a:lstStyle>
            <a:lvl1pPr marL="0" indent="0">
              <a:buNone/>
              <a:defRPr sz="1980">
                <a:solidFill>
                  <a:schemeClr val="tx1">
                    <a:tint val="75000"/>
                  </a:schemeClr>
                </a:solidFill>
              </a:defRPr>
            </a:lvl1pPr>
            <a:lvl2pPr marL="377190" indent="0">
              <a:buNone/>
              <a:defRPr sz="1650">
                <a:solidFill>
                  <a:schemeClr val="tx1">
                    <a:tint val="75000"/>
                  </a:schemeClr>
                </a:solidFill>
              </a:defRPr>
            </a:lvl2pPr>
            <a:lvl3pPr marL="754380" indent="0">
              <a:buNone/>
              <a:defRPr sz="1485">
                <a:solidFill>
                  <a:schemeClr val="tx1">
                    <a:tint val="75000"/>
                  </a:schemeClr>
                </a:solidFill>
              </a:defRPr>
            </a:lvl3pPr>
            <a:lvl4pPr marL="1131570" indent="0">
              <a:buNone/>
              <a:defRPr sz="1320">
                <a:solidFill>
                  <a:schemeClr val="tx1">
                    <a:tint val="75000"/>
                  </a:schemeClr>
                </a:solidFill>
              </a:defRPr>
            </a:lvl4pPr>
            <a:lvl5pPr marL="1508760" indent="0">
              <a:buNone/>
              <a:defRPr sz="1320">
                <a:solidFill>
                  <a:schemeClr val="tx1">
                    <a:tint val="75000"/>
                  </a:schemeClr>
                </a:solidFill>
              </a:defRPr>
            </a:lvl5pPr>
            <a:lvl6pPr marL="1885950" indent="0">
              <a:buNone/>
              <a:defRPr sz="1320">
                <a:solidFill>
                  <a:schemeClr val="tx1">
                    <a:tint val="75000"/>
                  </a:schemeClr>
                </a:solidFill>
              </a:defRPr>
            </a:lvl6pPr>
            <a:lvl7pPr marL="2263140" indent="0">
              <a:buNone/>
              <a:defRPr sz="1320">
                <a:solidFill>
                  <a:schemeClr val="tx1">
                    <a:tint val="75000"/>
                  </a:schemeClr>
                </a:solidFill>
              </a:defRPr>
            </a:lvl7pPr>
            <a:lvl8pPr marL="2640330" indent="0">
              <a:buNone/>
              <a:defRPr sz="1320">
                <a:solidFill>
                  <a:schemeClr val="tx1">
                    <a:tint val="75000"/>
                  </a:schemeClr>
                </a:solidFill>
              </a:defRPr>
            </a:lvl8pPr>
            <a:lvl9pPr marL="3017520" indent="0">
              <a:buNone/>
              <a:defRPr sz="132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BCEF820-CCFC-1E2D-C4D1-373CD9576AB7}"/>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5C7609B7-8C7B-5AA5-8F9E-0CFC6F6A2A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C92CDB-AA25-CD1B-229F-2950B10B5072}"/>
              </a:ext>
            </a:extLst>
          </p:cNvPr>
          <p:cNvSpPr>
            <a:spLocks noGrp="1"/>
          </p:cNvSpPr>
          <p:nvPr>
            <p:ph type="sldNum" sz="quarter" idx="12"/>
          </p:nvPr>
        </p:nvSpPr>
        <p:spPr/>
        <p:txBody>
          <a:bodyPr/>
          <a:lstStyle/>
          <a:p>
            <a:pPr>
              <a:defRPr/>
            </a:pPr>
            <a:fld id="{06AC4727-6A5F-45D3-9DCC-74047607CA1D}" type="slidenum">
              <a:rPr lang="en-US" altLang="en-US" smtClean="0"/>
              <a:pPr>
                <a:defRPr/>
              </a:pPr>
              <a:t>‹#›</a:t>
            </a:fld>
            <a:endParaRPr lang="en-US" altLang="en-US"/>
          </a:p>
        </p:txBody>
      </p:sp>
    </p:spTree>
    <p:extLst>
      <p:ext uri="{BB962C8B-B14F-4D97-AF65-F5344CB8AC3E}">
        <p14:creationId xmlns:p14="http://schemas.microsoft.com/office/powerpoint/2010/main" val="3386351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E6D32-02F4-E235-7F0F-9D242DC1E5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9795D7-E13A-9B84-8496-41A510888509}"/>
              </a:ext>
            </a:extLst>
          </p:cNvPr>
          <p:cNvSpPr>
            <a:spLocks noGrp="1"/>
          </p:cNvSpPr>
          <p:nvPr>
            <p:ph sz="half" idx="1"/>
          </p:nvPr>
        </p:nvSpPr>
        <p:spPr>
          <a:xfrm>
            <a:off x="69151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DCF061A-B230-C053-EADB-A4F4FEF13CCB}"/>
              </a:ext>
            </a:extLst>
          </p:cNvPr>
          <p:cNvSpPr>
            <a:spLocks noGrp="1"/>
          </p:cNvSpPr>
          <p:nvPr>
            <p:ph sz="half" idx="2"/>
          </p:nvPr>
        </p:nvSpPr>
        <p:spPr>
          <a:xfrm>
            <a:off x="509206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B86ECA8-2501-B121-9AA1-429D597A0159}"/>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0975714C-7CBF-49B9-91AB-854548C720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B59C6B-3E71-8C62-24D2-1CAD4BE639D1}"/>
              </a:ext>
            </a:extLst>
          </p:cNvPr>
          <p:cNvSpPr>
            <a:spLocks noGrp="1"/>
          </p:cNvSpPr>
          <p:nvPr>
            <p:ph type="sldNum" sz="quarter" idx="12"/>
          </p:nvPr>
        </p:nvSpPr>
        <p:spPr/>
        <p:txBody>
          <a:bodyPr/>
          <a:lstStyle/>
          <a:p>
            <a:pPr>
              <a:defRPr/>
            </a:pPr>
            <a:fld id="{1C83CD7B-DBC2-423C-8E11-5C61A021136D}" type="slidenum">
              <a:rPr lang="en-US" altLang="en-US" smtClean="0"/>
              <a:pPr>
                <a:defRPr/>
              </a:pPr>
              <a:t>‹#›</a:t>
            </a:fld>
            <a:endParaRPr lang="en-US" altLang="en-US"/>
          </a:p>
        </p:txBody>
      </p:sp>
    </p:spTree>
    <p:extLst>
      <p:ext uri="{BB962C8B-B14F-4D97-AF65-F5344CB8AC3E}">
        <p14:creationId xmlns:p14="http://schemas.microsoft.com/office/powerpoint/2010/main" val="3849190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39C36-8209-0059-A2E9-926DC51D39D7}"/>
              </a:ext>
            </a:extLst>
          </p:cNvPr>
          <p:cNvSpPr>
            <a:spLocks noGrp="1"/>
          </p:cNvSpPr>
          <p:nvPr>
            <p:ph type="title"/>
          </p:nvPr>
        </p:nvSpPr>
        <p:spPr>
          <a:xfrm>
            <a:off x="692825" y="413809"/>
            <a:ext cx="8675370" cy="1502305"/>
          </a:xfrm>
        </p:spPr>
        <p:txBody>
          <a:bodyPr/>
          <a:lstStyle/>
          <a:p>
            <a:r>
              <a:rPr lang="en-US"/>
              <a:t>Click to edit Master title style</a:t>
            </a:r>
          </a:p>
        </p:txBody>
      </p:sp>
      <p:sp>
        <p:nvSpPr>
          <p:cNvPr id="3" name="Text Placeholder 2">
            <a:extLst>
              <a:ext uri="{FF2B5EF4-FFF2-40B4-BE49-F238E27FC236}">
                <a16:creationId xmlns:a16="http://schemas.microsoft.com/office/drawing/2014/main" id="{82C20C36-FE76-15EB-D0EC-A9D09513A429}"/>
              </a:ext>
            </a:extLst>
          </p:cNvPr>
          <p:cNvSpPr>
            <a:spLocks noGrp="1"/>
          </p:cNvSpPr>
          <p:nvPr>
            <p:ph type="body" idx="1"/>
          </p:nvPr>
        </p:nvSpPr>
        <p:spPr>
          <a:xfrm>
            <a:off x="692826" y="1905318"/>
            <a:ext cx="4255174" cy="933767"/>
          </a:xfrm>
        </p:spPr>
        <p:txBody>
          <a:bodyPr anchor="b"/>
          <a:lstStyle>
            <a:lvl1pPr marL="0" indent="0">
              <a:buNone/>
              <a:defRPr sz="1980" b="1"/>
            </a:lvl1pPr>
            <a:lvl2pPr marL="377190" indent="0">
              <a:buNone/>
              <a:defRPr sz="1650" b="1"/>
            </a:lvl2pPr>
            <a:lvl3pPr marL="754380" indent="0">
              <a:buNone/>
              <a:defRPr sz="1485" b="1"/>
            </a:lvl3pPr>
            <a:lvl4pPr marL="1131570" indent="0">
              <a:buNone/>
              <a:defRPr sz="1320" b="1"/>
            </a:lvl4pPr>
            <a:lvl5pPr marL="1508760" indent="0">
              <a:buNone/>
              <a:defRPr sz="1320" b="1"/>
            </a:lvl5pPr>
            <a:lvl6pPr marL="1885950" indent="0">
              <a:buNone/>
              <a:defRPr sz="1320" b="1"/>
            </a:lvl6pPr>
            <a:lvl7pPr marL="2263140" indent="0">
              <a:buNone/>
              <a:defRPr sz="1320" b="1"/>
            </a:lvl7pPr>
            <a:lvl8pPr marL="2640330" indent="0">
              <a:buNone/>
              <a:defRPr sz="1320" b="1"/>
            </a:lvl8pPr>
            <a:lvl9pPr marL="3017520" indent="0">
              <a:buNone/>
              <a:defRPr sz="1320" b="1"/>
            </a:lvl9pPr>
          </a:lstStyle>
          <a:p>
            <a:pPr lvl="0"/>
            <a:r>
              <a:rPr lang="en-US"/>
              <a:t>Click to edit Master text styles</a:t>
            </a:r>
          </a:p>
        </p:txBody>
      </p:sp>
      <p:sp>
        <p:nvSpPr>
          <p:cNvPr id="4" name="Content Placeholder 3">
            <a:extLst>
              <a:ext uri="{FF2B5EF4-FFF2-40B4-BE49-F238E27FC236}">
                <a16:creationId xmlns:a16="http://schemas.microsoft.com/office/drawing/2014/main" id="{CC913216-0D72-524D-056D-9267FE1D75A5}"/>
              </a:ext>
            </a:extLst>
          </p:cNvPr>
          <p:cNvSpPr>
            <a:spLocks noGrp="1"/>
          </p:cNvSpPr>
          <p:nvPr>
            <p:ph sz="half" idx="2"/>
          </p:nvPr>
        </p:nvSpPr>
        <p:spPr>
          <a:xfrm>
            <a:off x="692826" y="2839085"/>
            <a:ext cx="4255174"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7F153A1-9D2C-1892-2B44-268D74F01408}"/>
              </a:ext>
            </a:extLst>
          </p:cNvPr>
          <p:cNvSpPr>
            <a:spLocks noGrp="1"/>
          </p:cNvSpPr>
          <p:nvPr>
            <p:ph type="body" sz="quarter" idx="3"/>
          </p:nvPr>
        </p:nvSpPr>
        <p:spPr>
          <a:xfrm>
            <a:off x="5092065" y="1905318"/>
            <a:ext cx="4276130" cy="933767"/>
          </a:xfrm>
        </p:spPr>
        <p:txBody>
          <a:bodyPr anchor="b"/>
          <a:lstStyle>
            <a:lvl1pPr marL="0" indent="0">
              <a:buNone/>
              <a:defRPr sz="1980" b="1"/>
            </a:lvl1pPr>
            <a:lvl2pPr marL="377190" indent="0">
              <a:buNone/>
              <a:defRPr sz="1650" b="1"/>
            </a:lvl2pPr>
            <a:lvl3pPr marL="754380" indent="0">
              <a:buNone/>
              <a:defRPr sz="1485" b="1"/>
            </a:lvl3pPr>
            <a:lvl4pPr marL="1131570" indent="0">
              <a:buNone/>
              <a:defRPr sz="1320" b="1"/>
            </a:lvl4pPr>
            <a:lvl5pPr marL="1508760" indent="0">
              <a:buNone/>
              <a:defRPr sz="1320" b="1"/>
            </a:lvl5pPr>
            <a:lvl6pPr marL="1885950" indent="0">
              <a:buNone/>
              <a:defRPr sz="1320" b="1"/>
            </a:lvl6pPr>
            <a:lvl7pPr marL="2263140" indent="0">
              <a:buNone/>
              <a:defRPr sz="1320" b="1"/>
            </a:lvl7pPr>
            <a:lvl8pPr marL="2640330" indent="0">
              <a:buNone/>
              <a:defRPr sz="1320" b="1"/>
            </a:lvl8pPr>
            <a:lvl9pPr marL="3017520" indent="0">
              <a:buNone/>
              <a:defRPr sz="1320" b="1"/>
            </a:lvl9pPr>
          </a:lstStyle>
          <a:p>
            <a:pPr lvl="0"/>
            <a:r>
              <a:rPr lang="en-US"/>
              <a:t>Click to edit Master text styles</a:t>
            </a:r>
          </a:p>
        </p:txBody>
      </p:sp>
      <p:sp>
        <p:nvSpPr>
          <p:cNvPr id="6" name="Content Placeholder 5">
            <a:extLst>
              <a:ext uri="{FF2B5EF4-FFF2-40B4-BE49-F238E27FC236}">
                <a16:creationId xmlns:a16="http://schemas.microsoft.com/office/drawing/2014/main" id="{0C5D68B0-D2E6-4F6D-8B2D-7C8D0055F166}"/>
              </a:ext>
            </a:extLst>
          </p:cNvPr>
          <p:cNvSpPr>
            <a:spLocks noGrp="1"/>
          </p:cNvSpPr>
          <p:nvPr>
            <p:ph sz="quarter" idx="4"/>
          </p:nvPr>
        </p:nvSpPr>
        <p:spPr>
          <a:xfrm>
            <a:off x="5092065" y="2839085"/>
            <a:ext cx="4276130"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110D05D-7280-4214-38F9-FBC0965BB60F}"/>
              </a:ext>
            </a:extLst>
          </p:cNvPr>
          <p:cNvSpPr>
            <a:spLocks noGrp="1"/>
          </p:cNvSpPr>
          <p:nvPr>
            <p:ph type="dt" sz="half" idx="10"/>
          </p:nvPr>
        </p:nvSpPr>
        <p:spPr/>
        <p:txBody>
          <a:bodyPr/>
          <a:lstStyle/>
          <a:p>
            <a:endParaRPr lang="en-US"/>
          </a:p>
        </p:txBody>
      </p:sp>
      <p:sp>
        <p:nvSpPr>
          <p:cNvPr id="8" name="Footer Placeholder 7">
            <a:extLst>
              <a:ext uri="{FF2B5EF4-FFF2-40B4-BE49-F238E27FC236}">
                <a16:creationId xmlns:a16="http://schemas.microsoft.com/office/drawing/2014/main" id="{567BE56E-DBAD-A998-5FC0-46042433230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7E8D640-41CC-51FB-96FC-A3E91FC77683}"/>
              </a:ext>
            </a:extLst>
          </p:cNvPr>
          <p:cNvSpPr>
            <a:spLocks noGrp="1"/>
          </p:cNvSpPr>
          <p:nvPr>
            <p:ph type="sldNum" sz="quarter" idx="12"/>
          </p:nvPr>
        </p:nvSpPr>
        <p:spPr/>
        <p:txBody>
          <a:bodyPr/>
          <a:lstStyle/>
          <a:p>
            <a:pPr>
              <a:defRPr/>
            </a:pPr>
            <a:fld id="{691CB9D9-7B21-45EC-B0E2-65FE49B922D3}" type="slidenum">
              <a:rPr lang="en-US" altLang="en-US" smtClean="0"/>
              <a:pPr>
                <a:defRPr/>
              </a:pPr>
              <a:t>‹#›</a:t>
            </a:fld>
            <a:endParaRPr lang="en-US" altLang="en-US"/>
          </a:p>
        </p:txBody>
      </p:sp>
    </p:spTree>
    <p:extLst>
      <p:ext uri="{BB962C8B-B14F-4D97-AF65-F5344CB8AC3E}">
        <p14:creationId xmlns:p14="http://schemas.microsoft.com/office/powerpoint/2010/main" val="720759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ABC1C-91DD-2F98-B2EC-B3DF1C37C2E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2DA8AE8-94DC-5CC1-7D53-9BCFE09DEAC2}"/>
              </a:ext>
            </a:extLst>
          </p:cNvPr>
          <p:cNvSpPr>
            <a:spLocks noGrp="1"/>
          </p:cNvSpPr>
          <p:nvPr>
            <p:ph type="dt" sz="half" idx="10"/>
          </p:nvPr>
        </p:nvSpPr>
        <p:spPr/>
        <p:txBody>
          <a:bodyPr/>
          <a:lstStyle/>
          <a:p>
            <a:endParaRPr lang="en-US"/>
          </a:p>
        </p:txBody>
      </p:sp>
      <p:sp>
        <p:nvSpPr>
          <p:cNvPr id="4" name="Footer Placeholder 3">
            <a:extLst>
              <a:ext uri="{FF2B5EF4-FFF2-40B4-BE49-F238E27FC236}">
                <a16:creationId xmlns:a16="http://schemas.microsoft.com/office/drawing/2014/main" id="{AB8615F7-7488-7642-C039-77E9395B5BB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030899E-9476-268E-7D9F-D585CF144FC4}"/>
              </a:ext>
            </a:extLst>
          </p:cNvPr>
          <p:cNvSpPr>
            <a:spLocks noGrp="1"/>
          </p:cNvSpPr>
          <p:nvPr>
            <p:ph type="sldNum" sz="quarter" idx="12"/>
          </p:nvPr>
        </p:nvSpPr>
        <p:spPr/>
        <p:txBody>
          <a:bodyPr/>
          <a:lstStyle/>
          <a:p>
            <a:pPr>
              <a:defRPr/>
            </a:pPr>
            <a:fld id="{A619CEC1-6FB6-4242-BF5D-B99BEA4CC39F}" type="slidenum">
              <a:rPr lang="en-US" altLang="en-US" smtClean="0"/>
              <a:pPr>
                <a:defRPr/>
              </a:pPr>
              <a:t>‹#›</a:t>
            </a:fld>
            <a:endParaRPr lang="en-US" altLang="en-US"/>
          </a:p>
        </p:txBody>
      </p:sp>
    </p:spTree>
    <p:extLst>
      <p:ext uri="{BB962C8B-B14F-4D97-AF65-F5344CB8AC3E}">
        <p14:creationId xmlns:p14="http://schemas.microsoft.com/office/powerpoint/2010/main" val="3129346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79CB40-3780-EF3F-D24E-1222802178F9}"/>
              </a:ext>
            </a:extLst>
          </p:cNvPr>
          <p:cNvSpPr>
            <a:spLocks noGrp="1"/>
          </p:cNvSpPr>
          <p:nvPr>
            <p:ph type="dt" sz="half" idx="10"/>
          </p:nvPr>
        </p:nvSpPr>
        <p:spPr/>
        <p:txBody>
          <a:bodyPr/>
          <a:lstStyle/>
          <a:p>
            <a:endParaRPr lang="en-US"/>
          </a:p>
        </p:txBody>
      </p:sp>
      <p:sp>
        <p:nvSpPr>
          <p:cNvPr id="3" name="Footer Placeholder 2">
            <a:extLst>
              <a:ext uri="{FF2B5EF4-FFF2-40B4-BE49-F238E27FC236}">
                <a16:creationId xmlns:a16="http://schemas.microsoft.com/office/drawing/2014/main" id="{A5C685D8-8031-304C-B3E9-E908A79088C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EA8EC30-A636-EB86-6C99-913874D23F41}"/>
              </a:ext>
            </a:extLst>
          </p:cNvPr>
          <p:cNvSpPr>
            <a:spLocks noGrp="1"/>
          </p:cNvSpPr>
          <p:nvPr>
            <p:ph type="sldNum" sz="quarter" idx="12"/>
          </p:nvPr>
        </p:nvSpPr>
        <p:spPr/>
        <p:txBody>
          <a:bodyPr/>
          <a:lstStyle/>
          <a:p>
            <a:fld id="{9BA6172C-711E-427B-AB7F-568506239EF3}" type="slidenum">
              <a:rPr lang="en-US" smtClean="0"/>
              <a:t>‹#›</a:t>
            </a:fld>
            <a:endParaRPr lang="en-US"/>
          </a:p>
        </p:txBody>
      </p:sp>
    </p:spTree>
    <p:extLst>
      <p:ext uri="{BB962C8B-B14F-4D97-AF65-F5344CB8AC3E}">
        <p14:creationId xmlns:p14="http://schemas.microsoft.com/office/powerpoint/2010/main" val="2550938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796CB-179C-A35B-4011-25FEB08AF739}"/>
              </a:ext>
            </a:extLst>
          </p:cNvPr>
          <p:cNvSpPr>
            <a:spLocks noGrp="1"/>
          </p:cNvSpPr>
          <p:nvPr>
            <p:ph type="title"/>
          </p:nvPr>
        </p:nvSpPr>
        <p:spPr>
          <a:xfrm>
            <a:off x="692825" y="518160"/>
            <a:ext cx="3244096" cy="1813560"/>
          </a:xfrm>
        </p:spPr>
        <p:txBody>
          <a:bodyPr anchor="b"/>
          <a:lstStyle>
            <a:lvl1pPr>
              <a:defRPr sz="2640"/>
            </a:lvl1pPr>
          </a:lstStyle>
          <a:p>
            <a:r>
              <a:rPr lang="en-US"/>
              <a:t>Click to edit Master title style</a:t>
            </a:r>
          </a:p>
        </p:txBody>
      </p:sp>
      <p:sp>
        <p:nvSpPr>
          <p:cNvPr id="3" name="Content Placeholder 2">
            <a:extLst>
              <a:ext uri="{FF2B5EF4-FFF2-40B4-BE49-F238E27FC236}">
                <a16:creationId xmlns:a16="http://schemas.microsoft.com/office/drawing/2014/main" id="{54DED105-F940-D8CE-3B62-A3537F495E65}"/>
              </a:ext>
            </a:extLst>
          </p:cNvPr>
          <p:cNvSpPr>
            <a:spLocks noGrp="1"/>
          </p:cNvSpPr>
          <p:nvPr>
            <p:ph idx="1"/>
          </p:nvPr>
        </p:nvSpPr>
        <p:spPr>
          <a:xfrm>
            <a:off x="4276130" y="1119082"/>
            <a:ext cx="5092065" cy="5523442"/>
          </a:xfrm>
        </p:spPr>
        <p:txBody>
          <a:bodyPr/>
          <a:lstStyle>
            <a:lvl1pPr>
              <a:defRPr sz="2640"/>
            </a:lvl1pPr>
            <a:lvl2pPr>
              <a:defRPr sz="2310"/>
            </a:lvl2pPr>
            <a:lvl3pPr>
              <a:defRPr sz="1980"/>
            </a:lvl3pPr>
            <a:lvl4pPr>
              <a:defRPr sz="1650"/>
            </a:lvl4pPr>
            <a:lvl5pPr>
              <a:defRPr sz="1650"/>
            </a:lvl5pPr>
            <a:lvl6pPr>
              <a:defRPr sz="1650"/>
            </a:lvl6pPr>
            <a:lvl7pPr>
              <a:defRPr sz="1650"/>
            </a:lvl7pPr>
            <a:lvl8pPr>
              <a:defRPr sz="1650"/>
            </a:lvl8pPr>
            <a:lvl9pPr>
              <a:defRPr sz="16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AAC19FB-8065-E691-AB64-11DCD874AC87}"/>
              </a:ext>
            </a:extLst>
          </p:cNvPr>
          <p:cNvSpPr>
            <a:spLocks noGrp="1"/>
          </p:cNvSpPr>
          <p:nvPr>
            <p:ph type="body" sz="half" idx="2"/>
          </p:nvPr>
        </p:nvSpPr>
        <p:spPr>
          <a:xfrm>
            <a:off x="692825" y="2331720"/>
            <a:ext cx="3244096" cy="4319800"/>
          </a:xfrm>
        </p:spPr>
        <p:txBody>
          <a:bodyPr/>
          <a:lstStyle>
            <a:lvl1pPr marL="0" indent="0">
              <a:buNone/>
              <a:defRPr sz="1320"/>
            </a:lvl1pPr>
            <a:lvl2pPr marL="377190" indent="0">
              <a:buNone/>
              <a:defRPr sz="1155"/>
            </a:lvl2pPr>
            <a:lvl3pPr marL="754380" indent="0">
              <a:buNone/>
              <a:defRPr sz="990"/>
            </a:lvl3pPr>
            <a:lvl4pPr marL="1131570" indent="0">
              <a:buNone/>
              <a:defRPr sz="825"/>
            </a:lvl4pPr>
            <a:lvl5pPr marL="1508760" indent="0">
              <a:buNone/>
              <a:defRPr sz="825"/>
            </a:lvl5pPr>
            <a:lvl6pPr marL="1885950" indent="0">
              <a:buNone/>
              <a:defRPr sz="825"/>
            </a:lvl6pPr>
            <a:lvl7pPr marL="2263140" indent="0">
              <a:buNone/>
              <a:defRPr sz="825"/>
            </a:lvl7pPr>
            <a:lvl8pPr marL="2640330" indent="0">
              <a:buNone/>
              <a:defRPr sz="825"/>
            </a:lvl8pPr>
            <a:lvl9pPr marL="3017520" indent="0">
              <a:buNone/>
              <a:defRPr sz="825"/>
            </a:lvl9pPr>
          </a:lstStyle>
          <a:p>
            <a:pPr lvl="0"/>
            <a:r>
              <a:rPr lang="en-US"/>
              <a:t>Click to edit Master text styles</a:t>
            </a:r>
          </a:p>
        </p:txBody>
      </p:sp>
      <p:sp>
        <p:nvSpPr>
          <p:cNvPr id="5" name="Date Placeholder 4">
            <a:extLst>
              <a:ext uri="{FF2B5EF4-FFF2-40B4-BE49-F238E27FC236}">
                <a16:creationId xmlns:a16="http://schemas.microsoft.com/office/drawing/2014/main" id="{19995758-0993-89FE-E251-715960E779BA}"/>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B96F1F8F-511A-9D7C-1B72-36E53924DD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0C5150-FD43-F5E4-C884-4592BE530DE8}"/>
              </a:ext>
            </a:extLst>
          </p:cNvPr>
          <p:cNvSpPr>
            <a:spLocks noGrp="1"/>
          </p:cNvSpPr>
          <p:nvPr>
            <p:ph type="sldNum" sz="quarter" idx="12"/>
          </p:nvPr>
        </p:nvSpPr>
        <p:spPr/>
        <p:txBody>
          <a:bodyPr/>
          <a:lstStyle/>
          <a:p>
            <a:pPr>
              <a:defRPr/>
            </a:pPr>
            <a:fld id="{FF952ABA-69FB-4E21-9727-E449BE020B08}" type="slidenum">
              <a:rPr lang="en-US" altLang="en-US" smtClean="0"/>
              <a:pPr>
                <a:defRPr/>
              </a:pPr>
              <a:t>‹#›</a:t>
            </a:fld>
            <a:endParaRPr lang="en-US" altLang="en-US"/>
          </a:p>
        </p:txBody>
      </p:sp>
    </p:spTree>
    <p:extLst>
      <p:ext uri="{BB962C8B-B14F-4D97-AF65-F5344CB8AC3E}">
        <p14:creationId xmlns:p14="http://schemas.microsoft.com/office/powerpoint/2010/main" val="3697000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1C236-B0FF-75EF-6383-67B0BD749EAF}"/>
              </a:ext>
            </a:extLst>
          </p:cNvPr>
          <p:cNvSpPr>
            <a:spLocks noGrp="1"/>
          </p:cNvSpPr>
          <p:nvPr>
            <p:ph type="title"/>
          </p:nvPr>
        </p:nvSpPr>
        <p:spPr>
          <a:xfrm>
            <a:off x="692825" y="518160"/>
            <a:ext cx="3244096" cy="1813560"/>
          </a:xfrm>
        </p:spPr>
        <p:txBody>
          <a:bodyPr anchor="b"/>
          <a:lstStyle>
            <a:lvl1pPr>
              <a:defRPr sz="2640"/>
            </a:lvl1pPr>
          </a:lstStyle>
          <a:p>
            <a:r>
              <a:rPr lang="en-US"/>
              <a:t>Click to edit Master title style</a:t>
            </a:r>
          </a:p>
        </p:txBody>
      </p:sp>
      <p:sp>
        <p:nvSpPr>
          <p:cNvPr id="3" name="Picture Placeholder 2">
            <a:extLst>
              <a:ext uri="{FF2B5EF4-FFF2-40B4-BE49-F238E27FC236}">
                <a16:creationId xmlns:a16="http://schemas.microsoft.com/office/drawing/2014/main" id="{9A30304D-448D-27A5-7494-11403C250D34}"/>
              </a:ext>
            </a:extLst>
          </p:cNvPr>
          <p:cNvSpPr>
            <a:spLocks noGrp="1"/>
          </p:cNvSpPr>
          <p:nvPr>
            <p:ph type="pic" idx="1"/>
          </p:nvPr>
        </p:nvSpPr>
        <p:spPr>
          <a:xfrm>
            <a:off x="4276130" y="1119082"/>
            <a:ext cx="5092065" cy="5523442"/>
          </a:xfrm>
        </p:spPr>
        <p:txBody>
          <a:bodyPr/>
          <a:lstStyle>
            <a:lvl1pPr marL="0" indent="0">
              <a:buNone/>
              <a:defRPr sz="2640"/>
            </a:lvl1pPr>
            <a:lvl2pPr marL="377190" indent="0">
              <a:buNone/>
              <a:defRPr sz="2310"/>
            </a:lvl2pPr>
            <a:lvl3pPr marL="754380" indent="0">
              <a:buNone/>
              <a:defRPr sz="1980"/>
            </a:lvl3pPr>
            <a:lvl4pPr marL="1131570" indent="0">
              <a:buNone/>
              <a:defRPr sz="1650"/>
            </a:lvl4pPr>
            <a:lvl5pPr marL="1508760" indent="0">
              <a:buNone/>
              <a:defRPr sz="1650"/>
            </a:lvl5pPr>
            <a:lvl6pPr marL="1885950" indent="0">
              <a:buNone/>
              <a:defRPr sz="1650"/>
            </a:lvl6pPr>
            <a:lvl7pPr marL="2263140" indent="0">
              <a:buNone/>
              <a:defRPr sz="1650"/>
            </a:lvl7pPr>
            <a:lvl8pPr marL="2640330" indent="0">
              <a:buNone/>
              <a:defRPr sz="1650"/>
            </a:lvl8pPr>
            <a:lvl9pPr marL="3017520" indent="0">
              <a:buNone/>
              <a:defRPr sz="1650"/>
            </a:lvl9pPr>
          </a:lstStyle>
          <a:p>
            <a:endParaRPr lang="en-US"/>
          </a:p>
        </p:txBody>
      </p:sp>
      <p:sp>
        <p:nvSpPr>
          <p:cNvPr id="4" name="Text Placeholder 3">
            <a:extLst>
              <a:ext uri="{FF2B5EF4-FFF2-40B4-BE49-F238E27FC236}">
                <a16:creationId xmlns:a16="http://schemas.microsoft.com/office/drawing/2014/main" id="{9B533118-38B2-4DF5-9A58-66CC7F0EFB26}"/>
              </a:ext>
            </a:extLst>
          </p:cNvPr>
          <p:cNvSpPr>
            <a:spLocks noGrp="1"/>
          </p:cNvSpPr>
          <p:nvPr>
            <p:ph type="body" sz="half" idx="2"/>
          </p:nvPr>
        </p:nvSpPr>
        <p:spPr>
          <a:xfrm>
            <a:off x="692825" y="2331720"/>
            <a:ext cx="3244096" cy="4319800"/>
          </a:xfrm>
        </p:spPr>
        <p:txBody>
          <a:bodyPr/>
          <a:lstStyle>
            <a:lvl1pPr marL="0" indent="0">
              <a:buNone/>
              <a:defRPr sz="1320"/>
            </a:lvl1pPr>
            <a:lvl2pPr marL="377190" indent="0">
              <a:buNone/>
              <a:defRPr sz="1155"/>
            </a:lvl2pPr>
            <a:lvl3pPr marL="754380" indent="0">
              <a:buNone/>
              <a:defRPr sz="990"/>
            </a:lvl3pPr>
            <a:lvl4pPr marL="1131570" indent="0">
              <a:buNone/>
              <a:defRPr sz="825"/>
            </a:lvl4pPr>
            <a:lvl5pPr marL="1508760" indent="0">
              <a:buNone/>
              <a:defRPr sz="825"/>
            </a:lvl5pPr>
            <a:lvl6pPr marL="1885950" indent="0">
              <a:buNone/>
              <a:defRPr sz="825"/>
            </a:lvl6pPr>
            <a:lvl7pPr marL="2263140" indent="0">
              <a:buNone/>
              <a:defRPr sz="825"/>
            </a:lvl7pPr>
            <a:lvl8pPr marL="2640330" indent="0">
              <a:buNone/>
              <a:defRPr sz="825"/>
            </a:lvl8pPr>
            <a:lvl9pPr marL="3017520" indent="0">
              <a:buNone/>
              <a:defRPr sz="825"/>
            </a:lvl9pPr>
          </a:lstStyle>
          <a:p>
            <a:pPr lvl="0"/>
            <a:r>
              <a:rPr lang="en-US"/>
              <a:t>Click to edit Master text styles</a:t>
            </a:r>
          </a:p>
        </p:txBody>
      </p:sp>
      <p:sp>
        <p:nvSpPr>
          <p:cNvPr id="5" name="Date Placeholder 4">
            <a:extLst>
              <a:ext uri="{FF2B5EF4-FFF2-40B4-BE49-F238E27FC236}">
                <a16:creationId xmlns:a16="http://schemas.microsoft.com/office/drawing/2014/main" id="{DF5B104A-ED24-75CD-3D20-933320AECB87}"/>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97022882-97E5-2F7D-EB24-9F8783A2B66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391126-F2BA-FBCA-9C8C-5E4E0DADCAF5}"/>
              </a:ext>
            </a:extLst>
          </p:cNvPr>
          <p:cNvSpPr>
            <a:spLocks noGrp="1"/>
          </p:cNvSpPr>
          <p:nvPr>
            <p:ph type="sldNum" sz="quarter" idx="12"/>
          </p:nvPr>
        </p:nvSpPr>
        <p:spPr/>
        <p:txBody>
          <a:bodyPr/>
          <a:lstStyle/>
          <a:p>
            <a:pPr>
              <a:defRPr/>
            </a:pPr>
            <a:fld id="{CA986266-81CC-4FA2-8713-0B916E5BF189}" type="slidenum">
              <a:rPr lang="en-US" altLang="en-US" smtClean="0"/>
              <a:pPr>
                <a:defRPr/>
              </a:pPr>
              <a:t>‹#›</a:t>
            </a:fld>
            <a:endParaRPr lang="en-US" altLang="en-US"/>
          </a:p>
        </p:txBody>
      </p:sp>
    </p:spTree>
    <p:extLst>
      <p:ext uri="{BB962C8B-B14F-4D97-AF65-F5344CB8AC3E}">
        <p14:creationId xmlns:p14="http://schemas.microsoft.com/office/powerpoint/2010/main" val="2234908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25A8700-62F6-3CCD-DF25-3F7F60BC46A8}"/>
              </a:ext>
            </a:extLst>
          </p:cNvPr>
          <p:cNvSpPr>
            <a:spLocks noGrp="1"/>
          </p:cNvSpPr>
          <p:nvPr>
            <p:ph type="title"/>
          </p:nvPr>
        </p:nvSpPr>
        <p:spPr>
          <a:xfrm>
            <a:off x="691515" y="413809"/>
            <a:ext cx="8675370" cy="1502305"/>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5AACE85-06A6-6EA0-3D12-E49EA912EC4D}"/>
              </a:ext>
            </a:extLst>
          </p:cNvPr>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E063E9-3374-9858-7FA8-7F16A2D779B7}"/>
              </a:ext>
            </a:extLst>
          </p:cNvPr>
          <p:cNvSpPr>
            <a:spLocks noGrp="1"/>
          </p:cNvSpPr>
          <p:nvPr>
            <p:ph type="dt" sz="half" idx="2"/>
          </p:nvPr>
        </p:nvSpPr>
        <p:spPr>
          <a:xfrm>
            <a:off x="691515" y="7203864"/>
            <a:ext cx="2263140" cy="413808"/>
          </a:xfrm>
          <a:prstGeom prst="rect">
            <a:avLst/>
          </a:prstGeom>
        </p:spPr>
        <p:txBody>
          <a:bodyPr vert="horz" lIns="91440" tIns="45720" rIns="91440" bIns="45720" rtlCol="0" anchor="ctr"/>
          <a:lstStyle>
            <a:lvl1pPr algn="l">
              <a:defRPr sz="990">
                <a:solidFill>
                  <a:schemeClr val="tx1">
                    <a:tint val="75000"/>
                  </a:schemeClr>
                </a:solidFill>
              </a:defRPr>
            </a:lvl1pPr>
          </a:lstStyle>
          <a:p>
            <a:fld id="{F924307B-FB87-4294-AB19-EF4B8B55F7C8}" type="datetimeFigureOut">
              <a:rPr lang="en-US" smtClean="0"/>
              <a:t>2/7/2023</a:t>
            </a:fld>
            <a:endParaRPr lang="en-US"/>
          </a:p>
        </p:txBody>
      </p:sp>
      <p:sp>
        <p:nvSpPr>
          <p:cNvPr id="5" name="Footer Placeholder 4">
            <a:extLst>
              <a:ext uri="{FF2B5EF4-FFF2-40B4-BE49-F238E27FC236}">
                <a16:creationId xmlns:a16="http://schemas.microsoft.com/office/drawing/2014/main" id="{AFFC8615-2695-1A83-2C9B-37FAB545CE89}"/>
              </a:ext>
            </a:extLst>
          </p:cNvPr>
          <p:cNvSpPr>
            <a:spLocks noGrp="1"/>
          </p:cNvSpPr>
          <p:nvPr>
            <p:ph type="ftr" sz="quarter" idx="3"/>
          </p:nvPr>
        </p:nvSpPr>
        <p:spPr>
          <a:xfrm>
            <a:off x="3331845" y="7203864"/>
            <a:ext cx="3394710" cy="413808"/>
          </a:xfrm>
          <a:prstGeom prst="rect">
            <a:avLst/>
          </a:prstGeom>
        </p:spPr>
        <p:txBody>
          <a:bodyPr vert="horz" lIns="91440" tIns="45720" rIns="91440" bIns="45720" rtlCol="0" anchor="ctr"/>
          <a:lstStyle>
            <a:lvl1pPr algn="ctr">
              <a:defRPr sz="99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592EB37-837A-44DE-E8C5-7B75182A8A84}"/>
              </a:ext>
            </a:extLst>
          </p:cNvPr>
          <p:cNvSpPr>
            <a:spLocks noGrp="1"/>
          </p:cNvSpPr>
          <p:nvPr>
            <p:ph type="sldNum" sz="quarter" idx="4"/>
          </p:nvPr>
        </p:nvSpPr>
        <p:spPr>
          <a:xfrm>
            <a:off x="7103745" y="7203864"/>
            <a:ext cx="2263140" cy="413808"/>
          </a:xfrm>
          <a:prstGeom prst="rect">
            <a:avLst/>
          </a:prstGeom>
        </p:spPr>
        <p:txBody>
          <a:bodyPr vert="horz" lIns="91440" tIns="45720" rIns="91440" bIns="45720" rtlCol="0" anchor="ctr"/>
          <a:lstStyle>
            <a:lvl1pPr algn="r">
              <a:defRPr sz="990">
                <a:solidFill>
                  <a:schemeClr val="tx1">
                    <a:tint val="75000"/>
                  </a:schemeClr>
                </a:solidFill>
              </a:defRPr>
            </a:lvl1pPr>
          </a:lstStyle>
          <a:p>
            <a:pPr>
              <a:defRPr/>
            </a:pPr>
            <a:fld id="{5D9C11F3-2E6C-4E56-A22E-D8344ED38C4A}" type="slidenum">
              <a:rPr lang="en-US" altLang="en-US" smtClean="0"/>
              <a:pPr>
                <a:defRPr/>
              </a:pPr>
              <a:t>‹#›</a:t>
            </a:fld>
            <a:endParaRPr lang="en-US" altLang="en-US"/>
          </a:p>
        </p:txBody>
      </p:sp>
      <p:sp>
        <p:nvSpPr>
          <p:cNvPr id="7" name="Rectangle 3">
            <a:extLst>
              <a:ext uri="{FF2B5EF4-FFF2-40B4-BE49-F238E27FC236}">
                <a16:creationId xmlns:a16="http://schemas.microsoft.com/office/drawing/2014/main" id="{7B0762BF-55E0-2199-2AEB-B7F8CE5949A6}"/>
              </a:ext>
            </a:extLst>
          </p:cNvPr>
          <p:cNvSpPr>
            <a:spLocks noChangeArrowheads="1"/>
          </p:cNvSpPr>
          <p:nvPr userDrawn="1">
            <p:custDataLst>
              <p:tags r:id="rId14"/>
            </p:custDataLst>
          </p:nvPr>
        </p:nvSpPr>
        <p:spPr bwMode="auto">
          <a:xfrm>
            <a:off x="0" y="381000"/>
            <a:ext cx="10058400" cy="457200"/>
          </a:xfrm>
          <a:prstGeom prst="rect">
            <a:avLst/>
          </a:prstGeom>
          <a:solidFill>
            <a:srgbClr val="001C5C"/>
          </a:solidFill>
          <a:ln w="9525">
            <a:solidFill>
              <a:srgbClr val="0000CC"/>
            </a:solidFill>
            <a:miter lim="800000"/>
            <a:headEnd/>
            <a:tailEnd/>
          </a:ln>
        </p:spPr>
        <p:txBody>
          <a:bodyPr wrap="none" anchor="ctr"/>
          <a:lstStyle>
            <a:lvl1pPr algn="ctr">
              <a:defRPr sz="1200">
                <a:solidFill>
                  <a:schemeClr val="tx1"/>
                </a:solidFill>
                <a:latin typeface="Arial" panose="020B0604020202020204" pitchFamily="34" charset="0"/>
              </a:defRPr>
            </a:lvl1pPr>
            <a:lvl2pPr marL="742950" indent="-285750" algn="ctr">
              <a:defRPr sz="1200">
                <a:solidFill>
                  <a:schemeClr val="tx1"/>
                </a:solidFill>
                <a:latin typeface="Arial" panose="020B0604020202020204" pitchFamily="34" charset="0"/>
              </a:defRPr>
            </a:lvl2pPr>
            <a:lvl3pPr marL="1143000" indent="-228600" algn="ctr">
              <a:defRPr sz="1200">
                <a:solidFill>
                  <a:schemeClr val="tx1"/>
                </a:solidFill>
                <a:latin typeface="Arial" panose="020B0604020202020204" pitchFamily="34" charset="0"/>
              </a:defRPr>
            </a:lvl3pPr>
            <a:lvl4pPr marL="1600200" indent="-228600" algn="ctr">
              <a:defRPr sz="1200">
                <a:solidFill>
                  <a:schemeClr val="tx1"/>
                </a:solidFill>
                <a:latin typeface="Arial" panose="020B0604020202020204" pitchFamily="34" charset="0"/>
              </a:defRPr>
            </a:lvl4pPr>
            <a:lvl5pPr marL="2057400" indent="-228600" algn="ctr">
              <a:defRPr sz="1200">
                <a:solidFill>
                  <a:schemeClr val="tx1"/>
                </a:solidFill>
                <a:latin typeface="Arial" panose="020B0604020202020204" pitchFamily="34" charset="0"/>
              </a:defRPr>
            </a:lvl5pPr>
            <a:lvl6pPr marL="2514600" indent="-228600" algn="ctr" eaLnBrk="0" fontAlgn="base" hangingPunct="0">
              <a:spcBef>
                <a:spcPct val="0"/>
              </a:spcBef>
              <a:spcAft>
                <a:spcPct val="0"/>
              </a:spcAft>
              <a:defRPr sz="1200">
                <a:solidFill>
                  <a:schemeClr val="tx1"/>
                </a:solidFill>
                <a:latin typeface="Arial" panose="020B0604020202020204" pitchFamily="34" charset="0"/>
              </a:defRPr>
            </a:lvl6pPr>
            <a:lvl7pPr marL="2971800" indent="-228600" algn="ctr" eaLnBrk="0" fontAlgn="base" hangingPunct="0">
              <a:spcBef>
                <a:spcPct val="0"/>
              </a:spcBef>
              <a:spcAft>
                <a:spcPct val="0"/>
              </a:spcAft>
              <a:defRPr sz="1200">
                <a:solidFill>
                  <a:schemeClr val="tx1"/>
                </a:solidFill>
                <a:latin typeface="Arial" panose="020B0604020202020204" pitchFamily="34" charset="0"/>
              </a:defRPr>
            </a:lvl7pPr>
            <a:lvl8pPr marL="3429000" indent="-228600" algn="ctr" eaLnBrk="0" fontAlgn="base" hangingPunct="0">
              <a:spcBef>
                <a:spcPct val="0"/>
              </a:spcBef>
              <a:spcAft>
                <a:spcPct val="0"/>
              </a:spcAft>
              <a:defRPr sz="1200">
                <a:solidFill>
                  <a:schemeClr val="tx1"/>
                </a:solidFill>
                <a:latin typeface="Arial" panose="020B0604020202020204" pitchFamily="34" charset="0"/>
              </a:defRPr>
            </a:lvl8pPr>
            <a:lvl9pPr marL="3886200" indent="-228600" algn="ctr" eaLnBrk="0" fontAlgn="base" hangingPunct="0">
              <a:spcBef>
                <a:spcPct val="0"/>
              </a:spcBef>
              <a:spcAft>
                <a:spcPct val="0"/>
              </a:spcAft>
              <a:defRPr sz="1200">
                <a:solidFill>
                  <a:schemeClr val="tx1"/>
                </a:solidFill>
                <a:latin typeface="Arial" panose="020B0604020202020204" pitchFamily="34" charset="0"/>
              </a:defRPr>
            </a:lvl9pPr>
          </a:lstStyle>
          <a:p>
            <a:pPr>
              <a:defRPr/>
            </a:pPr>
            <a:endParaRPr lang="en-US"/>
          </a:p>
        </p:txBody>
      </p:sp>
      <p:pic>
        <p:nvPicPr>
          <p:cNvPr id="8" name="Picture 13">
            <a:extLst>
              <a:ext uri="{FF2B5EF4-FFF2-40B4-BE49-F238E27FC236}">
                <a16:creationId xmlns:a16="http://schemas.microsoft.com/office/drawing/2014/main" id="{ECBEABA0-D042-7726-4C79-A66C1B36C55A}"/>
              </a:ext>
            </a:extLst>
          </p:cNvPr>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304800" y="152400"/>
            <a:ext cx="2286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a:extLst>
              <a:ext uri="{FF2B5EF4-FFF2-40B4-BE49-F238E27FC236}">
                <a16:creationId xmlns:a16="http://schemas.microsoft.com/office/drawing/2014/main" id="{E9EFE1F8-7131-805B-8688-A249B8065CCC}"/>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5954807" y="7169629"/>
            <a:ext cx="384918" cy="351735"/>
          </a:xfrm>
          <a:prstGeom prst="rect">
            <a:avLst/>
          </a:prstGeom>
        </p:spPr>
      </p:pic>
    </p:spTree>
    <p:extLst>
      <p:ext uri="{BB962C8B-B14F-4D97-AF65-F5344CB8AC3E}">
        <p14:creationId xmlns:p14="http://schemas.microsoft.com/office/powerpoint/2010/main" val="3642627182"/>
      </p:ext>
    </p:extLst>
  </p:cSld>
  <p:clrMap bg1="lt1" tx1="dk1" bg2="lt2" tx2="dk2" accent1="accent1" accent2="accent2" accent3="accent3" accent4="accent4" accent5="accent5" accent6="accent6" hlink="hlink" folHlink="folHlink"/>
  <p:sldLayoutIdLst>
    <p:sldLayoutId id="2147484276" r:id="rId1"/>
    <p:sldLayoutId id="2147484277" r:id="rId2"/>
    <p:sldLayoutId id="2147484278" r:id="rId3"/>
    <p:sldLayoutId id="2147484279" r:id="rId4"/>
    <p:sldLayoutId id="2147484280" r:id="rId5"/>
    <p:sldLayoutId id="2147484281" r:id="rId6"/>
    <p:sldLayoutId id="2147484282" r:id="rId7"/>
    <p:sldLayoutId id="2147484283" r:id="rId8"/>
    <p:sldLayoutId id="2147484284" r:id="rId9"/>
    <p:sldLayoutId id="2147484285" r:id="rId10"/>
    <p:sldLayoutId id="2147484286" r:id="rId11"/>
    <p:sldLayoutId id="2147484255" r:id="rId12"/>
  </p:sldLayoutIdLst>
  <p:hf hdr="0" ftr="0"/>
  <p:txStyles>
    <p:titleStyle>
      <a:lvl1pPr algn="l" defTabSz="754380" rtl="0" eaLnBrk="1" latinLnBrk="0" hangingPunct="1">
        <a:lnSpc>
          <a:spcPct val="90000"/>
        </a:lnSpc>
        <a:spcBef>
          <a:spcPct val="0"/>
        </a:spcBef>
        <a:buNone/>
        <a:defRPr sz="3630" kern="1200">
          <a:solidFill>
            <a:schemeClr val="tx1"/>
          </a:solidFill>
          <a:latin typeface="+mj-lt"/>
          <a:ea typeface="+mj-ea"/>
          <a:cs typeface="+mj-cs"/>
        </a:defRPr>
      </a:lvl1pPr>
    </p:titleStyle>
    <p:bodyStyle>
      <a:lvl1pPr marL="188595" indent="-188595" algn="l" defTabSz="754380" rtl="0" eaLnBrk="1" latinLnBrk="0" hangingPunct="1">
        <a:lnSpc>
          <a:spcPct val="90000"/>
        </a:lnSpc>
        <a:spcBef>
          <a:spcPts val="825"/>
        </a:spcBef>
        <a:buFont typeface="Arial" panose="020B0604020202020204" pitchFamily="34" charset="0"/>
        <a:buChar char="•"/>
        <a:defRPr sz="2310" kern="1200">
          <a:solidFill>
            <a:schemeClr val="tx1"/>
          </a:solidFill>
          <a:latin typeface="+mn-lt"/>
          <a:ea typeface="+mn-ea"/>
          <a:cs typeface="+mn-cs"/>
        </a:defRPr>
      </a:lvl1pPr>
      <a:lvl2pPr marL="565785" indent="-188595" algn="l" defTabSz="754380" rtl="0" eaLnBrk="1" latinLnBrk="0" hangingPunct="1">
        <a:lnSpc>
          <a:spcPct val="90000"/>
        </a:lnSpc>
        <a:spcBef>
          <a:spcPts val="413"/>
        </a:spcBef>
        <a:buFont typeface="Arial" panose="020B0604020202020204" pitchFamily="34" charset="0"/>
        <a:buChar char="•"/>
        <a:defRPr sz="1980" kern="1200">
          <a:solidFill>
            <a:schemeClr val="tx1"/>
          </a:solidFill>
          <a:latin typeface="+mn-lt"/>
          <a:ea typeface="+mn-ea"/>
          <a:cs typeface="+mn-cs"/>
        </a:defRPr>
      </a:lvl2pPr>
      <a:lvl3pPr marL="942975" indent="-188595" algn="l" defTabSz="754380" rtl="0" eaLnBrk="1" latinLnBrk="0" hangingPunct="1">
        <a:lnSpc>
          <a:spcPct val="90000"/>
        </a:lnSpc>
        <a:spcBef>
          <a:spcPts val="413"/>
        </a:spcBef>
        <a:buFont typeface="Arial" panose="020B0604020202020204" pitchFamily="34" charset="0"/>
        <a:buChar char="•"/>
        <a:defRPr sz="1650" kern="1200">
          <a:solidFill>
            <a:schemeClr val="tx1"/>
          </a:solidFill>
          <a:latin typeface="+mn-lt"/>
          <a:ea typeface="+mn-ea"/>
          <a:cs typeface="+mn-cs"/>
        </a:defRPr>
      </a:lvl3pPr>
      <a:lvl4pPr marL="132016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4pPr>
      <a:lvl5pPr marL="169735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5pPr>
      <a:lvl6pPr marL="207454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6pPr>
      <a:lvl7pPr marL="245173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7pPr>
      <a:lvl8pPr marL="282892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8pPr>
      <a:lvl9pPr marL="320611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9pPr>
    </p:bodyStyle>
    <p:otherStyle>
      <a:defPPr>
        <a:defRPr lang="en-US"/>
      </a:defPPr>
      <a:lvl1pPr marL="0" algn="l" defTabSz="754380" rtl="0" eaLnBrk="1" latinLnBrk="0" hangingPunct="1">
        <a:defRPr sz="1485" kern="1200">
          <a:solidFill>
            <a:schemeClr val="tx1"/>
          </a:solidFill>
          <a:latin typeface="+mn-lt"/>
          <a:ea typeface="+mn-ea"/>
          <a:cs typeface="+mn-cs"/>
        </a:defRPr>
      </a:lvl1pPr>
      <a:lvl2pPr marL="377190" algn="l" defTabSz="754380" rtl="0" eaLnBrk="1" latinLnBrk="0" hangingPunct="1">
        <a:defRPr sz="1485" kern="1200">
          <a:solidFill>
            <a:schemeClr val="tx1"/>
          </a:solidFill>
          <a:latin typeface="+mn-lt"/>
          <a:ea typeface="+mn-ea"/>
          <a:cs typeface="+mn-cs"/>
        </a:defRPr>
      </a:lvl2pPr>
      <a:lvl3pPr marL="754380" algn="l" defTabSz="754380" rtl="0" eaLnBrk="1" latinLnBrk="0" hangingPunct="1">
        <a:defRPr sz="1485" kern="1200">
          <a:solidFill>
            <a:schemeClr val="tx1"/>
          </a:solidFill>
          <a:latin typeface="+mn-lt"/>
          <a:ea typeface="+mn-ea"/>
          <a:cs typeface="+mn-cs"/>
        </a:defRPr>
      </a:lvl3pPr>
      <a:lvl4pPr marL="1131570" algn="l" defTabSz="754380" rtl="0" eaLnBrk="1" latinLnBrk="0" hangingPunct="1">
        <a:defRPr sz="1485" kern="1200">
          <a:solidFill>
            <a:schemeClr val="tx1"/>
          </a:solidFill>
          <a:latin typeface="+mn-lt"/>
          <a:ea typeface="+mn-ea"/>
          <a:cs typeface="+mn-cs"/>
        </a:defRPr>
      </a:lvl4pPr>
      <a:lvl5pPr marL="1508760" algn="l" defTabSz="754380" rtl="0" eaLnBrk="1" latinLnBrk="0" hangingPunct="1">
        <a:defRPr sz="1485" kern="1200">
          <a:solidFill>
            <a:schemeClr val="tx1"/>
          </a:solidFill>
          <a:latin typeface="+mn-lt"/>
          <a:ea typeface="+mn-ea"/>
          <a:cs typeface="+mn-cs"/>
        </a:defRPr>
      </a:lvl5pPr>
      <a:lvl6pPr marL="1885950" algn="l" defTabSz="754380" rtl="0" eaLnBrk="1" latinLnBrk="0" hangingPunct="1">
        <a:defRPr sz="1485" kern="1200">
          <a:solidFill>
            <a:schemeClr val="tx1"/>
          </a:solidFill>
          <a:latin typeface="+mn-lt"/>
          <a:ea typeface="+mn-ea"/>
          <a:cs typeface="+mn-cs"/>
        </a:defRPr>
      </a:lvl6pPr>
      <a:lvl7pPr marL="2263140" algn="l" defTabSz="754380" rtl="0" eaLnBrk="1" latinLnBrk="0" hangingPunct="1">
        <a:defRPr sz="1485" kern="1200">
          <a:solidFill>
            <a:schemeClr val="tx1"/>
          </a:solidFill>
          <a:latin typeface="+mn-lt"/>
          <a:ea typeface="+mn-ea"/>
          <a:cs typeface="+mn-cs"/>
        </a:defRPr>
      </a:lvl7pPr>
      <a:lvl8pPr marL="2640330" algn="l" defTabSz="754380" rtl="0" eaLnBrk="1" latinLnBrk="0" hangingPunct="1">
        <a:defRPr sz="1485" kern="1200">
          <a:solidFill>
            <a:schemeClr val="tx1"/>
          </a:solidFill>
          <a:latin typeface="+mn-lt"/>
          <a:ea typeface="+mn-ea"/>
          <a:cs typeface="+mn-cs"/>
        </a:defRPr>
      </a:lvl8pPr>
      <a:lvl9pPr marL="3017520" algn="l" defTabSz="754380" rtl="0" eaLnBrk="1" latinLnBrk="0" hangingPunct="1">
        <a:defRPr sz="148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raig.Starr@icmllc.com"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slideLayout" Target="../slideLayouts/slideLayout3.xml"/><Relationship Id="rId1" Type="http://schemas.openxmlformats.org/officeDocument/2006/relationships/tags" Target="../tags/tag14.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6.xml"/><Relationship Id="rId1" Type="http://schemas.openxmlformats.org/officeDocument/2006/relationships/tags" Target="../tags/tag15.xml"/><Relationship Id="rId5" Type="http://schemas.openxmlformats.org/officeDocument/2006/relationships/chart" Target="../charts/chart3.xml"/><Relationship Id="rId4" Type="http://schemas.openxmlformats.org/officeDocument/2006/relationships/notesSlide" Target="../notesSlides/notesSlide5.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xml"/><Relationship Id="rId1" Type="http://schemas.openxmlformats.org/officeDocument/2006/relationships/tags" Target="../tags/tag17.xml"/><Relationship Id="rId4" Type="http://schemas.openxmlformats.org/officeDocument/2006/relationships/chart" Target="../charts/char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9.xml"/><Relationship Id="rId1" Type="http://schemas.openxmlformats.org/officeDocument/2006/relationships/tags" Target="../tags/tag18.xml"/><Relationship Id="rId4" Type="http://schemas.openxmlformats.org/officeDocument/2006/relationships/notesSlide" Target="../notesSlides/notesSlide8.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1.xml"/><Relationship Id="rId1" Type="http://schemas.openxmlformats.org/officeDocument/2006/relationships/tags" Target="../tags/tag20.xml"/><Relationship Id="rId4" Type="http://schemas.openxmlformats.org/officeDocument/2006/relationships/notesSlide" Target="../notesSlides/notesSlide9.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chart" Target="../charts/chart7.xml"/><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chart" Target="../charts/chart6.xml"/><Relationship Id="rId5" Type="http://schemas.openxmlformats.org/officeDocument/2006/relationships/chart" Target="../charts/chart5.xml"/><Relationship Id="rId4" Type="http://schemas.openxmlformats.org/officeDocument/2006/relationships/notesSlide" Target="../notesSlides/notesSlide1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4.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4.png"/><Relationship Id="rId2" Type="http://schemas.openxmlformats.org/officeDocument/2006/relationships/tags" Target="../tags/tag26.xml"/><Relationship Id="rId1" Type="http://schemas.openxmlformats.org/officeDocument/2006/relationships/tags" Target="../tags/tag25.xml"/><Relationship Id="rId6" Type="http://schemas.openxmlformats.org/officeDocument/2006/relationships/chart" Target="../charts/chart8.xml"/><Relationship Id="rId5" Type="http://schemas.openxmlformats.org/officeDocument/2006/relationships/hyperlink" Target="https://www.infracapequityincomefundetf.com/icap/prospectus" TargetMode="External"/><Relationship Id="rId4" Type="http://schemas.openxmlformats.org/officeDocument/2006/relationships/hyperlink" Target="http://www.infracapfunds.com/" TargetMode="Externa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5.xml"/></Relationships>
</file>

<file path=ppt/slides/_rels/slide20.xml.rels><?xml version="1.0" encoding="UTF-8" standalone="yes"?>
<Relationships xmlns="http://schemas.openxmlformats.org/package/2006/relationships"><Relationship Id="rId3" Type="http://schemas.openxmlformats.org/officeDocument/2006/relationships/hyperlink" Target="http://www.infracapequityincomefundetf.com/" TargetMode="External"/><Relationship Id="rId2" Type="http://schemas.openxmlformats.org/officeDocument/2006/relationships/image" Target="../media/image5.png"/><Relationship Id="rId1" Type="http://schemas.openxmlformats.org/officeDocument/2006/relationships/slideLayout" Target="../slideLayouts/slideLayout3.xml"/><Relationship Id="rId4" Type="http://schemas.openxmlformats.org/officeDocument/2006/relationships/image" Target="../media/image6.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8" Type="http://schemas.openxmlformats.org/officeDocument/2006/relationships/chart" Target="../charts/chart10.xml"/><Relationship Id="rId3" Type="http://schemas.openxmlformats.org/officeDocument/2006/relationships/tags" Target="../tags/tag29.xml"/><Relationship Id="rId7" Type="http://schemas.openxmlformats.org/officeDocument/2006/relationships/chart" Target="../charts/chart9.xml"/><Relationship Id="rId2" Type="http://schemas.openxmlformats.org/officeDocument/2006/relationships/tags" Target="../tags/tag28.xml"/><Relationship Id="rId1" Type="http://schemas.openxmlformats.org/officeDocument/2006/relationships/tags" Target="../tags/tag27.xml"/><Relationship Id="rId6" Type="http://schemas.openxmlformats.org/officeDocument/2006/relationships/slideLayout" Target="../slideLayouts/slideLayout7.xml"/><Relationship Id="rId5" Type="http://schemas.openxmlformats.org/officeDocument/2006/relationships/tags" Target="../tags/tag31.xml"/><Relationship Id="rId4" Type="http://schemas.openxmlformats.org/officeDocument/2006/relationships/tags" Target="../tags/tag30.xml"/></Relationships>
</file>

<file path=ppt/slides/_rels/slide23.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slideLayout" Target="../slideLayouts/slideLayout3.xml"/><Relationship Id="rId1" Type="http://schemas.openxmlformats.org/officeDocument/2006/relationships/tags" Target="../tags/tag32.xml"/><Relationship Id="rId4" Type="http://schemas.openxmlformats.org/officeDocument/2006/relationships/chart" Target="../charts/chart12.xml"/></Relationships>
</file>

<file path=ppt/slides/_rels/slide24.xml.rels><?xml version="1.0" encoding="UTF-8" standalone="yes"?>
<Relationships xmlns="http://schemas.openxmlformats.org/package/2006/relationships"><Relationship Id="rId8" Type="http://schemas.openxmlformats.org/officeDocument/2006/relationships/chart" Target="../charts/chart14.xml"/><Relationship Id="rId3" Type="http://schemas.openxmlformats.org/officeDocument/2006/relationships/tags" Target="../tags/tag35.xml"/><Relationship Id="rId7" Type="http://schemas.openxmlformats.org/officeDocument/2006/relationships/chart" Target="../charts/chart13.xml"/><Relationship Id="rId2" Type="http://schemas.openxmlformats.org/officeDocument/2006/relationships/tags" Target="../tags/tag34.xml"/><Relationship Id="rId1" Type="http://schemas.openxmlformats.org/officeDocument/2006/relationships/tags" Target="../tags/tag33.xml"/><Relationship Id="rId6" Type="http://schemas.openxmlformats.org/officeDocument/2006/relationships/notesSlide" Target="../notesSlides/notesSlide13.xml"/><Relationship Id="rId5" Type="http://schemas.openxmlformats.org/officeDocument/2006/relationships/slideLayout" Target="../slideLayouts/slideLayout7.xml"/><Relationship Id="rId4" Type="http://schemas.openxmlformats.org/officeDocument/2006/relationships/tags" Target="../tags/tag36.xml"/></Relationships>
</file>

<file path=ppt/slides/_rels/slide25.xml.rels><?xml version="1.0" encoding="UTF-8" standalone="yes"?>
<Relationships xmlns="http://schemas.openxmlformats.org/package/2006/relationships"><Relationship Id="rId3" Type="http://schemas.openxmlformats.org/officeDocument/2006/relationships/tags" Target="../tags/tag39.xml"/><Relationship Id="rId7" Type="http://schemas.openxmlformats.org/officeDocument/2006/relationships/chart" Target="../charts/chart15.xml"/><Relationship Id="rId2" Type="http://schemas.openxmlformats.org/officeDocument/2006/relationships/tags" Target="../tags/tag38.xml"/><Relationship Id="rId1" Type="http://schemas.openxmlformats.org/officeDocument/2006/relationships/tags" Target="../tags/tag37.xml"/><Relationship Id="rId6" Type="http://schemas.openxmlformats.org/officeDocument/2006/relationships/notesSlide" Target="../notesSlides/notesSlide14.xml"/><Relationship Id="rId5" Type="http://schemas.openxmlformats.org/officeDocument/2006/relationships/slideLayout" Target="../slideLayouts/slideLayout7.xml"/><Relationship Id="rId4" Type="http://schemas.openxmlformats.org/officeDocument/2006/relationships/tags" Target="../tags/tag40.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tags" Target="../tags/tag41.xml"/><Relationship Id="rId4" Type="http://schemas.openxmlformats.org/officeDocument/2006/relationships/hyperlink" Target="http://www.infracapmlp.com/" TargetMode="Externa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3.xml"/><Relationship Id="rId1" Type="http://schemas.openxmlformats.org/officeDocument/2006/relationships/tags" Target="../tags/tag42.xml"/><Relationship Id="rId4" Type="http://schemas.openxmlformats.org/officeDocument/2006/relationships/notesSlide" Target="../notesSlides/notesSlide16.xml"/></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chart" Target="../charts/chart17.xml"/><Relationship Id="rId2" Type="http://schemas.openxmlformats.org/officeDocument/2006/relationships/tags" Target="../tags/tag45.xml"/><Relationship Id="rId1" Type="http://schemas.openxmlformats.org/officeDocument/2006/relationships/tags" Target="../tags/tag44.xml"/><Relationship Id="rId6" Type="http://schemas.openxmlformats.org/officeDocument/2006/relationships/chart" Target="../charts/chart16.xml"/><Relationship Id="rId5" Type="http://schemas.openxmlformats.org/officeDocument/2006/relationships/hyperlink" Target="http://www.virtusetfs.com/" TargetMode="External"/><Relationship Id="rId4" Type="http://schemas.openxmlformats.org/officeDocument/2006/relationships/notesSlide" Target="../notesSlides/notesSlide1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tags" Target="../tags/tag48.xml"/><Relationship Id="rId2" Type="http://schemas.openxmlformats.org/officeDocument/2006/relationships/tags" Target="../tags/tag47.xml"/><Relationship Id="rId1" Type="http://schemas.openxmlformats.org/officeDocument/2006/relationships/tags" Target="../tags/tag46.xml"/><Relationship Id="rId5" Type="http://schemas.openxmlformats.org/officeDocument/2006/relationships/notesSlide" Target="../notesSlides/notesSlide19.xml"/><Relationship Id="rId4"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3.xml"/><Relationship Id="rId1" Type="http://schemas.openxmlformats.org/officeDocument/2006/relationships/tags" Target="../tags/tag49.xml"/><Relationship Id="rId4" Type="http://schemas.openxmlformats.org/officeDocument/2006/relationships/chart" Target="../charts/chart18.xml"/></Relationships>
</file>

<file path=ppt/slides/_rels/slide32.xml.rels><?xml version="1.0" encoding="UTF-8" standalone="yes"?>
<Relationships xmlns="http://schemas.openxmlformats.org/package/2006/relationships"><Relationship Id="rId3" Type="http://schemas.openxmlformats.org/officeDocument/2006/relationships/hyperlink" Target="http://www.infracapmlp.com/" TargetMode="External"/><Relationship Id="rId2" Type="http://schemas.openxmlformats.org/officeDocument/2006/relationships/slideLayout" Target="../slideLayouts/slideLayout7.xml"/><Relationship Id="rId1" Type="http://schemas.openxmlformats.org/officeDocument/2006/relationships/tags" Target="../tags/tag50.xml"/></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2.xml"/><Relationship Id="rId1" Type="http://schemas.openxmlformats.org/officeDocument/2006/relationships/tags" Target="../tags/tag51.xml"/><Relationship Id="rId4" Type="http://schemas.openxmlformats.org/officeDocument/2006/relationships/notesSlide" Target="../notesSlides/notesSlide21.xml"/></Relationships>
</file>

<file path=ppt/slides/_rels/slide34.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chart" Target="../charts/chart20.xml"/><Relationship Id="rId2" Type="http://schemas.openxmlformats.org/officeDocument/2006/relationships/tags" Target="../tags/tag54.xml"/><Relationship Id="rId1" Type="http://schemas.openxmlformats.org/officeDocument/2006/relationships/tags" Target="../tags/tag53.xml"/><Relationship Id="rId6" Type="http://schemas.openxmlformats.org/officeDocument/2006/relationships/chart" Target="../charts/chart19.xml"/><Relationship Id="rId5" Type="http://schemas.openxmlformats.org/officeDocument/2006/relationships/hyperlink" Target="http://www.virtusetfs.com/" TargetMode="External"/><Relationship Id="rId4" Type="http://schemas.openxmlformats.org/officeDocument/2006/relationships/notesSlide" Target="../notesSlides/notesSlide2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55.xml"/></Relationships>
</file>

<file path=ppt/slides/_rels/slide37.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slideLayout" Target="../slideLayouts/slideLayout3.xml"/><Relationship Id="rId1" Type="http://schemas.openxmlformats.org/officeDocument/2006/relationships/tags" Target="../tags/tag56.xml"/></Relationships>
</file>

<file path=ppt/slides/_rels/slide38.xml.rels><?xml version="1.0" encoding="UTF-8" standalone="yes"?>
<Relationships xmlns="http://schemas.openxmlformats.org/package/2006/relationships"><Relationship Id="rId3" Type="http://schemas.openxmlformats.org/officeDocument/2006/relationships/tags" Target="../tags/tag59.xml"/><Relationship Id="rId2" Type="http://schemas.openxmlformats.org/officeDocument/2006/relationships/tags" Target="../tags/tag58.xml"/><Relationship Id="rId1" Type="http://schemas.openxmlformats.org/officeDocument/2006/relationships/tags" Target="../tags/tag57.xml"/><Relationship Id="rId6" Type="http://schemas.openxmlformats.org/officeDocument/2006/relationships/chart" Target="../charts/chart22.xml"/><Relationship Id="rId5" Type="http://schemas.openxmlformats.org/officeDocument/2006/relationships/slideLayout" Target="../slideLayouts/slideLayout7.xml"/><Relationship Id="rId4" Type="http://schemas.openxmlformats.org/officeDocument/2006/relationships/tags" Target="../tags/tag60.xml"/></Relationships>
</file>

<file path=ppt/slides/_rels/slide3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62.xml"/><Relationship Id="rId1" Type="http://schemas.openxmlformats.org/officeDocument/2006/relationships/tags" Target="../tags/tag61.xml"/><Relationship Id="rId4" Type="http://schemas.openxmlformats.org/officeDocument/2006/relationships/hyperlink" Target="http://www.infracapmlp.com/" TargetMode="External"/></Relationships>
</file>

<file path=ppt/slides/_rels/slide4.xml.rels><?xml version="1.0" encoding="UTF-8" standalone="yes"?>
<Relationships xmlns="http://schemas.openxmlformats.org/package/2006/relationships"><Relationship Id="rId3" Type="http://schemas.openxmlformats.org/officeDocument/2006/relationships/tags" Target="../tags/tag8.xml"/><Relationship Id="rId7" Type="http://schemas.openxmlformats.org/officeDocument/2006/relationships/image" Target="../media/image3.png"/><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notesSlide" Target="../notesSlides/notesSlide3.xml"/><Relationship Id="rId5" Type="http://schemas.openxmlformats.org/officeDocument/2006/relationships/slideLayout" Target="../slideLayouts/slideLayout7.xml"/><Relationship Id="rId4" Type="http://schemas.openxmlformats.org/officeDocument/2006/relationships/tags" Target="../tags/tag9.xml"/></Relationships>
</file>

<file path=ppt/slides/_rels/slide4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64.xml"/><Relationship Id="rId1" Type="http://schemas.openxmlformats.org/officeDocument/2006/relationships/tags" Target="../tags/tag63.xml"/><Relationship Id="rId4" Type="http://schemas.openxmlformats.org/officeDocument/2006/relationships/notesSlide" Target="../notesSlides/notesSlide24.xml"/></Relationships>
</file>

<file path=ppt/slides/_rels/slide41.xml.rels><?xml version="1.0" encoding="UTF-8" standalone="yes"?>
<Relationships xmlns="http://schemas.openxmlformats.org/package/2006/relationships"><Relationship Id="rId3" Type="http://schemas.openxmlformats.org/officeDocument/2006/relationships/tags" Target="../tags/tag67.xml"/><Relationship Id="rId7" Type="http://schemas.openxmlformats.org/officeDocument/2006/relationships/notesSlide" Target="../notesSlides/notesSlide25.xml"/><Relationship Id="rId2" Type="http://schemas.openxmlformats.org/officeDocument/2006/relationships/tags" Target="../tags/tag66.xml"/><Relationship Id="rId1" Type="http://schemas.openxmlformats.org/officeDocument/2006/relationships/tags" Target="../tags/tag65.xml"/><Relationship Id="rId6" Type="http://schemas.openxmlformats.org/officeDocument/2006/relationships/slideLayout" Target="../slideLayouts/slideLayout7.xml"/><Relationship Id="rId5" Type="http://schemas.openxmlformats.org/officeDocument/2006/relationships/tags" Target="../tags/tag69.xml"/><Relationship Id="rId4" Type="http://schemas.openxmlformats.org/officeDocument/2006/relationships/tags" Target="../tags/tag68.xml"/></Relationships>
</file>

<file path=ppt/slides/_rels/slide42.xml.rels><?xml version="1.0" encoding="UTF-8" standalone="yes"?>
<Relationships xmlns="http://schemas.openxmlformats.org/package/2006/relationships"><Relationship Id="rId2" Type="http://schemas.openxmlformats.org/officeDocument/2006/relationships/hyperlink" Target="https://www.infracapequityincomefundetf.com/icap/fact-sheet"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0.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1.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slideLayout" Target="../slideLayouts/slideLayout3.xml"/><Relationship Id="rId1" Type="http://schemas.openxmlformats.org/officeDocument/2006/relationships/tags" Target="../tags/tag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1">
            <a:extLst>
              <a:ext uri="{FF2B5EF4-FFF2-40B4-BE49-F238E27FC236}">
                <a16:creationId xmlns:a16="http://schemas.microsoft.com/office/drawing/2014/main" id="{A24958EA-4413-4EF5-A3E2-1C3CCD366170}"/>
              </a:ext>
            </a:extLst>
          </p:cNvPr>
          <p:cNvSpPr txBox="1">
            <a:spLocks/>
          </p:cNvSpPr>
          <p:nvPr/>
        </p:nvSpPr>
        <p:spPr>
          <a:xfrm>
            <a:off x="0" y="7358062"/>
            <a:ext cx="2262187" cy="414338"/>
          </a:xfrm>
          <a:prstGeom prst="rect">
            <a:avLst/>
          </a:prstGeom>
        </p:spPr>
        <p:txBody>
          <a:bodyPr vert="horz" lIns="91440" tIns="45720" rIns="91440" bIns="45720" rtlCol="0" anchor="ctr"/>
          <a:lstStyle>
            <a:defPPr>
              <a:defRPr lang="en-US"/>
            </a:defPPr>
            <a:lvl1pPr algn="l" rtl="0" eaLnBrk="0" fontAlgn="base" hangingPunct="0">
              <a:spcBef>
                <a:spcPct val="0"/>
              </a:spcBef>
              <a:spcAft>
                <a:spcPct val="0"/>
              </a:spcAft>
              <a:defRPr sz="990" kern="1200">
                <a:solidFill>
                  <a:schemeClr val="tx1"/>
                </a:solidFill>
                <a:latin typeface="Arial" panose="020B0604020202020204" pitchFamily="34" charset="0"/>
                <a:ea typeface="+mn-ea"/>
                <a:cs typeface="+mn-cs"/>
              </a:defRPr>
            </a:lvl1pPr>
            <a:lvl2pPr marL="457093"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187"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279"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372"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5465" algn="l" defTabSz="914187" rtl="0" eaLnBrk="1" latinLnBrk="0" hangingPunct="1">
              <a:defRPr sz="1200" kern="1200">
                <a:solidFill>
                  <a:schemeClr val="tx1"/>
                </a:solidFill>
                <a:latin typeface="Arial" panose="020B0604020202020204" pitchFamily="34" charset="0"/>
                <a:ea typeface="+mn-ea"/>
                <a:cs typeface="+mn-cs"/>
              </a:defRPr>
            </a:lvl6pPr>
            <a:lvl7pPr marL="2742560" algn="l" defTabSz="914187" rtl="0" eaLnBrk="1" latinLnBrk="0" hangingPunct="1">
              <a:defRPr sz="1200" kern="1200">
                <a:solidFill>
                  <a:schemeClr val="tx1"/>
                </a:solidFill>
                <a:latin typeface="Arial" panose="020B0604020202020204" pitchFamily="34" charset="0"/>
                <a:ea typeface="+mn-ea"/>
                <a:cs typeface="+mn-cs"/>
              </a:defRPr>
            </a:lvl7pPr>
            <a:lvl8pPr marL="3199651" algn="l" defTabSz="914187" rtl="0" eaLnBrk="1" latinLnBrk="0" hangingPunct="1">
              <a:defRPr sz="1200" kern="1200">
                <a:solidFill>
                  <a:schemeClr val="tx1"/>
                </a:solidFill>
                <a:latin typeface="Arial" panose="020B0604020202020204" pitchFamily="34" charset="0"/>
                <a:ea typeface="+mn-ea"/>
                <a:cs typeface="+mn-cs"/>
              </a:defRPr>
            </a:lvl8pPr>
            <a:lvl9pPr marL="3656744" algn="l" defTabSz="914187" rtl="0" eaLnBrk="1" latinLnBrk="0" hangingPunct="1">
              <a:defRPr sz="1200" kern="1200">
                <a:solidFill>
                  <a:schemeClr val="tx1"/>
                </a:solidFill>
                <a:latin typeface="Arial" panose="020B0604020202020204" pitchFamily="34" charset="0"/>
                <a:ea typeface="+mn-ea"/>
                <a:cs typeface="+mn-cs"/>
              </a:defRPr>
            </a:lvl9pPr>
          </a:lstStyle>
          <a:p>
            <a:fld id="{EE22647F-8580-4E23-95E9-78AD894D0ADF}" type="slidenum">
              <a:rPr lang="en-US" smtClean="0"/>
              <a:pPr/>
              <a:t>1</a:t>
            </a:fld>
            <a:endParaRPr lang="en-US"/>
          </a:p>
        </p:txBody>
      </p:sp>
      <p:sp>
        <p:nvSpPr>
          <p:cNvPr id="7" name="Title 4">
            <a:extLst>
              <a:ext uri="{FF2B5EF4-FFF2-40B4-BE49-F238E27FC236}">
                <a16:creationId xmlns:a16="http://schemas.microsoft.com/office/drawing/2014/main" id="{12205A4C-2F2A-43A7-9AF6-72602D24615A}"/>
              </a:ext>
            </a:extLst>
          </p:cNvPr>
          <p:cNvSpPr txBox="1">
            <a:spLocks/>
          </p:cNvSpPr>
          <p:nvPr/>
        </p:nvSpPr>
        <p:spPr>
          <a:xfrm>
            <a:off x="139005" y="2971800"/>
            <a:ext cx="9659622" cy="369332"/>
          </a:xfrm>
          <a:prstGeom prst="rect">
            <a:avLst/>
          </a:prstGeom>
        </p:spPr>
        <p:txBody>
          <a:bodyPr/>
          <a:lstStyle>
            <a:lvl1pPr algn="l" defTabSz="754380" rtl="0" eaLnBrk="1" latinLnBrk="0" hangingPunct="1">
              <a:lnSpc>
                <a:spcPct val="90000"/>
              </a:lnSpc>
              <a:spcBef>
                <a:spcPct val="0"/>
              </a:spcBef>
              <a:buNone/>
              <a:defRPr sz="3630" kern="1200">
                <a:solidFill>
                  <a:schemeClr val="tx1"/>
                </a:solidFill>
                <a:latin typeface="+mj-lt"/>
                <a:ea typeface="+mj-ea"/>
                <a:cs typeface="+mj-cs"/>
              </a:defRPr>
            </a:lvl1pPr>
          </a:lstStyle>
          <a:p>
            <a:pPr algn="ctr" fontAlgn="auto">
              <a:spcAft>
                <a:spcPts val="0"/>
              </a:spcAft>
            </a:pPr>
            <a:r>
              <a:rPr lang="en-US" sz="3000" b="1">
                <a:solidFill>
                  <a:srgbClr val="1D1D1D"/>
                </a:solidFill>
                <a:latin typeface="Poppins" panose="00000500000000000000" pitchFamily="2" charset="0"/>
              </a:rPr>
              <a:t>Income Investing</a:t>
            </a:r>
          </a:p>
          <a:p>
            <a:pPr algn="ctr" fontAlgn="auto">
              <a:spcAft>
                <a:spcPts val="0"/>
              </a:spcAft>
            </a:pPr>
            <a:r>
              <a:rPr lang="en-US" sz="3000" b="1">
                <a:solidFill>
                  <a:srgbClr val="1D1D1D"/>
                </a:solidFill>
                <a:latin typeface="Poppins" panose="00000500000000000000" pitchFamily="2" charset="0"/>
              </a:rPr>
              <a:t> Strategies For Volatile Markets</a:t>
            </a:r>
          </a:p>
        </p:txBody>
      </p:sp>
      <p:cxnSp>
        <p:nvCxnSpPr>
          <p:cNvPr id="8" name="Straight Connector 7">
            <a:extLst>
              <a:ext uri="{FF2B5EF4-FFF2-40B4-BE49-F238E27FC236}">
                <a16:creationId xmlns:a16="http://schemas.microsoft.com/office/drawing/2014/main" id="{8B3E275F-501B-4399-80D7-098865CE2330}"/>
              </a:ext>
            </a:extLst>
          </p:cNvPr>
          <p:cNvCxnSpPr/>
          <p:nvPr/>
        </p:nvCxnSpPr>
        <p:spPr>
          <a:xfrm>
            <a:off x="0" y="3886200"/>
            <a:ext cx="1005840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1C23F709-6D5C-4E21-B3E3-4EE0396FA1BA}"/>
              </a:ext>
            </a:extLst>
          </p:cNvPr>
          <p:cNvSpPr txBox="1"/>
          <p:nvPr/>
        </p:nvSpPr>
        <p:spPr>
          <a:xfrm>
            <a:off x="-2698889" y="940247"/>
            <a:ext cx="2741744" cy="400110"/>
          </a:xfrm>
          <a:prstGeom prst="rect">
            <a:avLst/>
          </a:prstGeom>
          <a:noFill/>
        </p:spPr>
        <p:txBody>
          <a:bodyPr wrap="square">
            <a:spAutoFit/>
          </a:bodyPr>
          <a:lstStyle/>
          <a:p>
            <a:pPr eaLnBrk="1" hangingPunct="1"/>
            <a:r>
              <a:rPr lang="en-US" altLang="en-US" sz="2000" b="1">
                <a:solidFill>
                  <a:srgbClr val="001C5C"/>
                </a:solidFill>
                <a:latin typeface="Calibri" panose="020F0502020204030204" pitchFamily="34" charset="0"/>
                <a:ea typeface="ＭＳ Ｐゴシック" panose="020B0600070205080204" pitchFamily="34" charset="-128"/>
                <a:cs typeface="Calibri" panose="020F0502020204030204" pitchFamily="34" charset="0"/>
              </a:rPr>
              <a:t>Slide Title - Calibri 20</a:t>
            </a:r>
            <a:endParaRPr lang="en-US" altLang="en-US" sz="1200" b="1">
              <a:solidFill>
                <a:srgbClr val="001C5C"/>
              </a:solidFill>
              <a:latin typeface="Calibri" panose="020F0502020204030204" pitchFamily="34" charset="0"/>
              <a:ea typeface="ＭＳ Ｐゴシック" panose="020B0600070205080204" pitchFamily="34" charset="-128"/>
              <a:cs typeface="Calibri" panose="020F0502020204030204" pitchFamily="34" charset="0"/>
            </a:endParaRPr>
          </a:p>
        </p:txBody>
      </p:sp>
      <p:sp>
        <p:nvSpPr>
          <p:cNvPr id="9" name="Rectangle 8">
            <a:extLst>
              <a:ext uri="{FF2B5EF4-FFF2-40B4-BE49-F238E27FC236}">
                <a16:creationId xmlns:a16="http://schemas.microsoft.com/office/drawing/2014/main" id="{36443299-A07C-4F87-9638-A529377B93D6}"/>
              </a:ext>
            </a:extLst>
          </p:cNvPr>
          <p:cNvSpPr>
            <a:spLocks noChangeArrowheads="1"/>
          </p:cNvSpPr>
          <p:nvPr/>
        </p:nvSpPr>
        <p:spPr bwMode="auto">
          <a:xfrm>
            <a:off x="-2789296" y="971233"/>
            <a:ext cx="85710" cy="338138"/>
          </a:xfrm>
          <a:prstGeom prst="rect">
            <a:avLst/>
          </a:prstGeom>
          <a:solidFill>
            <a:srgbClr val="001C5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eaLnBrk="1" hangingPunct="1"/>
            <a:endParaRPr lang="en-GB" altLang="en-US" sz="1800" b="1">
              <a:solidFill>
                <a:schemeClr val="tx2"/>
              </a:solidFill>
              <a:latin typeface="Book Antiqua" panose="02040602050305030304" pitchFamily="18" charset="0"/>
            </a:endParaRPr>
          </a:p>
        </p:txBody>
      </p:sp>
      <p:sp>
        <p:nvSpPr>
          <p:cNvPr id="10" name="TextBox 9">
            <a:extLst>
              <a:ext uri="{FF2B5EF4-FFF2-40B4-BE49-F238E27FC236}">
                <a16:creationId xmlns:a16="http://schemas.microsoft.com/office/drawing/2014/main" id="{2A2C78A8-ED80-4CA9-AB82-E878CD0E1D32}"/>
              </a:ext>
            </a:extLst>
          </p:cNvPr>
          <p:cNvSpPr txBox="1"/>
          <p:nvPr/>
        </p:nvSpPr>
        <p:spPr>
          <a:xfrm>
            <a:off x="-3081345" y="1347319"/>
            <a:ext cx="2928945" cy="323165"/>
          </a:xfrm>
          <a:prstGeom prst="rect">
            <a:avLst/>
          </a:prstGeom>
          <a:noFill/>
        </p:spPr>
        <p:txBody>
          <a:bodyPr wrap="square">
            <a:spAutoFit/>
          </a:bodyPr>
          <a:lstStyle/>
          <a:p>
            <a:pPr eaLnBrk="1" hangingPunct="1"/>
            <a:r>
              <a:rPr lang="en-US" altLang="en-US" sz="1500" b="1">
                <a:solidFill>
                  <a:srgbClr val="001C5C"/>
                </a:solidFill>
                <a:latin typeface="Calibri Light" panose="020F0302020204030204" pitchFamily="34" charset="0"/>
                <a:ea typeface="ＭＳ Ｐゴシック" panose="020B0600070205080204" pitchFamily="34" charset="-128"/>
                <a:cs typeface="Calibri Light" panose="020F0302020204030204" pitchFamily="34" charset="0"/>
              </a:rPr>
              <a:t>Content Headers - CALIBRI LIGHT 15</a:t>
            </a:r>
          </a:p>
        </p:txBody>
      </p:sp>
      <p:sp>
        <p:nvSpPr>
          <p:cNvPr id="11" name="TextBox 10">
            <a:extLst>
              <a:ext uri="{FF2B5EF4-FFF2-40B4-BE49-F238E27FC236}">
                <a16:creationId xmlns:a16="http://schemas.microsoft.com/office/drawing/2014/main" id="{FCBE8669-D6E8-48E7-B74A-FEF435377373}"/>
              </a:ext>
            </a:extLst>
          </p:cNvPr>
          <p:cNvSpPr txBox="1"/>
          <p:nvPr/>
        </p:nvSpPr>
        <p:spPr>
          <a:xfrm>
            <a:off x="-2335290" y="1660911"/>
            <a:ext cx="2014545" cy="253916"/>
          </a:xfrm>
          <a:prstGeom prst="rect">
            <a:avLst/>
          </a:prstGeom>
          <a:noFill/>
        </p:spPr>
        <p:txBody>
          <a:bodyPr wrap="square">
            <a:spAutoFit/>
          </a:bodyPr>
          <a:lstStyle/>
          <a:p>
            <a:pPr eaLnBrk="1" hangingPunct="1"/>
            <a:r>
              <a:rPr lang="en-US" altLang="en-US" sz="1050">
                <a:latin typeface="+mn-lt"/>
                <a:ea typeface="ＭＳ Ｐゴシック" panose="020B0600070205080204" pitchFamily="34" charset="-128"/>
                <a:cs typeface="Calibri Light" panose="020F0302020204030204" pitchFamily="34" charset="0"/>
              </a:rPr>
              <a:t>Bullet and subtitle – Calibri 10.5</a:t>
            </a:r>
          </a:p>
        </p:txBody>
      </p:sp>
      <p:sp>
        <p:nvSpPr>
          <p:cNvPr id="12" name="Rectangle 11">
            <a:extLst>
              <a:ext uri="{FF2B5EF4-FFF2-40B4-BE49-F238E27FC236}">
                <a16:creationId xmlns:a16="http://schemas.microsoft.com/office/drawing/2014/main" id="{EC6A8756-97E4-4D13-A950-53400CABBFBD}"/>
              </a:ext>
            </a:extLst>
          </p:cNvPr>
          <p:cNvSpPr/>
          <p:nvPr/>
        </p:nvSpPr>
        <p:spPr>
          <a:xfrm>
            <a:off x="-2703586" y="2427574"/>
            <a:ext cx="1985298" cy="544226"/>
          </a:xfrm>
          <a:prstGeom prst="rect">
            <a:avLst/>
          </a:prstGeom>
          <a:solidFill>
            <a:srgbClr val="001C5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19AED4D-6391-4F6C-AAEF-6CAECB58C354}"/>
              </a:ext>
            </a:extLst>
          </p:cNvPr>
          <p:cNvSpPr/>
          <p:nvPr/>
        </p:nvSpPr>
        <p:spPr>
          <a:xfrm>
            <a:off x="-2703586" y="3157472"/>
            <a:ext cx="1985298" cy="544226"/>
          </a:xfrm>
          <a:prstGeom prst="rect">
            <a:avLst/>
          </a:prstGeom>
          <a:solidFill>
            <a:srgbClr val="5E7C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778E58AB-7E69-4790-AB10-2FFFAAD81118}"/>
              </a:ext>
            </a:extLst>
          </p:cNvPr>
          <p:cNvSpPr txBox="1"/>
          <p:nvPr/>
        </p:nvSpPr>
        <p:spPr>
          <a:xfrm>
            <a:off x="-2341679" y="3287666"/>
            <a:ext cx="1219200" cy="276999"/>
          </a:xfrm>
          <a:prstGeom prst="rect">
            <a:avLst/>
          </a:prstGeom>
          <a:noFill/>
        </p:spPr>
        <p:txBody>
          <a:bodyPr wrap="square" rtlCol="0">
            <a:spAutoFit/>
          </a:bodyPr>
          <a:lstStyle/>
          <a:p>
            <a:r>
              <a:rPr lang="en-US">
                <a:solidFill>
                  <a:schemeClr val="bg1"/>
                </a:solidFill>
              </a:rPr>
              <a:t>94 – 124 - 158</a:t>
            </a:r>
          </a:p>
        </p:txBody>
      </p:sp>
      <p:sp>
        <p:nvSpPr>
          <p:cNvPr id="15" name="TextBox 14">
            <a:extLst>
              <a:ext uri="{FF2B5EF4-FFF2-40B4-BE49-F238E27FC236}">
                <a16:creationId xmlns:a16="http://schemas.microsoft.com/office/drawing/2014/main" id="{659B1F47-467B-4E7C-9DE6-1B8A0BFB20F1}"/>
              </a:ext>
            </a:extLst>
          </p:cNvPr>
          <p:cNvSpPr txBox="1"/>
          <p:nvPr/>
        </p:nvSpPr>
        <p:spPr>
          <a:xfrm>
            <a:off x="-2305220" y="2572736"/>
            <a:ext cx="1219200" cy="276999"/>
          </a:xfrm>
          <a:prstGeom prst="rect">
            <a:avLst/>
          </a:prstGeom>
          <a:noFill/>
        </p:spPr>
        <p:txBody>
          <a:bodyPr wrap="square" rtlCol="0">
            <a:spAutoFit/>
          </a:bodyPr>
          <a:lstStyle/>
          <a:p>
            <a:r>
              <a:rPr lang="en-US">
                <a:solidFill>
                  <a:schemeClr val="bg1"/>
                </a:solidFill>
              </a:rPr>
              <a:t>0 – 28 - 92</a:t>
            </a:r>
          </a:p>
        </p:txBody>
      </p:sp>
      <p:sp>
        <p:nvSpPr>
          <p:cNvPr id="16" name="Rectangle 15">
            <a:extLst>
              <a:ext uri="{FF2B5EF4-FFF2-40B4-BE49-F238E27FC236}">
                <a16:creationId xmlns:a16="http://schemas.microsoft.com/office/drawing/2014/main" id="{F9ECA326-8CA0-42A5-A139-691F1945B4E8}"/>
              </a:ext>
            </a:extLst>
          </p:cNvPr>
          <p:cNvSpPr/>
          <p:nvPr/>
        </p:nvSpPr>
        <p:spPr>
          <a:xfrm>
            <a:off x="-2703586" y="3835350"/>
            <a:ext cx="1985298" cy="544226"/>
          </a:xfrm>
          <a:prstGeom prst="rect">
            <a:avLst/>
          </a:prstGeom>
          <a:solidFill>
            <a:srgbClr val="CCD1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12CFE7DA-AAB9-44C9-B2DF-4D6F5C6795DB}"/>
              </a:ext>
            </a:extLst>
          </p:cNvPr>
          <p:cNvSpPr txBox="1"/>
          <p:nvPr/>
        </p:nvSpPr>
        <p:spPr>
          <a:xfrm>
            <a:off x="-2341679" y="3965544"/>
            <a:ext cx="1219200" cy="276999"/>
          </a:xfrm>
          <a:prstGeom prst="rect">
            <a:avLst/>
          </a:prstGeom>
          <a:noFill/>
        </p:spPr>
        <p:txBody>
          <a:bodyPr wrap="square" rtlCol="0">
            <a:spAutoFit/>
          </a:bodyPr>
          <a:lstStyle/>
          <a:p>
            <a:r>
              <a:rPr lang="en-US"/>
              <a:t>204 – 209- 215</a:t>
            </a:r>
          </a:p>
        </p:txBody>
      </p:sp>
      <p:sp>
        <p:nvSpPr>
          <p:cNvPr id="18" name="Rectangle 17">
            <a:extLst>
              <a:ext uri="{FF2B5EF4-FFF2-40B4-BE49-F238E27FC236}">
                <a16:creationId xmlns:a16="http://schemas.microsoft.com/office/drawing/2014/main" id="{C2E0DBF9-B5AF-4132-9059-C7D25AA46534}"/>
              </a:ext>
            </a:extLst>
          </p:cNvPr>
          <p:cNvSpPr/>
          <p:nvPr/>
        </p:nvSpPr>
        <p:spPr>
          <a:xfrm>
            <a:off x="-2723122" y="4528820"/>
            <a:ext cx="1985298" cy="544226"/>
          </a:xfrm>
          <a:prstGeom prst="rect">
            <a:avLst/>
          </a:prstGeom>
          <a:solidFill>
            <a:srgbClr val="4850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300E65C5-99AB-45E4-9BF2-9F0428DDF750}"/>
              </a:ext>
            </a:extLst>
          </p:cNvPr>
          <p:cNvSpPr txBox="1"/>
          <p:nvPr/>
        </p:nvSpPr>
        <p:spPr>
          <a:xfrm>
            <a:off x="-2361215" y="4659014"/>
            <a:ext cx="1219200" cy="276999"/>
          </a:xfrm>
          <a:prstGeom prst="rect">
            <a:avLst/>
          </a:prstGeom>
          <a:noFill/>
        </p:spPr>
        <p:txBody>
          <a:bodyPr wrap="square" rtlCol="0">
            <a:spAutoFit/>
          </a:bodyPr>
          <a:lstStyle/>
          <a:p>
            <a:r>
              <a:rPr lang="en-US">
                <a:solidFill>
                  <a:schemeClr val="bg1"/>
                </a:solidFill>
              </a:rPr>
              <a:t>72 – 80 - 89 </a:t>
            </a:r>
          </a:p>
        </p:txBody>
      </p:sp>
      <p:sp>
        <p:nvSpPr>
          <p:cNvPr id="20" name="Rectangle 19">
            <a:extLst>
              <a:ext uri="{FF2B5EF4-FFF2-40B4-BE49-F238E27FC236}">
                <a16:creationId xmlns:a16="http://schemas.microsoft.com/office/drawing/2014/main" id="{F252B253-08A8-48FB-B357-F7621EE321C1}"/>
              </a:ext>
            </a:extLst>
          </p:cNvPr>
          <p:cNvSpPr/>
          <p:nvPr/>
        </p:nvSpPr>
        <p:spPr>
          <a:xfrm>
            <a:off x="6400800" y="7058557"/>
            <a:ext cx="3397827" cy="5990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1" name="TextBox 20">
            <a:extLst>
              <a:ext uri="{FF2B5EF4-FFF2-40B4-BE49-F238E27FC236}">
                <a16:creationId xmlns:a16="http://schemas.microsoft.com/office/drawing/2014/main" id="{9DBA6237-B6A7-474F-B7D6-636633A4C11E}"/>
              </a:ext>
            </a:extLst>
          </p:cNvPr>
          <p:cNvSpPr txBox="1"/>
          <p:nvPr/>
        </p:nvSpPr>
        <p:spPr>
          <a:xfrm>
            <a:off x="6400800" y="7206750"/>
            <a:ext cx="3657600" cy="323165"/>
          </a:xfrm>
          <a:prstGeom prst="rect">
            <a:avLst/>
          </a:prstGeom>
          <a:noFill/>
        </p:spPr>
        <p:txBody>
          <a:bodyPr wrap="square" rtlCol="0">
            <a:spAutoFit/>
          </a:bodyPr>
          <a:lstStyle/>
          <a:p>
            <a:r>
              <a:rPr lang="en-US" sz="1500" b="1">
                <a:solidFill>
                  <a:srgbClr val="001C5C"/>
                </a:solidFill>
                <a:latin typeface="+mn-lt"/>
              </a:rPr>
              <a:t>Infrastructure Capital Advisors, LLC</a:t>
            </a:r>
          </a:p>
        </p:txBody>
      </p:sp>
      <p:sp>
        <p:nvSpPr>
          <p:cNvPr id="22" name="Slide Number Placeholder 1">
            <a:extLst>
              <a:ext uri="{FF2B5EF4-FFF2-40B4-BE49-F238E27FC236}">
                <a16:creationId xmlns:a16="http://schemas.microsoft.com/office/drawing/2014/main" id="{FF18164C-3462-0F08-D57E-3EF2C9F00075}"/>
              </a:ext>
            </a:extLst>
          </p:cNvPr>
          <p:cNvSpPr txBox="1">
            <a:spLocks/>
          </p:cNvSpPr>
          <p:nvPr/>
        </p:nvSpPr>
        <p:spPr>
          <a:xfrm>
            <a:off x="0" y="7358062"/>
            <a:ext cx="2262187" cy="414338"/>
          </a:xfrm>
          <a:prstGeom prst="rect">
            <a:avLst/>
          </a:prstGeom>
        </p:spPr>
        <p:txBody>
          <a:bodyPr vert="horz" lIns="91440" tIns="45720" rIns="91440" bIns="45720" rtlCol="0" anchor="ctr"/>
          <a:lstStyle>
            <a:defPPr>
              <a:defRPr lang="en-US"/>
            </a:defPPr>
            <a:lvl1pPr algn="l" rtl="0" eaLnBrk="0" fontAlgn="base" hangingPunct="0">
              <a:spcBef>
                <a:spcPct val="0"/>
              </a:spcBef>
              <a:spcAft>
                <a:spcPct val="0"/>
              </a:spcAft>
              <a:defRPr sz="990" kern="1200">
                <a:solidFill>
                  <a:schemeClr val="tx1"/>
                </a:solidFill>
                <a:latin typeface="Arial" panose="020B0604020202020204" pitchFamily="34" charset="0"/>
                <a:ea typeface="+mn-ea"/>
                <a:cs typeface="+mn-cs"/>
              </a:defRPr>
            </a:lvl1pPr>
            <a:lvl2pPr marL="457093"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187"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279"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372"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5465" algn="l" defTabSz="914187" rtl="0" eaLnBrk="1" latinLnBrk="0" hangingPunct="1">
              <a:defRPr sz="1200" kern="1200">
                <a:solidFill>
                  <a:schemeClr val="tx1"/>
                </a:solidFill>
                <a:latin typeface="Arial" panose="020B0604020202020204" pitchFamily="34" charset="0"/>
                <a:ea typeface="+mn-ea"/>
                <a:cs typeface="+mn-cs"/>
              </a:defRPr>
            </a:lvl6pPr>
            <a:lvl7pPr marL="2742560" algn="l" defTabSz="914187" rtl="0" eaLnBrk="1" latinLnBrk="0" hangingPunct="1">
              <a:defRPr sz="1200" kern="1200">
                <a:solidFill>
                  <a:schemeClr val="tx1"/>
                </a:solidFill>
                <a:latin typeface="Arial" panose="020B0604020202020204" pitchFamily="34" charset="0"/>
                <a:ea typeface="+mn-ea"/>
                <a:cs typeface="+mn-cs"/>
              </a:defRPr>
            </a:lvl7pPr>
            <a:lvl8pPr marL="3199651" algn="l" defTabSz="914187" rtl="0" eaLnBrk="1" latinLnBrk="0" hangingPunct="1">
              <a:defRPr sz="1200" kern="1200">
                <a:solidFill>
                  <a:schemeClr val="tx1"/>
                </a:solidFill>
                <a:latin typeface="Arial" panose="020B0604020202020204" pitchFamily="34" charset="0"/>
                <a:ea typeface="+mn-ea"/>
                <a:cs typeface="+mn-cs"/>
              </a:defRPr>
            </a:lvl8pPr>
            <a:lvl9pPr marL="3656744" algn="l" defTabSz="914187" rtl="0" eaLnBrk="1" latinLnBrk="0" hangingPunct="1">
              <a:defRPr sz="1200" kern="1200">
                <a:solidFill>
                  <a:schemeClr val="tx1"/>
                </a:solidFill>
                <a:latin typeface="Arial" panose="020B0604020202020204" pitchFamily="34" charset="0"/>
                <a:ea typeface="+mn-ea"/>
                <a:cs typeface="+mn-cs"/>
              </a:defRPr>
            </a:lvl9pPr>
          </a:lstStyle>
          <a:p>
            <a:fld id="{EE22647F-8580-4E23-95E9-78AD894D0ADF}" type="slidenum">
              <a:rPr lang="en-US" smtClean="0"/>
              <a:pPr/>
              <a:t>1</a:t>
            </a:fld>
            <a:endParaRPr lang="en-US"/>
          </a:p>
        </p:txBody>
      </p:sp>
      <p:sp>
        <p:nvSpPr>
          <p:cNvPr id="23" name="Rectangle 22">
            <a:extLst>
              <a:ext uri="{FF2B5EF4-FFF2-40B4-BE49-F238E27FC236}">
                <a16:creationId xmlns:a16="http://schemas.microsoft.com/office/drawing/2014/main" id="{612A2CDE-8CE4-1846-E249-BFCE040CA1FD}"/>
              </a:ext>
            </a:extLst>
          </p:cNvPr>
          <p:cNvSpPr/>
          <p:nvPr/>
        </p:nvSpPr>
        <p:spPr>
          <a:xfrm>
            <a:off x="334356" y="7442120"/>
            <a:ext cx="5029200" cy="246221"/>
          </a:xfrm>
          <a:prstGeom prst="rect">
            <a:avLst/>
          </a:prstGeom>
        </p:spPr>
        <p:txBody>
          <a:bodyPr>
            <a:spAutoFit/>
          </a:bodyPr>
          <a:lstStyle/>
          <a:p>
            <a:pPr lvl="0" algn="ctr"/>
            <a:r>
              <a:rPr lang="en-US" altLang="en-US" sz="1000" err="1">
                <a:latin typeface="Calibri" panose="020F0502020204030204" pitchFamily="34" charset="0"/>
                <a:ea typeface="Calibri" panose="020F0502020204030204" pitchFamily="34" charset="0"/>
                <a:cs typeface="Calibri" panose="020F0502020204030204" pitchFamily="34" charset="0"/>
              </a:rPr>
              <a:t>ALTSDB</a:t>
            </a:r>
            <a:r>
              <a:rPr lang="en-US" altLang="en-US" sz="1000">
                <a:latin typeface="Calibri" panose="020F0502020204030204" pitchFamily="34" charset="0"/>
                <a:ea typeface="Calibri" panose="020F0502020204030204" pitchFamily="34" charset="0"/>
                <a:cs typeface="Calibri" panose="020F0502020204030204" pitchFamily="34" charset="0"/>
              </a:rPr>
              <a:t> USE ONLY • NOT FDIC INSURED • NOT BANK GUARANTEED • MAY LOSE VALUE</a:t>
            </a:r>
          </a:p>
        </p:txBody>
      </p:sp>
      <p:sp>
        <p:nvSpPr>
          <p:cNvPr id="2" name="TextBox 1">
            <a:extLst>
              <a:ext uri="{FF2B5EF4-FFF2-40B4-BE49-F238E27FC236}">
                <a16:creationId xmlns:a16="http://schemas.microsoft.com/office/drawing/2014/main" id="{E26EA976-C145-4948-93AF-675E1731A531}"/>
              </a:ext>
            </a:extLst>
          </p:cNvPr>
          <p:cNvSpPr txBox="1"/>
          <p:nvPr/>
        </p:nvSpPr>
        <p:spPr>
          <a:xfrm>
            <a:off x="-152400" y="4104043"/>
            <a:ext cx="9380667" cy="3046988"/>
          </a:xfrm>
          <a:prstGeom prst="rect">
            <a:avLst/>
          </a:prstGeom>
          <a:noFill/>
        </p:spPr>
        <p:txBody>
          <a:bodyPr wrap="square">
            <a:spAutoFit/>
          </a:bodyPr>
          <a:lstStyle/>
          <a:p>
            <a:pPr marL="457200" marR="0" lvl="1" indent="0" defTabSz="914400" eaLnBrk="1" fontAlgn="auto" latinLnBrk="0" hangingPunct="1">
              <a:lnSpc>
                <a:spcPct val="100000"/>
              </a:lnSpc>
              <a:spcBef>
                <a:spcPts val="0"/>
              </a:spcBef>
              <a:spcAft>
                <a:spcPts val="0"/>
              </a:spcAft>
              <a:buClrTx/>
              <a:buSzTx/>
              <a:buFontTx/>
              <a:buNone/>
              <a:tabLst/>
              <a:defRPr/>
            </a:pPr>
            <a:r>
              <a:rPr lang="en-US" sz="1200" dirty="0">
                <a:solidFill>
                  <a:schemeClr val="dk1"/>
                </a:solidFill>
                <a:effectLst/>
                <a:latin typeface="+mn-lt"/>
                <a:ea typeface="+mn-ea"/>
                <a:cs typeface="+mn-cs"/>
              </a:rPr>
              <a:t>CONFIDENTIAL: </a:t>
            </a:r>
            <a:br>
              <a:rPr lang="en-US" sz="1200" dirty="0"/>
            </a:br>
            <a:r>
              <a:rPr lang="en-US" sz="1200" b="0" i="0" dirty="0">
                <a:solidFill>
                  <a:schemeClr val="dk1"/>
                </a:solidFill>
                <a:effectLst/>
                <a:latin typeface="+mn-lt"/>
                <a:ea typeface="+mn-ea"/>
                <a:cs typeface="+mn-cs"/>
              </a:rPr>
              <a:t>This presentation is intended only for the designated recipient or recipients. It may contain confidential or proprietary information and may be subject to attorney-client privilege or other confidentiality protections. If you are not among the designated recipients, you are not permitted to review, copy, or distribute this message. </a:t>
            </a:r>
          </a:p>
          <a:p>
            <a:pPr marL="457200" marR="0" lvl="1" indent="0" defTabSz="914400" eaLnBrk="1" fontAlgn="auto" latinLnBrk="0" hangingPunct="1">
              <a:lnSpc>
                <a:spcPct val="100000"/>
              </a:lnSpc>
              <a:spcBef>
                <a:spcPts val="0"/>
              </a:spcBef>
              <a:spcAft>
                <a:spcPts val="0"/>
              </a:spcAft>
              <a:buClrTx/>
              <a:buSzTx/>
              <a:buFontTx/>
              <a:buNone/>
              <a:tabLst/>
              <a:defRPr/>
            </a:pPr>
            <a:endParaRPr lang="en-US" sz="1200" b="0" i="0" dirty="0">
              <a:solidFill>
                <a:schemeClr val="dk1"/>
              </a:solidFill>
              <a:effectLst/>
              <a:latin typeface="+mn-lt"/>
              <a:ea typeface="+mn-ea"/>
              <a:cs typeface="+mn-cs"/>
            </a:endParaRPr>
          </a:p>
          <a:p>
            <a:pPr marL="457200" marR="0" lvl="1" indent="0" defTabSz="914400" eaLnBrk="1" fontAlgn="auto" latinLnBrk="0" hangingPunct="1">
              <a:lnSpc>
                <a:spcPct val="100000"/>
              </a:lnSpc>
              <a:spcBef>
                <a:spcPts val="0"/>
              </a:spcBef>
              <a:spcAft>
                <a:spcPts val="0"/>
              </a:spcAft>
              <a:buClrTx/>
              <a:buSzTx/>
              <a:buFontTx/>
              <a:buNone/>
              <a:tabLst/>
              <a:defRPr/>
            </a:pPr>
            <a:r>
              <a:rPr lang="en-US" sz="1200" b="0" i="0" dirty="0">
                <a:solidFill>
                  <a:schemeClr val="dk1"/>
                </a:solidFill>
                <a:effectLst/>
                <a:latin typeface="+mn-lt"/>
                <a:ea typeface="+mn-ea"/>
                <a:cs typeface="+mn-cs"/>
              </a:rPr>
              <a:t>DISCLOSURE:</a:t>
            </a:r>
          </a:p>
          <a:p>
            <a:pPr marL="457200" marR="0" lvl="1" indent="0" defTabSz="914400" eaLnBrk="1" fontAlgn="auto" latinLnBrk="0" hangingPunct="1">
              <a:lnSpc>
                <a:spcPct val="100000"/>
              </a:lnSpc>
              <a:spcBef>
                <a:spcPts val="0"/>
              </a:spcBef>
              <a:spcAft>
                <a:spcPts val="0"/>
              </a:spcAft>
              <a:buClrTx/>
              <a:buSzTx/>
              <a:buFontTx/>
              <a:buNone/>
              <a:tabLst/>
              <a:defRPr/>
            </a:pPr>
            <a:r>
              <a:rPr lang="en-US" sz="1200" b="0" i="0" dirty="0">
                <a:solidFill>
                  <a:schemeClr val="dk1"/>
                </a:solidFill>
                <a:effectLst/>
                <a:latin typeface="+mn-lt"/>
                <a:ea typeface="+mn-ea"/>
                <a:cs typeface="+mn-cs"/>
              </a:rPr>
              <a:t>The information contained herein represents our subjective belief and opinions and should not be construed as investment advice. The information and opinions provided should not be taken as specific advice on the merits of any investment decision. Investors should make their own decisions regarding any investments mentioned, and their prospects based on such investors’ own review of publicly available information and should not rely on the information contained herein. Infrastructure Capital Advisors, LLC nor any of its affiliates accepts any liability whatsoever for any direct or consequential loss howsoever arising, directly or indirectly, from any use of the information contained herein. This data includes information based on data and calculations sourced from Bloomberg and third-party sources. We believe that the data is reliable, we have not sought, nor have we received, permission from any third-party to include their information in this article. Comparative fund information is provided for informational purposes</a:t>
            </a:r>
            <a:r>
              <a:rPr lang="en-US" sz="1200" b="0" i="0" baseline="0" dirty="0">
                <a:solidFill>
                  <a:schemeClr val="dk1"/>
                </a:solidFill>
                <a:effectLst/>
                <a:latin typeface="+mn-lt"/>
                <a:ea typeface="+mn-ea"/>
                <a:cs typeface="+mn-cs"/>
              </a:rPr>
              <a:t> only, funds may have different characteristics and risks which are not presented. </a:t>
            </a:r>
            <a:r>
              <a:rPr lang="en-US" sz="1200" b="0" i="0" dirty="0">
                <a:solidFill>
                  <a:schemeClr val="dk1"/>
                </a:solidFill>
                <a:effectLst/>
                <a:latin typeface="+mn-lt"/>
                <a:ea typeface="+mn-ea"/>
                <a:cs typeface="+mn-cs"/>
              </a:rPr>
              <a:t>Many of the statements in this file reflect our subjective belief. </a:t>
            </a:r>
            <a:r>
              <a:rPr lang="en-US" sz="1200" dirty="0" err="1">
                <a:solidFill>
                  <a:schemeClr val="dk1"/>
                </a:solidFill>
              </a:rPr>
              <a:t>ALTSDB</a:t>
            </a:r>
            <a:r>
              <a:rPr lang="en-US" sz="1200" dirty="0">
                <a:solidFill>
                  <a:schemeClr val="dk1"/>
                </a:solidFill>
              </a:rPr>
              <a:t> </a:t>
            </a:r>
            <a:r>
              <a:rPr lang="en-US" sz="1200" b="0" i="0" baseline="0" dirty="0">
                <a:solidFill>
                  <a:schemeClr val="dk1"/>
                </a:solidFill>
                <a:effectLst/>
                <a:latin typeface="+mn-lt"/>
                <a:ea typeface="+mn-ea"/>
                <a:cs typeface="+mn-cs"/>
              </a:rPr>
              <a:t>use only, do not distribute </a:t>
            </a:r>
            <a:r>
              <a:rPr lang="en-US" sz="1200" dirty="0">
                <a:solidFill>
                  <a:schemeClr val="dk1"/>
                </a:solidFill>
              </a:rPr>
              <a:t>to</a:t>
            </a:r>
            <a:r>
              <a:rPr lang="en-US" sz="1200" b="0" i="0" baseline="0" dirty="0">
                <a:solidFill>
                  <a:schemeClr val="dk1"/>
                </a:solidFill>
                <a:effectLst/>
                <a:latin typeface="+mn-lt"/>
                <a:ea typeface="+mn-ea"/>
                <a:cs typeface="+mn-cs"/>
              </a:rPr>
              <a:t> the public. If you have any questions, please reach out to Craig Starr at </a:t>
            </a:r>
            <a:r>
              <a:rPr lang="en-US" sz="1200" b="0" i="0" baseline="0" dirty="0" err="1">
                <a:solidFill>
                  <a:schemeClr val="dk1"/>
                </a:solidFill>
                <a:effectLst/>
                <a:latin typeface="+mn-lt"/>
                <a:ea typeface="+mn-ea"/>
                <a:cs typeface="+mn-cs"/>
                <a:hlinkClick r:id="rId2"/>
              </a:rPr>
              <a:t>Craig.Starr@icmllc.com</a:t>
            </a:r>
            <a:r>
              <a:rPr lang="en-US" sz="1200" b="0" i="0" baseline="0" dirty="0">
                <a:solidFill>
                  <a:schemeClr val="dk1"/>
                </a:solidFill>
                <a:effectLst/>
                <a:latin typeface="+mn-lt"/>
                <a:ea typeface="+mn-ea"/>
                <a:cs typeface="+mn-cs"/>
              </a:rPr>
              <a:t> or 212-763-8336.</a:t>
            </a:r>
            <a:endParaRPr lang="en-US" sz="1200" dirty="0"/>
          </a:p>
        </p:txBody>
      </p:sp>
    </p:spTree>
    <p:extLst>
      <p:ext uri="{BB962C8B-B14F-4D97-AF65-F5344CB8AC3E}">
        <p14:creationId xmlns:p14="http://schemas.microsoft.com/office/powerpoint/2010/main" val="14620017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8">
            <a:extLst>
              <a:ext uri="{FF2B5EF4-FFF2-40B4-BE49-F238E27FC236}">
                <a16:creationId xmlns:a16="http://schemas.microsoft.com/office/drawing/2014/main" id="{32DA6ECB-DE06-4DD1-87AA-373E171822C4}"/>
              </a:ext>
            </a:extLst>
          </p:cNvPr>
          <p:cNvSpPr>
            <a:spLocks noChangeArrowheads="1"/>
          </p:cNvSpPr>
          <p:nvPr/>
        </p:nvSpPr>
        <p:spPr bwMode="auto">
          <a:xfrm>
            <a:off x="465136" y="959228"/>
            <a:ext cx="85710" cy="338138"/>
          </a:xfrm>
          <a:prstGeom prst="rect">
            <a:avLst/>
          </a:prstGeom>
          <a:solidFill>
            <a:srgbClr val="001C5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eaLnBrk="1" hangingPunct="1"/>
            <a:endParaRPr lang="en-GB" altLang="en-US" sz="1800" b="1">
              <a:solidFill>
                <a:schemeClr val="tx2"/>
              </a:solidFill>
              <a:latin typeface="Book Antiqua" panose="02040602050305030304" pitchFamily="18" charset="0"/>
            </a:endParaRPr>
          </a:p>
        </p:txBody>
      </p:sp>
      <p:sp>
        <p:nvSpPr>
          <p:cNvPr id="15" name="Text Box 6">
            <a:extLst>
              <a:ext uri="{FF2B5EF4-FFF2-40B4-BE49-F238E27FC236}">
                <a16:creationId xmlns:a16="http://schemas.microsoft.com/office/drawing/2014/main" id="{C36C93B4-FB68-41DC-A7A1-84E45A709848}"/>
              </a:ext>
            </a:extLst>
          </p:cNvPr>
          <p:cNvSpPr txBox="1">
            <a:spLocks noChangeArrowheads="1"/>
          </p:cNvSpPr>
          <p:nvPr>
            <p:custDataLst>
              <p:tags r:id="rId1"/>
            </p:custDataLst>
          </p:nvPr>
        </p:nvSpPr>
        <p:spPr bwMode="auto">
          <a:xfrm>
            <a:off x="693695" y="950915"/>
            <a:ext cx="8686842"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50800" rIns="0" bIns="0">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eaLnBrk="1" hangingPunct="1"/>
            <a:r>
              <a:rPr lang="en-US" altLang="en-US" sz="2000" b="1">
                <a:solidFill>
                  <a:srgbClr val="001C5C"/>
                </a:solidFill>
                <a:latin typeface="Calibri" panose="020F0502020204030204" pitchFamily="34" charset="0"/>
                <a:ea typeface="ＭＳ Ｐゴシック" panose="020B0600070205080204" pitchFamily="34" charset="-128"/>
                <a:cs typeface="Calibri" panose="020F0502020204030204" pitchFamily="34" charset="0"/>
              </a:rPr>
              <a:t>Housing Shortage</a:t>
            </a:r>
          </a:p>
        </p:txBody>
      </p:sp>
      <p:sp>
        <p:nvSpPr>
          <p:cNvPr id="10" name="TextBox 9">
            <a:extLst>
              <a:ext uri="{FF2B5EF4-FFF2-40B4-BE49-F238E27FC236}">
                <a16:creationId xmlns:a16="http://schemas.microsoft.com/office/drawing/2014/main" id="{91BE0414-D93A-48DC-AB59-B17F89D8FFC0}"/>
              </a:ext>
            </a:extLst>
          </p:cNvPr>
          <p:cNvSpPr txBox="1"/>
          <p:nvPr/>
        </p:nvSpPr>
        <p:spPr>
          <a:xfrm>
            <a:off x="465136" y="6480660"/>
            <a:ext cx="8943978" cy="537411"/>
          </a:xfrm>
          <a:prstGeom prst="rect">
            <a:avLst/>
          </a:prstGeom>
          <a:noFill/>
        </p:spPr>
        <p:txBody>
          <a:bodyPr wrap="square" lIns="88729" tIns="44365" rIns="88729" bIns="44365" rtlCol="0">
            <a:spAutoFit/>
          </a:bodyPr>
          <a:lstStyle/>
          <a:p>
            <a:r>
              <a:rPr lang="en-US" sz="970" dirty="0">
                <a:latin typeface="Calibri" panose="020F0502020204030204" pitchFamily="34" charset="0"/>
                <a:cs typeface="Calibri" panose="020F0502020204030204" pitchFamily="34" charset="0"/>
              </a:rPr>
              <a:t>This data was prepared using sources of information generally believed to be reliable; however, its accuracy is not guaranteed. Opinions represented are subject to change and should not be considered investment advice. The comparative data is provided for information purposes only and should not be relied upon for making comparative investment decisions. </a:t>
            </a:r>
            <a:endParaRPr lang="en-US" altLang="en-US" sz="970" dirty="0">
              <a:latin typeface="Calibri" panose="020F0502020204030204" pitchFamily="34" charset="0"/>
              <a:cs typeface="Calibri" panose="020F0502020204030204" pitchFamily="34" charset="0"/>
            </a:endParaRPr>
          </a:p>
        </p:txBody>
      </p:sp>
      <p:sp>
        <p:nvSpPr>
          <p:cNvPr id="3" name="Slide Number Placeholder 1">
            <a:extLst>
              <a:ext uri="{FF2B5EF4-FFF2-40B4-BE49-F238E27FC236}">
                <a16:creationId xmlns:a16="http://schemas.microsoft.com/office/drawing/2014/main" id="{8E175B49-7191-8563-B390-F38B72AC1862}"/>
              </a:ext>
            </a:extLst>
          </p:cNvPr>
          <p:cNvSpPr txBox="1">
            <a:spLocks/>
          </p:cNvSpPr>
          <p:nvPr/>
        </p:nvSpPr>
        <p:spPr>
          <a:xfrm>
            <a:off x="147921" y="7255949"/>
            <a:ext cx="2195652" cy="402151"/>
          </a:xfrm>
          <a:prstGeom prst="rect">
            <a:avLst/>
          </a:prstGeom>
        </p:spPr>
        <p:txBody>
          <a:bodyPr vert="horz" lIns="88750" tIns="44375" rIns="88750" bIns="44375" rtlCol="0" anchor="ctr"/>
          <a:lstStyle>
            <a:defPPr>
              <a:defRPr lang="en-US"/>
            </a:defPPr>
            <a:lvl1pPr algn="l" rtl="0" eaLnBrk="0" fontAlgn="base" hangingPunct="0">
              <a:spcBef>
                <a:spcPct val="0"/>
              </a:spcBef>
              <a:spcAft>
                <a:spcPct val="0"/>
              </a:spcAft>
              <a:defRPr sz="990" kern="1200">
                <a:solidFill>
                  <a:schemeClr val="tx1"/>
                </a:solidFill>
                <a:latin typeface="Arial" panose="020B0604020202020204" pitchFamily="34" charset="0"/>
                <a:ea typeface="+mn-ea"/>
                <a:cs typeface="+mn-cs"/>
              </a:defRPr>
            </a:lvl1pPr>
            <a:lvl2pPr marL="457093"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187"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279"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372"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5465" algn="l" defTabSz="914187" rtl="0" eaLnBrk="1" latinLnBrk="0" hangingPunct="1">
              <a:defRPr sz="1200" kern="1200">
                <a:solidFill>
                  <a:schemeClr val="tx1"/>
                </a:solidFill>
                <a:latin typeface="Arial" panose="020B0604020202020204" pitchFamily="34" charset="0"/>
                <a:ea typeface="+mn-ea"/>
                <a:cs typeface="+mn-cs"/>
              </a:defRPr>
            </a:lvl6pPr>
            <a:lvl7pPr marL="2742560" algn="l" defTabSz="914187" rtl="0" eaLnBrk="1" latinLnBrk="0" hangingPunct="1">
              <a:defRPr sz="1200" kern="1200">
                <a:solidFill>
                  <a:schemeClr val="tx1"/>
                </a:solidFill>
                <a:latin typeface="Arial" panose="020B0604020202020204" pitchFamily="34" charset="0"/>
                <a:ea typeface="+mn-ea"/>
                <a:cs typeface="+mn-cs"/>
              </a:defRPr>
            </a:lvl7pPr>
            <a:lvl8pPr marL="3199651" algn="l" defTabSz="914187" rtl="0" eaLnBrk="1" latinLnBrk="0" hangingPunct="1">
              <a:defRPr sz="1200" kern="1200">
                <a:solidFill>
                  <a:schemeClr val="tx1"/>
                </a:solidFill>
                <a:latin typeface="Arial" panose="020B0604020202020204" pitchFamily="34" charset="0"/>
                <a:ea typeface="+mn-ea"/>
                <a:cs typeface="+mn-cs"/>
              </a:defRPr>
            </a:lvl8pPr>
            <a:lvl9pPr marL="3656744" algn="l" defTabSz="914187" rtl="0" eaLnBrk="1" latinLnBrk="0" hangingPunct="1">
              <a:defRPr sz="1200" kern="1200">
                <a:solidFill>
                  <a:schemeClr val="tx1"/>
                </a:solidFill>
                <a:latin typeface="Arial" panose="020B0604020202020204" pitchFamily="34" charset="0"/>
                <a:ea typeface="+mn-ea"/>
                <a:cs typeface="+mn-cs"/>
              </a:defRPr>
            </a:lvl9pPr>
          </a:lstStyle>
          <a:p>
            <a:fld id="{EE22647F-8580-4E23-95E9-78AD894D0ADF}" type="slidenum">
              <a:rPr lang="en-US" sz="961"/>
              <a:pPr/>
              <a:t>10</a:t>
            </a:fld>
            <a:endParaRPr lang="en-US" sz="961"/>
          </a:p>
        </p:txBody>
      </p:sp>
      <p:graphicFrame>
        <p:nvGraphicFramePr>
          <p:cNvPr id="6" name="Chart 5">
            <a:extLst>
              <a:ext uri="{FF2B5EF4-FFF2-40B4-BE49-F238E27FC236}">
                <a16:creationId xmlns:a16="http://schemas.microsoft.com/office/drawing/2014/main" id="{840DA2E7-D6C3-FC08-6AE7-B8BE9EDEE05D}"/>
              </a:ext>
            </a:extLst>
          </p:cNvPr>
          <p:cNvGraphicFramePr>
            <a:graphicFrameLocks/>
          </p:cNvGraphicFramePr>
          <p:nvPr/>
        </p:nvGraphicFramePr>
        <p:xfrm>
          <a:off x="841248" y="1563624"/>
          <a:ext cx="8366760" cy="4727448"/>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a:extLst>
              <a:ext uri="{FF2B5EF4-FFF2-40B4-BE49-F238E27FC236}">
                <a16:creationId xmlns:a16="http://schemas.microsoft.com/office/drawing/2014/main" id="{2F788303-CF9B-21B9-D4E1-02A6026F31BB}"/>
              </a:ext>
            </a:extLst>
          </p:cNvPr>
          <p:cNvSpPr/>
          <p:nvPr/>
        </p:nvSpPr>
        <p:spPr>
          <a:xfrm>
            <a:off x="334356" y="7442120"/>
            <a:ext cx="5029200" cy="246221"/>
          </a:xfrm>
          <a:prstGeom prst="rect">
            <a:avLst/>
          </a:prstGeom>
        </p:spPr>
        <p:txBody>
          <a:bodyPr>
            <a:spAutoFit/>
          </a:bodyPr>
          <a:lstStyle/>
          <a:p>
            <a:pPr lvl="0" algn="ctr"/>
            <a:r>
              <a:rPr lang="en-US" altLang="en-US" sz="1000" dirty="0" err="1">
                <a:latin typeface="Calibri" panose="020F0502020204030204" pitchFamily="34" charset="0"/>
                <a:ea typeface="Calibri" panose="020F0502020204030204" pitchFamily="34" charset="0"/>
                <a:cs typeface="Calibri" panose="020F0502020204030204" pitchFamily="34" charset="0"/>
              </a:rPr>
              <a:t>ALTSDB</a:t>
            </a:r>
            <a:r>
              <a:rPr lang="en-US" altLang="en-US" sz="1000" dirty="0">
                <a:latin typeface="Calibri" panose="020F0502020204030204" pitchFamily="34" charset="0"/>
                <a:ea typeface="Calibri" panose="020F0502020204030204" pitchFamily="34" charset="0"/>
                <a:cs typeface="Calibri" panose="020F0502020204030204" pitchFamily="34" charset="0"/>
              </a:rPr>
              <a:t> USE ONLY • NOT FDIC INSURED • NOT BANK GUARANTEED • MAY LOSE VALUE</a:t>
            </a:r>
          </a:p>
        </p:txBody>
      </p:sp>
    </p:spTree>
    <p:extLst>
      <p:ext uri="{BB962C8B-B14F-4D97-AF65-F5344CB8AC3E}">
        <p14:creationId xmlns:p14="http://schemas.microsoft.com/office/powerpoint/2010/main" val="10866740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5"/>
          <p:cNvGrpSpPr>
            <a:grpSpLocks/>
          </p:cNvGrpSpPr>
          <p:nvPr>
            <p:custDataLst>
              <p:tags r:id="rId1"/>
            </p:custDataLst>
          </p:nvPr>
        </p:nvGrpSpPr>
        <p:grpSpPr bwMode="auto">
          <a:xfrm>
            <a:off x="591675" y="1038045"/>
            <a:ext cx="8653183" cy="354388"/>
            <a:chOff x="286" y="978"/>
            <a:chExt cx="5617" cy="230"/>
          </a:xfrm>
        </p:grpSpPr>
        <p:sp>
          <p:nvSpPr>
            <p:cNvPr id="9" name="Text Box 6"/>
            <p:cNvSpPr txBox="1">
              <a:spLocks noChangeArrowheads="1"/>
            </p:cNvSpPr>
            <p:nvPr>
              <p:custDataLst>
                <p:tags r:id="rId2"/>
              </p:custDataLst>
            </p:nvPr>
          </p:nvSpPr>
          <p:spPr bwMode="auto">
            <a:xfrm>
              <a:off x="430" y="978"/>
              <a:ext cx="5473"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49306" rIns="0" bIns="0">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eaLnBrk="1" hangingPunct="1"/>
              <a:r>
                <a:rPr lang="en-US" altLang="en-US" sz="1980" b="1">
                  <a:solidFill>
                    <a:srgbClr val="001C5C"/>
                  </a:solidFill>
                  <a:latin typeface="Calibri" panose="020F0502020204030204" pitchFamily="34" charset="0"/>
                  <a:ea typeface="ＭＳ Ｐゴシック" panose="020B0600070205080204" pitchFamily="34" charset="-128"/>
                  <a:cs typeface="Calibri" panose="020F0502020204030204" pitchFamily="34" charset="0"/>
                </a:rPr>
                <a:t>Monetary Base</a:t>
              </a:r>
            </a:p>
          </p:txBody>
        </p:sp>
        <p:sp>
          <p:nvSpPr>
            <p:cNvPr id="11" name="Rectangle 8"/>
            <p:cNvSpPr>
              <a:spLocks noChangeArrowheads="1"/>
            </p:cNvSpPr>
            <p:nvPr/>
          </p:nvSpPr>
          <p:spPr bwMode="auto">
            <a:xfrm>
              <a:off x="286" y="978"/>
              <a:ext cx="54" cy="213"/>
            </a:xfrm>
            <a:prstGeom prst="rect">
              <a:avLst/>
            </a:prstGeom>
            <a:solidFill>
              <a:srgbClr val="001C5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eaLnBrk="1" hangingPunct="1"/>
              <a:endParaRPr lang="en-GB" altLang="en-US" sz="1747" b="1">
                <a:solidFill>
                  <a:schemeClr val="tx2"/>
                </a:solidFill>
                <a:latin typeface="Book Antiqua" panose="02040602050305030304" pitchFamily="18" charset="0"/>
              </a:endParaRPr>
            </a:p>
          </p:txBody>
        </p:sp>
      </p:grpSp>
      <p:sp>
        <p:nvSpPr>
          <p:cNvPr id="5" name="TextBox 4">
            <a:extLst>
              <a:ext uri="{FF2B5EF4-FFF2-40B4-BE49-F238E27FC236}">
                <a16:creationId xmlns:a16="http://schemas.microsoft.com/office/drawing/2014/main" id="{9B02CAAC-8A64-CC0C-0A62-2E67729BF27B}"/>
              </a:ext>
            </a:extLst>
          </p:cNvPr>
          <p:cNvSpPr txBox="1"/>
          <p:nvPr/>
        </p:nvSpPr>
        <p:spPr>
          <a:xfrm>
            <a:off x="147921" y="6759048"/>
            <a:ext cx="10007759" cy="643253"/>
          </a:xfrm>
          <a:prstGeom prst="rect">
            <a:avLst/>
          </a:prstGeom>
          <a:noFill/>
        </p:spPr>
        <p:txBody>
          <a:bodyPr wrap="square">
            <a:spAutoFit/>
          </a:bodyPr>
          <a:lstStyle/>
          <a:p>
            <a:r>
              <a:rPr lang="en-US" sz="880"/>
              <a:t>From Bloomberg: ARDIMBAL Index, 11/30/2018 – 11/31/2022. </a:t>
            </a:r>
            <a:r>
              <a:rPr lang="en-US" sz="900" i="1">
                <a:latin typeface="Calibri" panose="020F0502020204030204" pitchFamily="34" charset="0"/>
                <a:cs typeface="Calibri" panose="020F0502020204030204" pitchFamily="34" charset="0"/>
              </a:rPr>
              <a:t>The observations discussed here are the result of research conducted by the </a:t>
            </a:r>
            <a:r>
              <a:rPr lang="en-US" sz="900" i="1" err="1">
                <a:latin typeface="Calibri" panose="020F0502020204030204" pitchFamily="34" charset="0"/>
                <a:cs typeface="Calibri" panose="020F0502020204030204" pitchFamily="34" charset="0"/>
              </a:rPr>
              <a:t>InfraCap</a:t>
            </a:r>
            <a:r>
              <a:rPr lang="en-US" sz="900" i="1">
                <a:latin typeface="Calibri" panose="020F0502020204030204" pitchFamily="34" charset="0"/>
                <a:cs typeface="Calibri" panose="020F0502020204030204" pitchFamily="34" charset="0"/>
              </a:rPr>
              <a:t> portfolio management and research team. These observations reflect their industry expertise and have been prepared using sources of information generally believed to be reliable; however, their accuracy is not guaranteed. Opinions represented are subject to change and should not be considered investment advice. </a:t>
            </a:r>
          </a:p>
          <a:p>
            <a:endParaRPr lang="en-US" sz="880"/>
          </a:p>
        </p:txBody>
      </p:sp>
      <p:sp>
        <p:nvSpPr>
          <p:cNvPr id="3" name="Slide Number Placeholder 1">
            <a:extLst>
              <a:ext uri="{FF2B5EF4-FFF2-40B4-BE49-F238E27FC236}">
                <a16:creationId xmlns:a16="http://schemas.microsoft.com/office/drawing/2014/main" id="{AB0036A7-8F89-B524-EA9E-F5AF41BC213E}"/>
              </a:ext>
            </a:extLst>
          </p:cNvPr>
          <p:cNvSpPr txBox="1">
            <a:spLocks/>
          </p:cNvSpPr>
          <p:nvPr/>
        </p:nvSpPr>
        <p:spPr>
          <a:xfrm>
            <a:off x="0" y="7358062"/>
            <a:ext cx="2262187" cy="414338"/>
          </a:xfrm>
          <a:prstGeom prst="rect">
            <a:avLst/>
          </a:prstGeom>
        </p:spPr>
        <p:txBody>
          <a:bodyPr vert="horz" lIns="91440" tIns="45720" rIns="91440" bIns="45720" rtlCol="0" anchor="ctr"/>
          <a:lstStyle>
            <a:defPPr>
              <a:defRPr lang="en-US"/>
            </a:defPPr>
            <a:lvl1pPr algn="l" rtl="0" eaLnBrk="0" fontAlgn="base" hangingPunct="0">
              <a:spcBef>
                <a:spcPct val="0"/>
              </a:spcBef>
              <a:spcAft>
                <a:spcPct val="0"/>
              </a:spcAft>
              <a:defRPr sz="990" kern="1200">
                <a:solidFill>
                  <a:schemeClr val="tx1"/>
                </a:solidFill>
                <a:latin typeface="Arial" panose="020B0604020202020204" pitchFamily="34" charset="0"/>
                <a:ea typeface="+mn-ea"/>
                <a:cs typeface="+mn-cs"/>
              </a:defRPr>
            </a:lvl1pPr>
            <a:lvl2pPr marL="457093"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187"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279"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372"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5465" algn="l" defTabSz="914187" rtl="0" eaLnBrk="1" latinLnBrk="0" hangingPunct="1">
              <a:defRPr sz="1200" kern="1200">
                <a:solidFill>
                  <a:schemeClr val="tx1"/>
                </a:solidFill>
                <a:latin typeface="Arial" panose="020B0604020202020204" pitchFamily="34" charset="0"/>
                <a:ea typeface="+mn-ea"/>
                <a:cs typeface="+mn-cs"/>
              </a:defRPr>
            </a:lvl6pPr>
            <a:lvl7pPr marL="2742560" algn="l" defTabSz="914187" rtl="0" eaLnBrk="1" latinLnBrk="0" hangingPunct="1">
              <a:defRPr sz="1200" kern="1200">
                <a:solidFill>
                  <a:schemeClr val="tx1"/>
                </a:solidFill>
                <a:latin typeface="Arial" panose="020B0604020202020204" pitchFamily="34" charset="0"/>
                <a:ea typeface="+mn-ea"/>
                <a:cs typeface="+mn-cs"/>
              </a:defRPr>
            </a:lvl7pPr>
            <a:lvl8pPr marL="3199651" algn="l" defTabSz="914187" rtl="0" eaLnBrk="1" latinLnBrk="0" hangingPunct="1">
              <a:defRPr sz="1200" kern="1200">
                <a:solidFill>
                  <a:schemeClr val="tx1"/>
                </a:solidFill>
                <a:latin typeface="Arial" panose="020B0604020202020204" pitchFamily="34" charset="0"/>
                <a:ea typeface="+mn-ea"/>
                <a:cs typeface="+mn-cs"/>
              </a:defRPr>
            </a:lvl8pPr>
            <a:lvl9pPr marL="3656744" algn="l" defTabSz="914187" rtl="0" eaLnBrk="1" latinLnBrk="0" hangingPunct="1">
              <a:defRPr sz="1200" kern="1200">
                <a:solidFill>
                  <a:schemeClr val="tx1"/>
                </a:solidFill>
                <a:latin typeface="Arial" panose="020B0604020202020204" pitchFamily="34" charset="0"/>
                <a:ea typeface="+mn-ea"/>
                <a:cs typeface="+mn-cs"/>
              </a:defRPr>
            </a:lvl9pPr>
          </a:lstStyle>
          <a:p>
            <a:fld id="{EE22647F-8580-4E23-95E9-78AD894D0ADF}" type="slidenum">
              <a:rPr lang="en-US" smtClean="0"/>
              <a:pPr/>
              <a:t>11</a:t>
            </a:fld>
            <a:endParaRPr lang="en-US"/>
          </a:p>
        </p:txBody>
      </p:sp>
      <p:sp>
        <p:nvSpPr>
          <p:cNvPr id="4" name="TextBox 3">
            <a:extLst>
              <a:ext uri="{FF2B5EF4-FFF2-40B4-BE49-F238E27FC236}">
                <a16:creationId xmlns:a16="http://schemas.microsoft.com/office/drawing/2014/main" id="{BFA1265B-BA68-3E78-FAB4-D052CFF8E4C5}"/>
              </a:ext>
            </a:extLst>
          </p:cNvPr>
          <p:cNvSpPr txBox="1"/>
          <p:nvPr/>
        </p:nvSpPr>
        <p:spPr>
          <a:xfrm>
            <a:off x="6400800" y="7206750"/>
            <a:ext cx="3657600" cy="323165"/>
          </a:xfrm>
          <a:prstGeom prst="rect">
            <a:avLst/>
          </a:prstGeom>
          <a:noFill/>
        </p:spPr>
        <p:txBody>
          <a:bodyPr wrap="square" rtlCol="0">
            <a:spAutoFit/>
          </a:bodyPr>
          <a:lstStyle/>
          <a:p>
            <a:r>
              <a:rPr lang="en-US" sz="1500" b="1">
                <a:solidFill>
                  <a:srgbClr val="001C5C"/>
                </a:solidFill>
                <a:latin typeface="+mn-lt"/>
              </a:rPr>
              <a:t>Infrastructure Capital Advisors, LLC</a:t>
            </a:r>
          </a:p>
        </p:txBody>
      </p:sp>
      <p:sp>
        <p:nvSpPr>
          <p:cNvPr id="10" name="Rectangle 9">
            <a:extLst>
              <a:ext uri="{FF2B5EF4-FFF2-40B4-BE49-F238E27FC236}">
                <a16:creationId xmlns:a16="http://schemas.microsoft.com/office/drawing/2014/main" id="{47F93643-3758-167B-96FE-3386214A1CAD}"/>
              </a:ext>
            </a:extLst>
          </p:cNvPr>
          <p:cNvSpPr/>
          <p:nvPr/>
        </p:nvSpPr>
        <p:spPr>
          <a:xfrm>
            <a:off x="334356" y="7442120"/>
            <a:ext cx="5029200" cy="246221"/>
          </a:xfrm>
          <a:prstGeom prst="rect">
            <a:avLst/>
          </a:prstGeom>
        </p:spPr>
        <p:txBody>
          <a:bodyPr>
            <a:spAutoFit/>
          </a:bodyPr>
          <a:lstStyle/>
          <a:p>
            <a:pPr lvl="0" algn="ctr"/>
            <a:r>
              <a:rPr lang="en-US" altLang="en-US" sz="1000" dirty="0" err="1">
                <a:latin typeface="Calibri" panose="020F0502020204030204" pitchFamily="34" charset="0"/>
                <a:ea typeface="Calibri" panose="020F0502020204030204" pitchFamily="34" charset="0"/>
                <a:cs typeface="Calibri" panose="020F0502020204030204" pitchFamily="34" charset="0"/>
              </a:rPr>
              <a:t>ALTSDB</a:t>
            </a:r>
            <a:r>
              <a:rPr lang="en-US" altLang="en-US" sz="1000" dirty="0">
                <a:latin typeface="Calibri" panose="020F0502020204030204" pitchFamily="34" charset="0"/>
                <a:ea typeface="Calibri" panose="020F0502020204030204" pitchFamily="34" charset="0"/>
                <a:cs typeface="Calibri" panose="020F0502020204030204" pitchFamily="34" charset="0"/>
              </a:rPr>
              <a:t> USE ONLY • NOT FDIC INSURED • NOT BANK GUARANTEED • MAY LOSE VALUE</a:t>
            </a:r>
          </a:p>
        </p:txBody>
      </p:sp>
      <p:graphicFrame>
        <p:nvGraphicFramePr>
          <p:cNvPr id="6" name="Chart 5">
            <a:extLst>
              <a:ext uri="{FF2B5EF4-FFF2-40B4-BE49-F238E27FC236}">
                <a16:creationId xmlns:a16="http://schemas.microsoft.com/office/drawing/2014/main" id="{9D379844-8EA5-4413-9AB3-C3ED539CA7A2}"/>
              </a:ext>
            </a:extLst>
          </p:cNvPr>
          <p:cNvGraphicFramePr>
            <a:graphicFrameLocks/>
          </p:cNvGraphicFramePr>
          <p:nvPr>
            <p:extLst>
              <p:ext uri="{D42A27DB-BD31-4B8C-83A1-F6EECF244321}">
                <p14:modId xmlns:p14="http://schemas.microsoft.com/office/powerpoint/2010/main" val="3963044201"/>
              </p:ext>
            </p:extLst>
          </p:nvPr>
        </p:nvGraphicFramePr>
        <p:xfrm>
          <a:off x="256032" y="1600200"/>
          <a:ext cx="9573768" cy="512064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3285108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6">
            <a:extLst>
              <a:ext uri="{FF2B5EF4-FFF2-40B4-BE49-F238E27FC236}">
                <a16:creationId xmlns:a16="http://schemas.microsoft.com/office/drawing/2014/main" id="{ECAD6794-0E0E-4F4C-80D0-B0A8B831C753}"/>
              </a:ext>
            </a:extLst>
          </p:cNvPr>
          <p:cNvSpPr txBox="1">
            <a:spLocks noChangeArrowheads="1"/>
          </p:cNvSpPr>
          <p:nvPr>
            <p:custDataLst>
              <p:tags r:id="rId1"/>
            </p:custDataLst>
          </p:nvPr>
        </p:nvSpPr>
        <p:spPr bwMode="auto">
          <a:xfrm>
            <a:off x="693695" y="950915"/>
            <a:ext cx="8686842"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50800" rIns="0" bIns="0">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eaLnBrk="1" hangingPunct="1"/>
            <a:r>
              <a:rPr lang="en-US" altLang="en-US" sz="2000" b="1">
                <a:solidFill>
                  <a:srgbClr val="001C5C"/>
                </a:solidFill>
                <a:latin typeface="Calibri" panose="020F0502020204030204" pitchFamily="34" charset="0"/>
                <a:ea typeface="ＭＳ Ｐゴシック" panose="020B0600070205080204" pitchFamily="34" charset="-128"/>
                <a:cs typeface="Calibri" panose="020F0502020204030204" pitchFamily="34" charset="0"/>
              </a:rPr>
              <a:t>Global Interest Rates</a:t>
            </a:r>
          </a:p>
        </p:txBody>
      </p:sp>
      <p:sp>
        <p:nvSpPr>
          <p:cNvPr id="10" name="Rectangle 8">
            <a:extLst>
              <a:ext uri="{FF2B5EF4-FFF2-40B4-BE49-F238E27FC236}">
                <a16:creationId xmlns:a16="http://schemas.microsoft.com/office/drawing/2014/main" id="{DB56CDB8-FEEB-43B5-BD7D-A3C14E10BA2A}"/>
              </a:ext>
            </a:extLst>
          </p:cNvPr>
          <p:cNvSpPr>
            <a:spLocks noChangeArrowheads="1"/>
          </p:cNvSpPr>
          <p:nvPr/>
        </p:nvSpPr>
        <p:spPr bwMode="auto">
          <a:xfrm>
            <a:off x="465136" y="950915"/>
            <a:ext cx="85710" cy="338138"/>
          </a:xfrm>
          <a:prstGeom prst="rect">
            <a:avLst/>
          </a:prstGeom>
          <a:solidFill>
            <a:srgbClr val="001C5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eaLnBrk="1" hangingPunct="1"/>
            <a:endParaRPr lang="en-GB" altLang="en-US" sz="1800" b="1">
              <a:solidFill>
                <a:schemeClr val="tx2"/>
              </a:solidFill>
              <a:latin typeface="Book Antiqua" panose="02040602050305030304" pitchFamily="18" charset="0"/>
            </a:endParaRPr>
          </a:p>
        </p:txBody>
      </p:sp>
      <p:graphicFrame>
        <p:nvGraphicFramePr>
          <p:cNvPr id="4" name="Chart 3">
            <a:extLst>
              <a:ext uri="{FF2B5EF4-FFF2-40B4-BE49-F238E27FC236}">
                <a16:creationId xmlns:a16="http://schemas.microsoft.com/office/drawing/2014/main" id="{5DC1C37F-E0D5-4034-8534-D27C4A41256F}"/>
              </a:ext>
            </a:extLst>
          </p:cNvPr>
          <p:cNvGraphicFramePr>
            <a:graphicFrameLocks/>
          </p:cNvGraphicFramePr>
          <p:nvPr>
            <p:extLst>
              <p:ext uri="{D42A27DB-BD31-4B8C-83A1-F6EECF244321}">
                <p14:modId xmlns:p14="http://schemas.microsoft.com/office/powerpoint/2010/main" val="2972778294"/>
              </p:ext>
            </p:extLst>
          </p:nvPr>
        </p:nvGraphicFramePr>
        <p:xfrm>
          <a:off x="465135" y="1414732"/>
          <a:ext cx="9239581" cy="5520906"/>
        </p:xfrm>
        <a:graphic>
          <a:graphicData uri="http://schemas.openxmlformats.org/drawingml/2006/chart">
            <c:chart xmlns:c="http://schemas.openxmlformats.org/drawingml/2006/chart" xmlns:r="http://schemas.openxmlformats.org/officeDocument/2006/relationships" r:id="rId4"/>
          </a:graphicData>
        </a:graphic>
      </p:graphicFrame>
      <p:sp>
        <p:nvSpPr>
          <p:cNvPr id="6" name="Slide Number Placeholder 1">
            <a:extLst>
              <a:ext uri="{FF2B5EF4-FFF2-40B4-BE49-F238E27FC236}">
                <a16:creationId xmlns:a16="http://schemas.microsoft.com/office/drawing/2014/main" id="{895F95A4-A37E-88A2-5430-CDD4840B4E14}"/>
              </a:ext>
            </a:extLst>
          </p:cNvPr>
          <p:cNvSpPr txBox="1">
            <a:spLocks/>
          </p:cNvSpPr>
          <p:nvPr/>
        </p:nvSpPr>
        <p:spPr>
          <a:xfrm>
            <a:off x="0" y="7358062"/>
            <a:ext cx="2262187" cy="414338"/>
          </a:xfrm>
          <a:prstGeom prst="rect">
            <a:avLst/>
          </a:prstGeom>
        </p:spPr>
        <p:txBody>
          <a:bodyPr vert="horz" lIns="91440" tIns="45720" rIns="91440" bIns="45720" rtlCol="0" anchor="ctr"/>
          <a:lstStyle>
            <a:defPPr>
              <a:defRPr lang="en-US"/>
            </a:defPPr>
            <a:lvl1pPr algn="l" rtl="0" eaLnBrk="0" fontAlgn="base" hangingPunct="0">
              <a:spcBef>
                <a:spcPct val="0"/>
              </a:spcBef>
              <a:spcAft>
                <a:spcPct val="0"/>
              </a:spcAft>
              <a:defRPr sz="990" kern="1200">
                <a:solidFill>
                  <a:schemeClr val="tx1"/>
                </a:solidFill>
                <a:latin typeface="Arial" panose="020B0604020202020204" pitchFamily="34" charset="0"/>
                <a:ea typeface="+mn-ea"/>
                <a:cs typeface="+mn-cs"/>
              </a:defRPr>
            </a:lvl1pPr>
            <a:lvl2pPr marL="457093"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187"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279"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372"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5465" algn="l" defTabSz="914187" rtl="0" eaLnBrk="1" latinLnBrk="0" hangingPunct="1">
              <a:defRPr sz="1200" kern="1200">
                <a:solidFill>
                  <a:schemeClr val="tx1"/>
                </a:solidFill>
                <a:latin typeface="Arial" panose="020B0604020202020204" pitchFamily="34" charset="0"/>
                <a:ea typeface="+mn-ea"/>
                <a:cs typeface="+mn-cs"/>
              </a:defRPr>
            </a:lvl6pPr>
            <a:lvl7pPr marL="2742560" algn="l" defTabSz="914187" rtl="0" eaLnBrk="1" latinLnBrk="0" hangingPunct="1">
              <a:defRPr sz="1200" kern="1200">
                <a:solidFill>
                  <a:schemeClr val="tx1"/>
                </a:solidFill>
                <a:latin typeface="Arial" panose="020B0604020202020204" pitchFamily="34" charset="0"/>
                <a:ea typeface="+mn-ea"/>
                <a:cs typeface="+mn-cs"/>
              </a:defRPr>
            </a:lvl7pPr>
            <a:lvl8pPr marL="3199651" algn="l" defTabSz="914187" rtl="0" eaLnBrk="1" latinLnBrk="0" hangingPunct="1">
              <a:defRPr sz="1200" kern="1200">
                <a:solidFill>
                  <a:schemeClr val="tx1"/>
                </a:solidFill>
                <a:latin typeface="Arial" panose="020B0604020202020204" pitchFamily="34" charset="0"/>
                <a:ea typeface="+mn-ea"/>
                <a:cs typeface="+mn-cs"/>
              </a:defRPr>
            </a:lvl8pPr>
            <a:lvl9pPr marL="3656744" algn="l" defTabSz="914187" rtl="0" eaLnBrk="1" latinLnBrk="0" hangingPunct="1">
              <a:defRPr sz="1200" kern="1200">
                <a:solidFill>
                  <a:schemeClr val="tx1"/>
                </a:solidFill>
                <a:latin typeface="Arial" panose="020B0604020202020204" pitchFamily="34" charset="0"/>
                <a:ea typeface="+mn-ea"/>
                <a:cs typeface="+mn-cs"/>
              </a:defRPr>
            </a:lvl9pPr>
          </a:lstStyle>
          <a:p>
            <a:fld id="{EE22647F-8580-4E23-95E9-78AD894D0ADF}" type="slidenum">
              <a:rPr lang="en-US" smtClean="0"/>
              <a:pPr/>
              <a:t>12</a:t>
            </a:fld>
            <a:endParaRPr lang="en-US"/>
          </a:p>
        </p:txBody>
      </p:sp>
      <p:sp>
        <p:nvSpPr>
          <p:cNvPr id="7" name="TextBox 6">
            <a:extLst>
              <a:ext uri="{FF2B5EF4-FFF2-40B4-BE49-F238E27FC236}">
                <a16:creationId xmlns:a16="http://schemas.microsoft.com/office/drawing/2014/main" id="{17622E49-0628-11B0-07F0-379D1ABF120F}"/>
              </a:ext>
            </a:extLst>
          </p:cNvPr>
          <p:cNvSpPr txBox="1"/>
          <p:nvPr/>
        </p:nvSpPr>
        <p:spPr>
          <a:xfrm>
            <a:off x="6400800" y="7206750"/>
            <a:ext cx="3657600" cy="323165"/>
          </a:xfrm>
          <a:prstGeom prst="rect">
            <a:avLst/>
          </a:prstGeom>
          <a:noFill/>
        </p:spPr>
        <p:txBody>
          <a:bodyPr wrap="square" rtlCol="0">
            <a:spAutoFit/>
          </a:bodyPr>
          <a:lstStyle/>
          <a:p>
            <a:r>
              <a:rPr lang="en-US" sz="1500" b="1">
                <a:solidFill>
                  <a:srgbClr val="001C5C"/>
                </a:solidFill>
                <a:latin typeface="+mn-lt"/>
              </a:rPr>
              <a:t>Infrastructure Capital Advisors, LLC</a:t>
            </a:r>
          </a:p>
        </p:txBody>
      </p:sp>
      <p:sp>
        <p:nvSpPr>
          <p:cNvPr id="5" name="TextBox 4">
            <a:extLst>
              <a:ext uri="{FF2B5EF4-FFF2-40B4-BE49-F238E27FC236}">
                <a16:creationId xmlns:a16="http://schemas.microsoft.com/office/drawing/2014/main" id="{68D42A33-FB4B-A52C-D4F6-C348B5728F15}"/>
              </a:ext>
            </a:extLst>
          </p:cNvPr>
          <p:cNvSpPr txBox="1"/>
          <p:nvPr/>
        </p:nvSpPr>
        <p:spPr>
          <a:xfrm>
            <a:off x="693695" y="6915055"/>
            <a:ext cx="6643020" cy="246221"/>
          </a:xfrm>
          <a:prstGeom prst="rect">
            <a:avLst/>
          </a:prstGeom>
          <a:noFill/>
        </p:spPr>
        <p:txBody>
          <a:bodyPr wrap="square">
            <a:spAutoFit/>
          </a:bodyPr>
          <a:lstStyle/>
          <a:p>
            <a:r>
              <a:rPr lang="en-US" sz="1000" i="1">
                <a:latin typeface="Calibri" panose="020F0502020204030204" pitchFamily="34" charset="0"/>
                <a:cs typeface="Calibri" panose="020F0502020204030204" pitchFamily="34" charset="0"/>
              </a:rPr>
              <a:t>Opinions represented are subject to change and should not be considered investment advice.  9/30/2022</a:t>
            </a:r>
          </a:p>
        </p:txBody>
      </p:sp>
      <p:sp>
        <p:nvSpPr>
          <p:cNvPr id="8" name="Rectangle 7">
            <a:extLst>
              <a:ext uri="{FF2B5EF4-FFF2-40B4-BE49-F238E27FC236}">
                <a16:creationId xmlns:a16="http://schemas.microsoft.com/office/drawing/2014/main" id="{CA90E68E-066C-0130-848F-491DF970B8F6}"/>
              </a:ext>
            </a:extLst>
          </p:cNvPr>
          <p:cNvSpPr/>
          <p:nvPr/>
        </p:nvSpPr>
        <p:spPr>
          <a:xfrm>
            <a:off x="334356" y="7442120"/>
            <a:ext cx="5029200" cy="246221"/>
          </a:xfrm>
          <a:prstGeom prst="rect">
            <a:avLst/>
          </a:prstGeom>
        </p:spPr>
        <p:txBody>
          <a:bodyPr>
            <a:spAutoFit/>
          </a:bodyPr>
          <a:lstStyle/>
          <a:p>
            <a:pPr lvl="0" algn="ctr"/>
            <a:r>
              <a:rPr lang="en-US" altLang="en-US" sz="1000" err="1">
                <a:latin typeface="Calibri" panose="020F0502020204030204" pitchFamily="34" charset="0"/>
                <a:ea typeface="Calibri" panose="020F0502020204030204" pitchFamily="34" charset="0"/>
                <a:cs typeface="Calibri" panose="020F0502020204030204" pitchFamily="34" charset="0"/>
              </a:rPr>
              <a:t>ALTSDB</a:t>
            </a:r>
            <a:r>
              <a:rPr lang="en-US" altLang="en-US" sz="1000">
                <a:latin typeface="Calibri" panose="020F0502020204030204" pitchFamily="34" charset="0"/>
                <a:ea typeface="Calibri" panose="020F0502020204030204" pitchFamily="34" charset="0"/>
                <a:cs typeface="Calibri" panose="020F0502020204030204" pitchFamily="34" charset="0"/>
              </a:rPr>
              <a:t> USE ONLY • NOT FDIC INSURED • NOT BANK GUARANTEED • MAY LOSE VALUE</a:t>
            </a:r>
          </a:p>
        </p:txBody>
      </p:sp>
    </p:spTree>
    <p:extLst>
      <p:ext uri="{BB962C8B-B14F-4D97-AF65-F5344CB8AC3E}">
        <p14:creationId xmlns:p14="http://schemas.microsoft.com/office/powerpoint/2010/main" val="22047416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4">
            <a:extLst>
              <a:ext uri="{FF2B5EF4-FFF2-40B4-BE49-F238E27FC236}">
                <a16:creationId xmlns:a16="http://schemas.microsoft.com/office/drawing/2014/main" id="{04CBB2CA-4EB3-4519-A519-1567AB46C325}"/>
              </a:ext>
            </a:extLst>
          </p:cNvPr>
          <p:cNvSpPr txBox="1">
            <a:spLocks/>
          </p:cNvSpPr>
          <p:nvPr/>
        </p:nvSpPr>
        <p:spPr>
          <a:xfrm>
            <a:off x="472439" y="3301435"/>
            <a:ext cx="9326187" cy="358469"/>
          </a:xfrm>
          <a:prstGeom prst="rect">
            <a:avLst/>
          </a:prstGeom>
        </p:spPr>
        <p:txBody>
          <a:bodyPr/>
          <a:lstStyle>
            <a:lvl1pPr algn="l" defTabSz="754380" rtl="0" eaLnBrk="1" latinLnBrk="0" hangingPunct="1">
              <a:lnSpc>
                <a:spcPct val="90000"/>
              </a:lnSpc>
              <a:spcBef>
                <a:spcPct val="0"/>
              </a:spcBef>
              <a:buNone/>
              <a:defRPr sz="3630" kern="1200">
                <a:solidFill>
                  <a:schemeClr val="tx1"/>
                </a:solidFill>
                <a:latin typeface="+mj-lt"/>
                <a:ea typeface="+mj-ea"/>
                <a:cs typeface="+mj-cs"/>
              </a:defRPr>
            </a:lvl1pPr>
          </a:lstStyle>
          <a:p>
            <a:r>
              <a:rPr lang="en-US" sz="3523" b="1" dirty="0"/>
              <a:t>III.   Benefits to Seeking a Balanced Portfolio</a:t>
            </a:r>
          </a:p>
        </p:txBody>
      </p:sp>
      <p:cxnSp>
        <p:nvCxnSpPr>
          <p:cNvPr id="8" name="Straight Connector 7">
            <a:extLst>
              <a:ext uri="{FF2B5EF4-FFF2-40B4-BE49-F238E27FC236}">
                <a16:creationId xmlns:a16="http://schemas.microsoft.com/office/drawing/2014/main" id="{421A314A-9C25-4F36-8892-FECA774C1F87}"/>
              </a:ext>
            </a:extLst>
          </p:cNvPr>
          <p:cNvCxnSpPr/>
          <p:nvPr/>
        </p:nvCxnSpPr>
        <p:spPr>
          <a:xfrm>
            <a:off x="147919" y="3886200"/>
            <a:ext cx="9762565"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02B1DB86-0BB3-4C47-9870-E6EE1B85EBF7}"/>
              </a:ext>
            </a:extLst>
          </p:cNvPr>
          <p:cNvSpPr/>
          <p:nvPr/>
        </p:nvSpPr>
        <p:spPr>
          <a:xfrm>
            <a:off x="6400800" y="7058557"/>
            <a:ext cx="3397827" cy="5990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TextBox 10">
            <a:extLst>
              <a:ext uri="{FF2B5EF4-FFF2-40B4-BE49-F238E27FC236}">
                <a16:creationId xmlns:a16="http://schemas.microsoft.com/office/drawing/2014/main" id="{9A13ADA0-BCBA-4BD9-B95A-4BA9C28D5C6D}"/>
              </a:ext>
            </a:extLst>
          </p:cNvPr>
          <p:cNvSpPr txBox="1"/>
          <p:nvPr/>
        </p:nvSpPr>
        <p:spPr>
          <a:xfrm>
            <a:off x="6400800" y="7206750"/>
            <a:ext cx="3657600" cy="323165"/>
          </a:xfrm>
          <a:prstGeom prst="rect">
            <a:avLst/>
          </a:prstGeom>
          <a:noFill/>
        </p:spPr>
        <p:txBody>
          <a:bodyPr wrap="square" rtlCol="0">
            <a:spAutoFit/>
          </a:bodyPr>
          <a:lstStyle/>
          <a:p>
            <a:r>
              <a:rPr lang="en-US" sz="1500" b="1">
                <a:solidFill>
                  <a:srgbClr val="001C5C"/>
                </a:solidFill>
                <a:latin typeface="+mn-lt"/>
              </a:rPr>
              <a:t>Infrastructure Capital Advisors, LLC</a:t>
            </a:r>
          </a:p>
        </p:txBody>
      </p:sp>
      <p:sp>
        <p:nvSpPr>
          <p:cNvPr id="12" name="Slide Number Placeholder 1">
            <a:extLst>
              <a:ext uri="{FF2B5EF4-FFF2-40B4-BE49-F238E27FC236}">
                <a16:creationId xmlns:a16="http://schemas.microsoft.com/office/drawing/2014/main" id="{4E6AE863-D8CF-599C-0D2B-0CCC92145FEB}"/>
              </a:ext>
            </a:extLst>
          </p:cNvPr>
          <p:cNvSpPr txBox="1">
            <a:spLocks/>
          </p:cNvSpPr>
          <p:nvPr/>
        </p:nvSpPr>
        <p:spPr>
          <a:xfrm>
            <a:off x="0" y="7358062"/>
            <a:ext cx="2262187" cy="414338"/>
          </a:xfrm>
          <a:prstGeom prst="rect">
            <a:avLst/>
          </a:prstGeom>
        </p:spPr>
        <p:txBody>
          <a:bodyPr vert="horz" lIns="91440" tIns="45720" rIns="91440" bIns="45720" rtlCol="0" anchor="ctr"/>
          <a:lstStyle>
            <a:defPPr>
              <a:defRPr lang="en-US"/>
            </a:defPPr>
            <a:lvl1pPr algn="l" rtl="0" eaLnBrk="0" fontAlgn="base" hangingPunct="0">
              <a:spcBef>
                <a:spcPct val="0"/>
              </a:spcBef>
              <a:spcAft>
                <a:spcPct val="0"/>
              </a:spcAft>
              <a:defRPr sz="990" kern="1200">
                <a:solidFill>
                  <a:schemeClr val="tx1"/>
                </a:solidFill>
                <a:latin typeface="Arial" panose="020B0604020202020204" pitchFamily="34" charset="0"/>
                <a:ea typeface="+mn-ea"/>
                <a:cs typeface="+mn-cs"/>
              </a:defRPr>
            </a:lvl1pPr>
            <a:lvl2pPr marL="457093"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187"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279"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372"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5465" algn="l" defTabSz="914187" rtl="0" eaLnBrk="1" latinLnBrk="0" hangingPunct="1">
              <a:defRPr sz="1200" kern="1200">
                <a:solidFill>
                  <a:schemeClr val="tx1"/>
                </a:solidFill>
                <a:latin typeface="Arial" panose="020B0604020202020204" pitchFamily="34" charset="0"/>
                <a:ea typeface="+mn-ea"/>
                <a:cs typeface="+mn-cs"/>
              </a:defRPr>
            </a:lvl6pPr>
            <a:lvl7pPr marL="2742560" algn="l" defTabSz="914187" rtl="0" eaLnBrk="1" latinLnBrk="0" hangingPunct="1">
              <a:defRPr sz="1200" kern="1200">
                <a:solidFill>
                  <a:schemeClr val="tx1"/>
                </a:solidFill>
                <a:latin typeface="Arial" panose="020B0604020202020204" pitchFamily="34" charset="0"/>
                <a:ea typeface="+mn-ea"/>
                <a:cs typeface="+mn-cs"/>
              </a:defRPr>
            </a:lvl7pPr>
            <a:lvl8pPr marL="3199651" algn="l" defTabSz="914187" rtl="0" eaLnBrk="1" latinLnBrk="0" hangingPunct="1">
              <a:defRPr sz="1200" kern="1200">
                <a:solidFill>
                  <a:schemeClr val="tx1"/>
                </a:solidFill>
                <a:latin typeface="Arial" panose="020B0604020202020204" pitchFamily="34" charset="0"/>
                <a:ea typeface="+mn-ea"/>
                <a:cs typeface="+mn-cs"/>
              </a:defRPr>
            </a:lvl8pPr>
            <a:lvl9pPr marL="3656744" algn="l" defTabSz="914187" rtl="0" eaLnBrk="1" latinLnBrk="0" hangingPunct="1">
              <a:defRPr sz="1200" kern="1200">
                <a:solidFill>
                  <a:schemeClr val="tx1"/>
                </a:solidFill>
                <a:latin typeface="Arial" panose="020B0604020202020204" pitchFamily="34" charset="0"/>
                <a:ea typeface="+mn-ea"/>
                <a:cs typeface="+mn-cs"/>
              </a:defRPr>
            </a:lvl9pPr>
          </a:lstStyle>
          <a:p>
            <a:fld id="{EE22647F-8580-4E23-95E9-78AD894D0ADF}" type="slidenum">
              <a:rPr lang="en-US" smtClean="0"/>
              <a:pPr/>
              <a:t>13</a:t>
            </a:fld>
            <a:endParaRPr lang="en-US"/>
          </a:p>
        </p:txBody>
      </p:sp>
      <p:sp>
        <p:nvSpPr>
          <p:cNvPr id="13" name="Rectangle 12">
            <a:extLst>
              <a:ext uri="{FF2B5EF4-FFF2-40B4-BE49-F238E27FC236}">
                <a16:creationId xmlns:a16="http://schemas.microsoft.com/office/drawing/2014/main" id="{F8651D16-B6CC-ED8D-A8B4-2D46D9434763}"/>
              </a:ext>
            </a:extLst>
          </p:cNvPr>
          <p:cNvSpPr/>
          <p:nvPr/>
        </p:nvSpPr>
        <p:spPr>
          <a:xfrm>
            <a:off x="334356" y="7442120"/>
            <a:ext cx="5029200" cy="246221"/>
          </a:xfrm>
          <a:prstGeom prst="rect">
            <a:avLst/>
          </a:prstGeom>
        </p:spPr>
        <p:txBody>
          <a:bodyPr>
            <a:spAutoFit/>
          </a:bodyPr>
          <a:lstStyle/>
          <a:p>
            <a:pPr lvl="0" algn="ctr"/>
            <a:r>
              <a:rPr lang="en-US" altLang="en-US" sz="1000" err="1">
                <a:latin typeface="Calibri" panose="020F0502020204030204" pitchFamily="34" charset="0"/>
                <a:ea typeface="Calibri" panose="020F0502020204030204" pitchFamily="34" charset="0"/>
                <a:cs typeface="Calibri" panose="020F0502020204030204" pitchFamily="34" charset="0"/>
              </a:rPr>
              <a:t>ALTSDB</a:t>
            </a:r>
            <a:r>
              <a:rPr lang="en-US" altLang="en-US" sz="1000">
                <a:latin typeface="Calibri" panose="020F0502020204030204" pitchFamily="34" charset="0"/>
                <a:ea typeface="Calibri" panose="020F0502020204030204" pitchFamily="34" charset="0"/>
                <a:cs typeface="Calibri" panose="020F0502020204030204" pitchFamily="34" charset="0"/>
              </a:rPr>
              <a:t> USE ONLY • NOT FDIC INSURED • NOT BANK GUARANTEED • MAY LOSE VALUE</a:t>
            </a:r>
          </a:p>
        </p:txBody>
      </p:sp>
      <p:sp>
        <p:nvSpPr>
          <p:cNvPr id="9" name="TextBox 8">
            <a:extLst>
              <a:ext uri="{FF2B5EF4-FFF2-40B4-BE49-F238E27FC236}">
                <a16:creationId xmlns:a16="http://schemas.microsoft.com/office/drawing/2014/main" id="{B6683D35-46C8-1AD6-F9D5-41BD4A39A1FA}"/>
              </a:ext>
            </a:extLst>
          </p:cNvPr>
          <p:cNvSpPr txBox="1"/>
          <p:nvPr/>
        </p:nvSpPr>
        <p:spPr>
          <a:xfrm>
            <a:off x="403397" y="6771321"/>
            <a:ext cx="9464270" cy="307777"/>
          </a:xfrm>
          <a:prstGeom prst="rect">
            <a:avLst/>
          </a:prstGeom>
          <a:noFill/>
        </p:spPr>
        <p:txBody>
          <a:bodyPr wrap="square">
            <a:spAutoFit/>
          </a:bodyPr>
          <a:lstStyle/>
          <a:p>
            <a:r>
              <a:rPr lang="en-US" sz="1400" i="1">
                <a:latin typeface="Calibri" panose="020F0502020204030204" pitchFamily="34" charset="0"/>
                <a:cs typeface="Calibri" panose="020F0502020204030204" pitchFamily="34" charset="0"/>
              </a:rPr>
              <a:t>Opinions represented are subject to change and should not be considered investment advice.</a:t>
            </a:r>
            <a:endParaRPr lang="en-US" sz="1400" i="1"/>
          </a:p>
        </p:txBody>
      </p:sp>
    </p:spTree>
    <p:extLst>
      <p:ext uri="{BB962C8B-B14F-4D97-AF65-F5344CB8AC3E}">
        <p14:creationId xmlns:p14="http://schemas.microsoft.com/office/powerpoint/2010/main" val="34853034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5"/>
          <p:cNvGrpSpPr>
            <a:grpSpLocks/>
          </p:cNvGrpSpPr>
          <p:nvPr>
            <p:custDataLst>
              <p:tags r:id="rId1"/>
            </p:custDataLst>
          </p:nvPr>
        </p:nvGrpSpPr>
        <p:grpSpPr bwMode="auto">
          <a:xfrm>
            <a:off x="591675" y="1036884"/>
            <a:ext cx="8653183" cy="348224"/>
            <a:chOff x="286" y="966"/>
            <a:chExt cx="5617" cy="226"/>
          </a:xfrm>
        </p:grpSpPr>
        <p:sp>
          <p:nvSpPr>
            <p:cNvPr id="9" name="Text Box 6"/>
            <p:cNvSpPr txBox="1">
              <a:spLocks noChangeArrowheads="1"/>
            </p:cNvSpPr>
            <p:nvPr>
              <p:custDataLst>
                <p:tags r:id="rId2"/>
              </p:custDataLst>
            </p:nvPr>
          </p:nvSpPr>
          <p:spPr bwMode="auto">
            <a:xfrm>
              <a:off x="430" y="966"/>
              <a:ext cx="5473" cy="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49306" rIns="0" bIns="0">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eaLnBrk="1" hangingPunct="1"/>
              <a:r>
                <a:rPr lang="en-US" altLang="en-US" sz="1941" b="1">
                  <a:solidFill>
                    <a:srgbClr val="001C5C"/>
                  </a:solidFill>
                  <a:latin typeface="Calibri" panose="020F0502020204030204" pitchFamily="34" charset="0"/>
                  <a:ea typeface="ＭＳ Ｐゴシック" panose="020B0600070205080204" pitchFamily="34" charset="-128"/>
                  <a:cs typeface="Calibri" panose="020F0502020204030204" pitchFamily="34" charset="0"/>
                </a:rPr>
                <a:t>Fixed Income Yield Alternatives – Market Sensitivity</a:t>
              </a:r>
            </a:p>
          </p:txBody>
        </p:sp>
        <p:sp>
          <p:nvSpPr>
            <p:cNvPr id="11" name="Rectangle 8"/>
            <p:cNvSpPr>
              <a:spLocks noChangeArrowheads="1"/>
            </p:cNvSpPr>
            <p:nvPr/>
          </p:nvSpPr>
          <p:spPr bwMode="auto">
            <a:xfrm>
              <a:off x="286" y="966"/>
              <a:ext cx="54" cy="213"/>
            </a:xfrm>
            <a:prstGeom prst="rect">
              <a:avLst/>
            </a:prstGeom>
            <a:solidFill>
              <a:srgbClr val="001C5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eaLnBrk="1" hangingPunct="1"/>
              <a:endParaRPr lang="en-GB" altLang="en-US" sz="1747" b="1">
                <a:solidFill>
                  <a:schemeClr val="tx2"/>
                </a:solidFill>
                <a:latin typeface="Book Antiqua" panose="02040602050305030304" pitchFamily="18" charset="0"/>
              </a:endParaRPr>
            </a:p>
          </p:txBody>
        </p:sp>
      </p:grpSp>
      <p:sp>
        <p:nvSpPr>
          <p:cNvPr id="18" name="TextBox 17"/>
          <p:cNvSpPr txBox="1"/>
          <p:nvPr/>
        </p:nvSpPr>
        <p:spPr>
          <a:xfrm>
            <a:off x="497664" y="6154668"/>
            <a:ext cx="9040640" cy="1134498"/>
          </a:xfrm>
          <a:prstGeom prst="rect">
            <a:avLst/>
          </a:prstGeom>
          <a:noFill/>
        </p:spPr>
        <p:txBody>
          <a:bodyPr wrap="square" lIns="88729" tIns="44365" rIns="88729" bIns="44365" rtlCol="0">
            <a:spAutoFit/>
          </a:bodyPr>
          <a:lstStyle/>
          <a:p>
            <a:r>
              <a:rPr lang="en-US" sz="970" dirty="0">
                <a:latin typeface="Calibri" panose="020F0502020204030204" pitchFamily="34" charset="0"/>
                <a:cs typeface="Calibri" panose="020F0502020204030204" pitchFamily="34" charset="0"/>
              </a:rPr>
              <a:t>All data  is taken from Bloomberg.  Investors cannot directly invest in an index and unmanaged index returns do not reflect any fees, expenses or sales charges. </a:t>
            </a:r>
            <a:r>
              <a:rPr lang="en-US" sz="970" b="1" dirty="0">
                <a:latin typeface="Calibri" panose="020F0502020204030204" pitchFamily="34" charset="0"/>
                <a:cs typeface="Calibri" panose="020F0502020204030204" pitchFamily="34" charset="0"/>
              </a:rPr>
              <a:t>Indices are not investable </a:t>
            </a:r>
            <a:r>
              <a:rPr lang="en-US" sz="970" dirty="0">
                <a:latin typeface="Calibri" panose="020F0502020204030204" pitchFamily="34" charset="0"/>
                <a:cs typeface="Calibri" panose="020F0502020204030204" pitchFamily="34" charset="0"/>
              </a:rPr>
              <a:t>and results may not reflect the ETF.  Treasury (</a:t>
            </a:r>
            <a:r>
              <a:rPr lang="en-US" sz="970" dirty="0" err="1">
                <a:latin typeface="Calibri" panose="020F0502020204030204" pitchFamily="34" charset="0"/>
                <a:cs typeface="Calibri" panose="020F0502020204030204" pitchFamily="34" charset="0"/>
              </a:rPr>
              <a:t>LUATTRUU</a:t>
            </a:r>
            <a:r>
              <a:rPr lang="en-US" sz="970" dirty="0">
                <a:latin typeface="Calibri" panose="020F0502020204030204" pitchFamily="34" charset="0"/>
                <a:cs typeface="Calibri" panose="020F0502020204030204" pitchFamily="34" charset="0"/>
              </a:rPr>
              <a:t> Index), Municipal (</a:t>
            </a:r>
            <a:r>
              <a:rPr lang="en-US" sz="970" dirty="0" err="1">
                <a:latin typeface="Calibri" panose="020F0502020204030204" pitchFamily="34" charset="0"/>
                <a:cs typeface="Calibri" panose="020F0502020204030204" pitchFamily="34" charset="0"/>
              </a:rPr>
              <a:t>LMBITR</a:t>
            </a:r>
            <a:r>
              <a:rPr lang="en-US" sz="970" dirty="0">
                <a:latin typeface="Calibri" panose="020F0502020204030204" pitchFamily="34" charset="0"/>
                <a:cs typeface="Calibri" panose="020F0502020204030204" pitchFamily="34" charset="0"/>
              </a:rPr>
              <a:t> Index), Corporate Bond (</a:t>
            </a:r>
            <a:r>
              <a:rPr lang="en-US" sz="970" dirty="0" err="1">
                <a:latin typeface="Calibri" panose="020F0502020204030204" pitchFamily="34" charset="0"/>
                <a:cs typeface="Calibri" panose="020F0502020204030204" pitchFamily="34" charset="0"/>
              </a:rPr>
              <a:t>LUACTRUU</a:t>
            </a:r>
            <a:r>
              <a:rPr lang="en-US" sz="970" dirty="0">
                <a:latin typeface="Calibri" panose="020F0502020204030204" pitchFamily="34" charset="0"/>
                <a:cs typeface="Calibri" panose="020F0502020204030204" pitchFamily="34" charset="0"/>
              </a:rPr>
              <a:t> Index), Preferred Stock (</a:t>
            </a:r>
            <a:r>
              <a:rPr lang="en-US" sz="970" dirty="0" err="1">
                <a:latin typeface="Calibri" panose="020F0502020204030204" pitchFamily="34" charset="0"/>
                <a:cs typeface="Calibri" panose="020F0502020204030204" pitchFamily="34" charset="0"/>
              </a:rPr>
              <a:t>SPTREFTR</a:t>
            </a:r>
            <a:r>
              <a:rPr lang="en-US" sz="970" dirty="0">
                <a:latin typeface="Calibri" panose="020F0502020204030204" pitchFamily="34" charset="0"/>
                <a:cs typeface="Calibri" panose="020F0502020204030204" pitchFamily="34" charset="0"/>
              </a:rPr>
              <a:t> Index), High Yield (</a:t>
            </a:r>
            <a:r>
              <a:rPr lang="en-US" sz="970" dirty="0" err="1">
                <a:latin typeface="Calibri" panose="020F0502020204030204" pitchFamily="34" charset="0"/>
                <a:cs typeface="Calibri" panose="020F0502020204030204" pitchFamily="34" charset="0"/>
              </a:rPr>
              <a:t>HYG</a:t>
            </a:r>
            <a:r>
              <a:rPr lang="en-US" sz="970" dirty="0">
                <a:latin typeface="Calibri" panose="020F0502020204030204" pitchFamily="34" charset="0"/>
                <a:cs typeface="Calibri" panose="020F0502020204030204" pitchFamily="34" charset="0"/>
              </a:rPr>
              <a:t> Index), Senior Loan (</a:t>
            </a:r>
            <a:r>
              <a:rPr lang="en-US" sz="970" dirty="0" err="1">
                <a:latin typeface="Calibri" panose="020F0502020204030204" pitchFamily="34" charset="0"/>
                <a:cs typeface="Calibri" panose="020F0502020204030204" pitchFamily="34" charset="0"/>
              </a:rPr>
              <a:t>SPBDLL</a:t>
            </a:r>
            <a:r>
              <a:rPr lang="en-US" sz="970" dirty="0">
                <a:latin typeface="Calibri" panose="020F0502020204030204" pitchFamily="34" charset="0"/>
                <a:cs typeface="Calibri" panose="020F0502020204030204" pitchFamily="34" charset="0"/>
              </a:rPr>
              <a:t> Index).   See slide 41 for more disclosure on indices. </a:t>
            </a:r>
            <a:r>
              <a:rPr lang="en-US" altLang="en-US" sz="970" b="1" dirty="0">
                <a:latin typeface="Calibri" panose="020F0502020204030204" pitchFamily="34" charset="0"/>
                <a:ea typeface="Calibri" panose="020F0502020204030204" pitchFamily="34" charset="0"/>
                <a:cs typeface="Calibri" panose="020F0502020204030204" pitchFamily="34" charset="0"/>
              </a:rPr>
              <a:t>Performance data quoted represents past results. Past performance is no guarantee of future results. </a:t>
            </a:r>
            <a:r>
              <a:rPr lang="en-US" altLang="en-US" sz="970" dirty="0">
                <a:latin typeface="Calibri" panose="020F0502020204030204" pitchFamily="34" charset="0"/>
                <a:ea typeface="Calibri" panose="020F0502020204030204" pitchFamily="34" charset="0"/>
                <a:cs typeface="Calibri" panose="020F0502020204030204" pitchFamily="34" charset="0"/>
              </a:rPr>
              <a:t>The distributions among asset classes can vary significantly with respect to the components that make up the distributions. </a:t>
            </a:r>
            <a:r>
              <a:rPr lang="en-US" sz="970" dirty="0">
                <a:latin typeface="Calibri" panose="020F0502020204030204" pitchFamily="34" charset="0"/>
              </a:rPr>
              <a:t>It should be noted that each asset class contains a materially different set of characteristics including </a:t>
            </a:r>
            <a:r>
              <a:rPr lang="en-US" sz="970" b="1" dirty="0">
                <a:latin typeface="Calibri" panose="020F0502020204030204" pitchFamily="34" charset="0"/>
              </a:rPr>
              <a:t>risks</a:t>
            </a:r>
            <a:r>
              <a:rPr lang="en-US" sz="970" dirty="0">
                <a:latin typeface="Calibri" panose="020F0502020204030204" pitchFamily="34" charset="0"/>
              </a:rPr>
              <a:t> , expenses, and outcomes not captured by this chart. </a:t>
            </a:r>
            <a:r>
              <a:rPr lang="en-US" altLang="en-US" sz="970" dirty="0">
                <a:latin typeface="Calibri" panose="020F0502020204030204" pitchFamily="34" charset="0"/>
                <a:ea typeface="Calibri" panose="020F0502020204030204" pitchFamily="34" charset="0"/>
                <a:cs typeface="Calibri" panose="020F0502020204030204" pitchFamily="34" charset="0"/>
              </a:rPr>
              <a:t>For example, REITs and master limited partnerships (</a:t>
            </a:r>
            <a:r>
              <a:rPr lang="en-US" altLang="en-US" sz="970" dirty="0" err="1">
                <a:latin typeface="Calibri" panose="020F0502020204030204" pitchFamily="34" charset="0"/>
                <a:ea typeface="Calibri" panose="020F0502020204030204" pitchFamily="34" charset="0"/>
                <a:cs typeface="Calibri" panose="020F0502020204030204" pitchFamily="34" charset="0"/>
              </a:rPr>
              <a:t>MLPs</a:t>
            </a:r>
            <a:r>
              <a:rPr lang="en-US" altLang="en-US" sz="970" dirty="0">
                <a:latin typeface="Calibri" panose="020F0502020204030204" pitchFamily="34" charset="0"/>
                <a:ea typeface="Calibri" panose="020F0502020204030204" pitchFamily="34" charset="0"/>
                <a:cs typeface="Calibri" panose="020F0502020204030204" pitchFamily="34" charset="0"/>
              </a:rPr>
              <a:t>) may include non-income related items (i.e., return of capital, loans, fee waivers, etc.) that represent a percentage of the actual distributions received. As of 12/31/2022</a:t>
            </a:r>
          </a:p>
        </p:txBody>
      </p:sp>
      <p:sp>
        <p:nvSpPr>
          <p:cNvPr id="13" name="Rectangle 12">
            <a:extLst>
              <a:ext uri="{FF2B5EF4-FFF2-40B4-BE49-F238E27FC236}">
                <a16:creationId xmlns:a16="http://schemas.microsoft.com/office/drawing/2014/main" id="{E3BA542D-5693-43A0-A7FB-260FEF169E9F}"/>
              </a:ext>
            </a:extLst>
          </p:cNvPr>
          <p:cNvSpPr/>
          <p:nvPr/>
        </p:nvSpPr>
        <p:spPr>
          <a:xfrm>
            <a:off x="1796133" y="1575590"/>
            <a:ext cx="1207239" cy="46556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a:solidFill>
                  <a:srgbClr val="001C5C"/>
                </a:solidFill>
                <a:latin typeface="Calibri Light" panose="020F0302020204030204" pitchFamily="34" charset="0"/>
                <a:ea typeface="ＭＳ Ｐゴシック" panose="020B0600070205080204" pitchFamily="34" charset="-128"/>
                <a:cs typeface="Calibri Light" panose="020F0302020204030204" pitchFamily="34" charset="0"/>
              </a:rPr>
              <a:t>10-Yr Annualized Return</a:t>
            </a:r>
          </a:p>
        </p:txBody>
      </p:sp>
      <p:sp>
        <p:nvSpPr>
          <p:cNvPr id="14" name="Rectangle 13">
            <a:extLst>
              <a:ext uri="{FF2B5EF4-FFF2-40B4-BE49-F238E27FC236}">
                <a16:creationId xmlns:a16="http://schemas.microsoft.com/office/drawing/2014/main" id="{59AC42DD-CE40-4203-AB8B-65ECC8B900CF}"/>
              </a:ext>
            </a:extLst>
          </p:cNvPr>
          <p:cNvSpPr/>
          <p:nvPr/>
        </p:nvSpPr>
        <p:spPr>
          <a:xfrm>
            <a:off x="588586" y="2059040"/>
            <a:ext cx="677504" cy="4123324"/>
          </a:xfrm>
          <a:prstGeom prst="rect">
            <a:avLst/>
          </a:prstGeom>
          <a:solidFill>
            <a:srgbClr val="001C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65">
              <a:solidFill>
                <a:srgbClr val="113D63"/>
              </a:solidFill>
              <a:latin typeface="Arial" panose="020B0604020202020204" pitchFamily="34" charset="0"/>
            </a:endParaRPr>
          </a:p>
        </p:txBody>
      </p:sp>
      <p:sp>
        <p:nvSpPr>
          <p:cNvPr id="15" name="Rectangle 14">
            <a:extLst>
              <a:ext uri="{FF2B5EF4-FFF2-40B4-BE49-F238E27FC236}">
                <a16:creationId xmlns:a16="http://schemas.microsoft.com/office/drawing/2014/main" id="{D4A8B454-4DE5-42E7-B5ED-5E7D2F38BA49}"/>
              </a:ext>
            </a:extLst>
          </p:cNvPr>
          <p:cNvSpPr/>
          <p:nvPr/>
        </p:nvSpPr>
        <p:spPr>
          <a:xfrm>
            <a:off x="702597" y="2131937"/>
            <a:ext cx="1096733" cy="532503"/>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a:solidFill>
                  <a:srgbClr val="001C5C"/>
                </a:solidFill>
                <a:latin typeface="Calibri Light" panose="020F0302020204030204" pitchFamily="34" charset="0"/>
                <a:ea typeface="ＭＳ Ｐゴシック" panose="020B0600070205080204" pitchFamily="34" charset="-128"/>
                <a:cs typeface="Calibri Light" panose="020F0302020204030204" pitchFamily="34" charset="0"/>
              </a:rPr>
              <a:t>Treasury</a:t>
            </a:r>
          </a:p>
        </p:txBody>
      </p:sp>
      <p:sp>
        <p:nvSpPr>
          <p:cNvPr id="16" name="Rectangle 15">
            <a:extLst>
              <a:ext uri="{FF2B5EF4-FFF2-40B4-BE49-F238E27FC236}">
                <a16:creationId xmlns:a16="http://schemas.microsoft.com/office/drawing/2014/main" id="{377A5B2A-17B1-4A04-8DAF-70A62079B60A}"/>
              </a:ext>
            </a:extLst>
          </p:cNvPr>
          <p:cNvSpPr/>
          <p:nvPr/>
        </p:nvSpPr>
        <p:spPr>
          <a:xfrm>
            <a:off x="704942" y="2801761"/>
            <a:ext cx="1095058" cy="532503"/>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a:solidFill>
                  <a:srgbClr val="001C5C"/>
                </a:solidFill>
                <a:latin typeface="Calibri Light" panose="020F0302020204030204" pitchFamily="34" charset="0"/>
                <a:ea typeface="ＭＳ Ｐゴシック" panose="020B0600070205080204" pitchFamily="34" charset="-128"/>
                <a:cs typeface="Calibri Light" panose="020F0302020204030204" pitchFamily="34" charset="0"/>
              </a:rPr>
              <a:t>Municipal</a:t>
            </a:r>
          </a:p>
        </p:txBody>
      </p:sp>
      <p:sp>
        <p:nvSpPr>
          <p:cNvPr id="17" name="Rectangle 16">
            <a:extLst>
              <a:ext uri="{FF2B5EF4-FFF2-40B4-BE49-F238E27FC236}">
                <a16:creationId xmlns:a16="http://schemas.microsoft.com/office/drawing/2014/main" id="{CACFD6BE-5BA1-4B24-92AD-CC92687D7704}"/>
              </a:ext>
            </a:extLst>
          </p:cNvPr>
          <p:cNvSpPr/>
          <p:nvPr/>
        </p:nvSpPr>
        <p:spPr>
          <a:xfrm>
            <a:off x="704942" y="3471588"/>
            <a:ext cx="1095058" cy="530255"/>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a:solidFill>
                  <a:srgbClr val="001C5C"/>
                </a:solidFill>
                <a:latin typeface="Calibri Light" panose="020F0302020204030204" pitchFamily="34" charset="0"/>
                <a:ea typeface="ＭＳ Ｐゴシック" panose="020B0600070205080204" pitchFamily="34" charset="-128"/>
                <a:cs typeface="Calibri Light" panose="020F0302020204030204" pitchFamily="34" charset="0"/>
              </a:rPr>
              <a:t>Corporate Bond</a:t>
            </a:r>
          </a:p>
        </p:txBody>
      </p:sp>
      <p:sp>
        <p:nvSpPr>
          <p:cNvPr id="19" name="Rectangle 18">
            <a:extLst>
              <a:ext uri="{FF2B5EF4-FFF2-40B4-BE49-F238E27FC236}">
                <a16:creationId xmlns:a16="http://schemas.microsoft.com/office/drawing/2014/main" id="{B9618F9F-F0C2-48FE-9978-D0175398E632}"/>
              </a:ext>
            </a:extLst>
          </p:cNvPr>
          <p:cNvSpPr/>
          <p:nvPr/>
        </p:nvSpPr>
        <p:spPr>
          <a:xfrm>
            <a:off x="704942" y="4139161"/>
            <a:ext cx="1095058" cy="532503"/>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a:solidFill>
                  <a:srgbClr val="001C5C"/>
                </a:solidFill>
                <a:latin typeface="Calibri Light" panose="020F0302020204030204" pitchFamily="34" charset="0"/>
                <a:ea typeface="ＭＳ Ｐゴシック" panose="020B0600070205080204" pitchFamily="34" charset="-128"/>
                <a:cs typeface="Calibri Light" panose="020F0302020204030204" pitchFamily="34" charset="0"/>
              </a:rPr>
              <a:t>Preferred Stock</a:t>
            </a:r>
          </a:p>
        </p:txBody>
      </p:sp>
      <p:sp>
        <p:nvSpPr>
          <p:cNvPr id="21" name="Rectangle 20">
            <a:extLst>
              <a:ext uri="{FF2B5EF4-FFF2-40B4-BE49-F238E27FC236}">
                <a16:creationId xmlns:a16="http://schemas.microsoft.com/office/drawing/2014/main" id="{4D07A927-CAF7-4BBB-A04C-A28D4FF32C16}"/>
              </a:ext>
            </a:extLst>
          </p:cNvPr>
          <p:cNvSpPr/>
          <p:nvPr/>
        </p:nvSpPr>
        <p:spPr>
          <a:xfrm>
            <a:off x="704942" y="4808988"/>
            <a:ext cx="1095058" cy="532503"/>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a:solidFill>
                  <a:srgbClr val="001C5C"/>
                </a:solidFill>
                <a:latin typeface="Calibri Light" panose="020F0302020204030204" pitchFamily="34" charset="0"/>
                <a:ea typeface="ＭＳ Ｐゴシック" panose="020B0600070205080204" pitchFamily="34" charset="-128"/>
                <a:cs typeface="Calibri Light" panose="020F0302020204030204" pitchFamily="34" charset="0"/>
              </a:rPr>
              <a:t>High Yield</a:t>
            </a:r>
          </a:p>
        </p:txBody>
      </p:sp>
      <p:sp>
        <p:nvSpPr>
          <p:cNvPr id="22" name="Rectangle 21">
            <a:extLst>
              <a:ext uri="{FF2B5EF4-FFF2-40B4-BE49-F238E27FC236}">
                <a16:creationId xmlns:a16="http://schemas.microsoft.com/office/drawing/2014/main" id="{37442F24-4CE3-43B2-BF18-E446C7ABB8D0}"/>
              </a:ext>
            </a:extLst>
          </p:cNvPr>
          <p:cNvSpPr/>
          <p:nvPr/>
        </p:nvSpPr>
        <p:spPr>
          <a:xfrm>
            <a:off x="3081359" y="1575590"/>
            <a:ext cx="1207239" cy="47037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a:solidFill>
                  <a:srgbClr val="001C5C"/>
                </a:solidFill>
                <a:latin typeface="Calibri Light" panose="020F0302020204030204" pitchFamily="34" charset="0"/>
                <a:ea typeface="ＭＳ Ｐゴシック" panose="020B0600070205080204" pitchFamily="34" charset="-128"/>
                <a:cs typeface="Calibri Light" panose="020F0302020204030204" pitchFamily="34" charset="0"/>
              </a:rPr>
              <a:t>Current Yield</a:t>
            </a:r>
          </a:p>
        </p:txBody>
      </p:sp>
      <p:sp>
        <p:nvSpPr>
          <p:cNvPr id="23" name="Rectangle 22">
            <a:extLst>
              <a:ext uri="{FF2B5EF4-FFF2-40B4-BE49-F238E27FC236}">
                <a16:creationId xmlns:a16="http://schemas.microsoft.com/office/drawing/2014/main" id="{F6DE47E3-57A3-4699-A75E-70D6CEDAABB8}"/>
              </a:ext>
            </a:extLst>
          </p:cNvPr>
          <p:cNvSpPr/>
          <p:nvPr/>
        </p:nvSpPr>
        <p:spPr>
          <a:xfrm>
            <a:off x="4366585" y="1575590"/>
            <a:ext cx="1207239" cy="47037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a:solidFill>
                  <a:srgbClr val="001C5C"/>
                </a:solidFill>
                <a:latin typeface="Calibri Light" panose="020F0302020204030204" pitchFamily="34" charset="0"/>
                <a:ea typeface="ＭＳ Ｐゴシック" panose="020B0600070205080204" pitchFamily="34" charset="-128"/>
                <a:cs typeface="Calibri Light" panose="020F0302020204030204" pitchFamily="34" charset="0"/>
              </a:rPr>
              <a:t>12-Month Annual Volatility</a:t>
            </a:r>
          </a:p>
        </p:txBody>
      </p:sp>
      <p:sp>
        <p:nvSpPr>
          <p:cNvPr id="24" name="Rectangle 23">
            <a:extLst>
              <a:ext uri="{FF2B5EF4-FFF2-40B4-BE49-F238E27FC236}">
                <a16:creationId xmlns:a16="http://schemas.microsoft.com/office/drawing/2014/main" id="{B8FC206B-586F-4054-BA66-555F953AE0A0}"/>
              </a:ext>
            </a:extLst>
          </p:cNvPr>
          <p:cNvSpPr/>
          <p:nvPr/>
        </p:nvSpPr>
        <p:spPr>
          <a:xfrm>
            <a:off x="5651811" y="1575590"/>
            <a:ext cx="1207239" cy="47037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a:solidFill>
                  <a:srgbClr val="001C5C"/>
                </a:solidFill>
                <a:latin typeface="Calibri Light" panose="020F0302020204030204" pitchFamily="34" charset="0"/>
                <a:ea typeface="ＭＳ Ｐゴシック" panose="020B0600070205080204" pitchFamily="34" charset="-128"/>
                <a:cs typeface="Calibri Light" panose="020F0302020204030204" pitchFamily="34" charset="0"/>
              </a:rPr>
              <a:t>12-Month Beta to Govt Bonds</a:t>
            </a:r>
          </a:p>
        </p:txBody>
      </p:sp>
      <p:sp>
        <p:nvSpPr>
          <p:cNvPr id="25" name="Rectangle 24">
            <a:extLst>
              <a:ext uri="{FF2B5EF4-FFF2-40B4-BE49-F238E27FC236}">
                <a16:creationId xmlns:a16="http://schemas.microsoft.com/office/drawing/2014/main" id="{04C91763-E74C-438B-B0F3-2BF02B866872}"/>
              </a:ext>
            </a:extLst>
          </p:cNvPr>
          <p:cNvSpPr/>
          <p:nvPr/>
        </p:nvSpPr>
        <p:spPr>
          <a:xfrm>
            <a:off x="6937037" y="1575590"/>
            <a:ext cx="1207239" cy="47037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a:solidFill>
                  <a:srgbClr val="001C5C"/>
                </a:solidFill>
                <a:latin typeface="Calibri Light" panose="020F0302020204030204" pitchFamily="34" charset="0"/>
                <a:ea typeface="ＭＳ Ｐゴシック" panose="020B0600070205080204" pitchFamily="34" charset="-128"/>
                <a:cs typeface="Calibri Light" panose="020F0302020204030204" pitchFamily="34" charset="0"/>
              </a:rPr>
              <a:t>12-Month Beta to  S&amp;P 500</a:t>
            </a:r>
          </a:p>
        </p:txBody>
      </p:sp>
      <p:sp>
        <p:nvSpPr>
          <p:cNvPr id="26" name="TextBox 25">
            <a:extLst>
              <a:ext uri="{FF2B5EF4-FFF2-40B4-BE49-F238E27FC236}">
                <a16:creationId xmlns:a16="http://schemas.microsoft.com/office/drawing/2014/main" id="{D3B61D00-8AEA-4368-9481-593D1B01CFA2}"/>
              </a:ext>
            </a:extLst>
          </p:cNvPr>
          <p:cNvSpPr txBox="1"/>
          <p:nvPr/>
        </p:nvSpPr>
        <p:spPr>
          <a:xfrm>
            <a:off x="2091591" y="2262382"/>
            <a:ext cx="616323" cy="271613"/>
          </a:xfrm>
          <a:prstGeom prst="rect">
            <a:avLst/>
          </a:prstGeom>
          <a:noFill/>
        </p:spPr>
        <p:txBody>
          <a:bodyPr wrap="square" rtlCol="0">
            <a:spAutoFit/>
          </a:bodyPr>
          <a:lstStyle/>
          <a:p>
            <a:pPr algn="ctr"/>
            <a:r>
              <a:rPr lang="en-US" sz="1165"/>
              <a:t>0.6%</a:t>
            </a:r>
          </a:p>
        </p:txBody>
      </p:sp>
      <p:sp>
        <p:nvSpPr>
          <p:cNvPr id="27" name="TextBox 26">
            <a:extLst>
              <a:ext uri="{FF2B5EF4-FFF2-40B4-BE49-F238E27FC236}">
                <a16:creationId xmlns:a16="http://schemas.microsoft.com/office/drawing/2014/main" id="{B0270AED-5543-4AAE-86C1-3CFD3DC85B38}"/>
              </a:ext>
            </a:extLst>
          </p:cNvPr>
          <p:cNvSpPr txBox="1"/>
          <p:nvPr/>
        </p:nvSpPr>
        <p:spPr>
          <a:xfrm>
            <a:off x="2091591" y="2932206"/>
            <a:ext cx="616323" cy="271613"/>
          </a:xfrm>
          <a:prstGeom prst="rect">
            <a:avLst/>
          </a:prstGeom>
          <a:noFill/>
        </p:spPr>
        <p:txBody>
          <a:bodyPr wrap="square" rtlCol="0">
            <a:spAutoFit/>
          </a:bodyPr>
          <a:lstStyle/>
          <a:p>
            <a:pPr algn="ctr"/>
            <a:r>
              <a:rPr lang="en-US" sz="1165"/>
              <a:t>2.1%</a:t>
            </a:r>
          </a:p>
        </p:txBody>
      </p:sp>
      <p:sp>
        <p:nvSpPr>
          <p:cNvPr id="28" name="TextBox 27">
            <a:extLst>
              <a:ext uri="{FF2B5EF4-FFF2-40B4-BE49-F238E27FC236}">
                <a16:creationId xmlns:a16="http://schemas.microsoft.com/office/drawing/2014/main" id="{4D8DD5AC-F512-4B06-B234-4A99CAE79231}"/>
              </a:ext>
            </a:extLst>
          </p:cNvPr>
          <p:cNvSpPr txBox="1"/>
          <p:nvPr/>
        </p:nvSpPr>
        <p:spPr>
          <a:xfrm>
            <a:off x="2091591" y="3600909"/>
            <a:ext cx="616323" cy="271613"/>
          </a:xfrm>
          <a:prstGeom prst="rect">
            <a:avLst/>
          </a:prstGeom>
          <a:noFill/>
        </p:spPr>
        <p:txBody>
          <a:bodyPr wrap="square" rtlCol="0">
            <a:spAutoFit/>
          </a:bodyPr>
          <a:lstStyle/>
          <a:p>
            <a:pPr algn="ctr"/>
            <a:r>
              <a:rPr lang="en-US" sz="1165"/>
              <a:t>2.0%</a:t>
            </a:r>
          </a:p>
        </p:txBody>
      </p:sp>
      <p:sp>
        <p:nvSpPr>
          <p:cNvPr id="29" name="TextBox 28">
            <a:extLst>
              <a:ext uri="{FF2B5EF4-FFF2-40B4-BE49-F238E27FC236}">
                <a16:creationId xmlns:a16="http://schemas.microsoft.com/office/drawing/2014/main" id="{7D31C309-F1D3-4FE1-A8F0-5EAD02FBF824}"/>
              </a:ext>
            </a:extLst>
          </p:cNvPr>
          <p:cNvSpPr txBox="1"/>
          <p:nvPr/>
        </p:nvSpPr>
        <p:spPr>
          <a:xfrm>
            <a:off x="2091591" y="4269606"/>
            <a:ext cx="616323" cy="271613"/>
          </a:xfrm>
          <a:prstGeom prst="rect">
            <a:avLst/>
          </a:prstGeom>
          <a:noFill/>
        </p:spPr>
        <p:txBody>
          <a:bodyPr wrap="square" rtlCol="0">
            <a:spAutoFit/>
          </a:bodyPr>
          <a:lstStyle/>
          <a:p>
            <a:pPr algn="ctr"/>
            <a:r>
              <a:rPr lang="en-US" sz="1165"/>
              <a:t>3.5%</a:t>
            </a:r>
          </a:p>
        </p:txBody>
      </p:sp>
      <p:sp>
        <p:nvSpPr>
          <p:cNvPr id="30" name="TextBox 29">
            <a:extLst>
              <a:ext uri="{FF2B5EF4-FFF2-40B4-BE49-F238E27FC236}">
                <a16:creationId xmlns:a16="http://schemas.microsoft.com/office/drawing/2014/main" id="{64D906CD-4528-465E-8312-6C6D014DD66F}"/>
              </a:ext>
            </a:extLst>
          </p:cNvPr>
          <p:cNvSpPr txBox="1"/>
          <p:nvPr/>
        </p:nvSpPr>
        <p:spPr>
          <a:xfrm>
            <a:off x="2091591" y="4939433"/>
            <a:ext cx="616323" cy="271613"/>
          </a:xfrm>
          <a:prstGeom prst="rect">
            <a:avLst/>
          </a:prstGeom>
          <a:noFill/>
        </p:spPr>
        <p:txBody>
          <a:bodyPr wrap="square" rtlCol="0">
            <a:spAutoFit/>
          </a:bodyPr>
          <a:lstStyle/>
          <a:p>
            <a:pPr algn="ctr"/>
            <a:r>
              <a:rPr lang="en-US" sz="1165"/>
              <a:t>4.0%</a:t>
            </a:r>
          </a:p>
        </p:txBody>
      </p:sp>
      <p:sp>
        <p:nvSpPr>
          <p:cNvPr id="31" name="TextBox 30">
            <a:extLst>
              <a:ext uri="{FF2B5EF4-FFF2-40B4-BE49-F238E27FC236}">
                <a16:creationId xmlns:a16="http://schemas.microsoft.com/office/drawing/2014/main" id="{50A463CE-5931-448C-95E1-2BB21E367A73}"/>
              </a:ext>
            </a:extLst>
          </p:cNvPr>
          <p:cNvSpPr txBox="1"/>
          <p:nvPr/>
        </p:nvSpPr>
        <p:spPr>
          <a:xfrm>
            <a:off x="3376817" y="2262382"/>
            <a:ext cx="616323" cy="271613"/>
          </a:xfrm>
          <a:prstGeom prst="rect">
            <a:avLst/>
          </a:prstGeom>
          <a:noFill/>
        </p:spPr>
        <p:txBody>
          <a:bodyPr wrap="square" rtlCol="0">
            <a:spAutoFit/>
          </a:bodyPr>
          <a:lstStyle/>
          <a:p>
            <a:pPr algn="ctr"/>
            <a:r>
              <a:rPr lang="en-US" sz="1165"/>
              <a:t>4.2%</a:t>
            </a:r>
          </a:p>
        </p:txBody>
      </p:sp>
      <p:sp>
        <p:nvSpPr>
          <p:cNvPr id="32" name="TextBox 31">
            <a:extLst>
              <a:ext uri="{FF2B5EF4-FFF2-40B4-BE49-F238E27FC236}">
                <a16:creationId xmlns:a16="http://schemas.microsoft.com/office/drawing/2014/main" id="{6E43EDD5-5C15-4893-9C10-C4042AC4A36D}"/>
              </a:ext>
            </a:extLst>
          </p:cNvPr>
          <p:cNvSpPr txBox="1"/>
          <p:nvPr/>
        </p:nvSpPr>
        <p:spPr>
          <a:xfrm>
            <a:off x="3376817" y="2932206"/>
            <a:ext cx="616323" cy="271613"/>
          </a:xfrm>
          <a:prstGeom prst="rect">
            <a:avLst/>
          </a:prstGeom>
          <a:noFill/>
        </p:spPr>
        <p:txBody>
          <a:bodyPr wrap="square" rtlCol="0">
            <a:spAutoFit/>
          </a:bodyPr>
          <a:lstStyle/>
          <a:p>
            <a:pPr algn="ctr"/>
            <a:r>
              <a:rPr lang="en-US" sz="1165"/>
              <a:t>3.5%</a:t>
            </a:r>
          </a:p>
        </p:txBody>
      </p:sp>
      <p:sp>
        <p:nvSpPr>
          <p:cNvPr id="33" name="TextBox 32">
            <a:extLst>
              <a:ext uri="{FF2B5EF4-FFF2-40B4-BE49-F238E27FC236}">
                <a16:creationId xmlns:a16="http://schemas.microsoft.com/office/drawing/2014/main" id="{E34A0A9D-3BE2-41E5-BFC0-581224AA8636}"/>
              </a:ext>
            </a:extLst>
          </p:cNvPr>
          <p:cNvSpPr txBox="1"/>
          <p:nvPr/>
        </p:nvSpPr>
        <p:spPr>
          <a:xfrm>
            <a:off x="3376817" y="3600909"/>
            <a:ext cx="616323" cy="271613"/>
          </a:xfrm>
          <a:prstGeom prst="rect">
            <a:avLst/>
          </a:prstGeom>
          <a:noFill/>
        </p:spPr>
        <p:txBody>
          <a:bodyPr wrap="square" rtlCol="0">
            <a:spAutoFit/>
          </a:bodyPr>
          <a:lstStyle/>
          <a:p>
            <a:pPr algn="ctr"/>
            <a:r>
              <a:rPr lang="en-US" sz="1165"/>
              <a:t>5.4%</a:t>
            </a:r>
          </a:p>
        </p:txBody>
      </p:sp>
      <p:sp>
        <p:nvSpPr>
          <p:cNvPr id="34" name="TextBox 33">
            <a:extLst>
              <a:ext uri="{FF2B5EF4-FFF2-40B4-BE49-F238E27FC236}">
                <a16:creationId xmlns:a16="http://schemas.microsoft.com/office/drawing/2014/main" id="{3581AE84-2FD3-49C8-898D-4677FDBF2793}"/>
              </a:ext>
            </a:extLst>
          </p:cNvPr>
          <p:cNvSpPr txBox="1"/>
          <p:nvPr/>
        </p:nvSpPr>
        <p:spPr>
          <a:xfrm>
            <a:off x="3376817" y="4269606"/>
            <a:ext cx="616323" cy="271613"/>
          </a:xfrm>
          <a:prstGeom prst="rect">
            <a:avLst/>
          </a:prstGeom>
          <a:noFill/>
        </p:spPr>
        <p:txBody>
          <a:bodyPr wrap="square" rtlCol="0">
            <a:spAutoFit/>
          </a:bodyPr>
          <a:lstStyle/>
          <a:p>
            <a:pPr algn="ctr"/>
            <a:r>
              <a:rPr lang="en-US" sz="1165"/>
              <a:t>5.9%</a:t>
            </a:r>
          </a:p>
        </p:txBody>
      </p:sp>
      <p:sp>
        <p:nvSpPr>
          <p:cNvPr id="35" name="TextBox 34">
            <a:extLst>
              <a:ext uri="{FF2B5EF4-FFF2-40B4-BE49-F238E27FC236}">
                <a16:creationId xmlns:a16="http://schemas.microsoft.com/office/drawing/2014/main" id="{07600D5C-95E5-49B3-BDA1-33810084B940}"/>
              </a:ext>
            </a:extLst>
          </p:cNvPr>
          <p:cNvSpPr txBox="1"/>
          <p:nvPr/>
        </p:nvSpPr>
        <p:spPr>
          <a:xfrm>
            <a:off x="3376817" y="4939433"/>
            <a:ext cx="616323" cy="271613"/>
          </a:xfrm>
          <a:prstGeom prst="rect">
            <a:avLst/>
          </a:prstGeom>
          <a:noFill/>
        </p:spPr>
        <p:txBody>
          <a:bodyPr wrap="square" rtlCol="0">
            <a:spAutoFit/>
          </a:bodyPr>
          <a:lstStyle/>
          <a:p>
            <a:pPr algn="ctr"/>
            <a:r>
              <a:rPr lang="en-US" sz="1165"/>
              <a:t>9.0%</a:t>
            </a:r>
          </a:p>
        </p:txBody>
      </p:sp>
      <p:sp>
        <p:nvSpPr>
          <p:cNvPr id="36" name="TextBox 35">
            <a:extLst>
              <a:ext uri="{FF2B5EF4-FFF2-40B4-BE49-F238E27FC236}">
                <a16:creationId xmlns:a16="http://schemas.microsoft.com/office/drawing/2014/main" id="{226809F6-4561-45F2-AAEF-85D7105A7E6E}"/>
              </a:ext>
            </a:extLst>
          </p:cNvPr>
          <p:cNvSpPr txBox="1"/>
          <p:nvPr/>
        </p:nvSpPr>
        <p:spPr>
          <a:xfrm>
            <a:off x="4662043" y="2262382"/>
            <a:ext cx="616323" cy="271613"/>
          </a:xfrm>
          <a:prstGeom prst="rect">
            <a:avLst/>
          </a:prstGeom>
          <a:noFill/>
        </p:spPr>
        <p:txBody>
          <a:bodyPr wrap="square" rtlCol="0">
            <a:spAutoFit/>
          </a:bodyPr>
          <a:lstStyle/>
          <a:p>
            <a:pPr algn="ctr"/>
            <a:r>
              <a:rPr lang="en-US" sz="1165"/>
              <a:t>6.6%</a:t>
            </a:r>
          </a:p>
        </p:txBody>
      </p:sp>
      <p:sp>
        <p:nvSpPr>
          <p:cNvPr id="37" name="TextBox 36">
            <a:extLst>
              <a:ext uri="{FF2B5EF4-FFF2-40B4-BE49-F238E27FC236}">
                <a16:creationId xmlns:a16="http://schemas.microsoft.com/office/drawing/2014/main" id="{2DED2311-EB98-4B84-A5A2-AAA4D3683FE6}"/>
              </a:ext>
            </a:extLst>
          </p:cNvPr>
          <p:cNvSpPr txBox="1"/>
          <p:nvPr/>
        </p:nvSpPr>
        <p:spPr>
          <a:xfrm>
            <a:off x="4662043" y="2932206"/>
            <a:ext cx="616323" cy="271613"/>
          </a:xfrm>
          <a:prstGeom prst="rect">
            <a:avLst/>
          </a:prstGeom>
          <a:noFill/>
        </p:spPr>
        <p:txBody>
          <a:bodyPr wrap="square" rtlCol="0">
            <a:spAutoFit/>
          </a:bodyPr>
          <a:lstStyle/>
          <a:p>
            <a:pPr algn="ctr"/>
            <a:r>
              <a:rPr lang="en-US" sz="1165"/>
              <a:t>6.5%</a:t>
            </a:r>
          </a:p>
        </p:txBody>
      </p:sp>
      <p:sp>
        <p:nvSpPr>
          <p:cNvPr id="38" name="TextBox 37">
            <a:extLst>
              <a:ext uri="{FF2B5EF4-FFF2-40B4-BE49-F238E27FC236}">
                <a16:creationId xmlns:a16="http://schemas.microsoft.com/office/drawing/2014/main" id="{DBC1DD6D-3675-4A08-B8AC-FF319A09578B}"/>
              </a:ext>
            </a:extLst>
          </p:cNvPr>
          <p:cNvSpPr txBox="1"/>
          <p:nvPr/>
        </p:nvSpPr>
        <p:spPr>
          <a:xfrm>
            <a:off x="4662043" y="3600909"/>
            <a:ext cx="616323" cy="271613"/>
          </a:xfrm>
          <a:prstGeom prst="rect">
            <a:avLst/>
          </a:prstGeom>
          <a:noFill/>
        </p:spPr>
        <p:txBody>
          <a:bodyPr wrap="square" rtlCol="0">
            <a:spAutoFit/>
          </a:bodyPr>
          <a:lstStyle/>
          <a:p>
            <a:pPr algn="ctr"/>
            <a:r>
              <a:rPr lang="en-US" sz="1165"/>
              <a:t>9.0%</a:t>
            </a:r>
          </a:p>
        </p:txBody>
      </p:sp>
      <p:sp>
        <p:nvSpPr>
          <p:cNvPr id="39" name="TextBox 38">
            <a:extLst>
              <a:ext uri="{FF2B5EF4-FFF2-40B4-BE49-F238E27FC236}">
                <a16:creationId xmlns:a16="http://schemas.microsoft.com/office/drawing/2014/main" id="{366F5B91-3118-4DF2-B6A9-C1FFE1B5E644}"/>
              </a:ext>
            </a:extLst>
          </p:cNvPr>
          <p:cNvSpPr txBox="1"/>
          <p:nvPr/>
        </p:nvSpPr>
        <p:spPr>
          <a:xfrm>
            <a:off x="4662043" y="4269606"/>
            <a:ext cx="616323" cy="271613"/>
          </a:xfrm>
          <a:prstGeom prst="rect">
            <a:avLst/>
          </a:prstGeom>
          <a:noFill/>
        </p:spPr>
        <p:txBody>
          <a:bodyPr wrap="square" rtlCol="0">
            <a:spAutoFit/>
          </a:bodyPr>
          <a:lstStyle/>
          <a:p>
            <a:pPr algn="ctr"/>
            <a:r>
              <a:rPr lang="en-US" sz="1165"/>
              <a:t>15.1%</a:t>
            </a:r>
          </a:p>
        </p:txBody>
      </p:sp>
      <p:sp>
        <p:nvSpPr>
          <p:cNvPr id="40" name="TextBox 39">
            <a:extLst>
              <a:ext uri="{FF2B5EF4-FFF2-40B4-BE49-F238E27FC236}">
                <a16:creationId xmlns:a16="http://schemas.microsoft.com/office/drawing/2014/main" id="{B1AB2E3E-D364-43B6-8D33-B2510CFAFFDF}"/>
              </a:ext>
            </a:extLst>
          </p:cNvPr>
          <p:cNvSpPr txBox="1"/>
          <p:nvPr/>
        </p:nvSpPr>
        <p:spPr>
          <a:xfrm>
            <a:off x="4662043" y="4939433"/>
            <a:ext cx="616323" cy="271613"/>
          </a:xfrm>
          <a:prstGeom prst="rect">
            <a:avLst/>
          </a:prstGeom>
          <a:noFill/>
        </p:spPr>
        <p:txBody>
          <a:bodyPr wrap="square" rtlCol="0">
            <a:spAutoFit/>
          </a:bodyPr>
          <a:lstStyle/>
          <a:p>
            <a:pPr algn="ctr"/>
            <a:r>
              <a:rPr lang="en-US" sz="1165"/>
              <a:t>9.3%</a:t>
            </a:r>
          </a:p>
        </p:txBody>
      </p:sp>
      <p:sp>
        <p:nvSpPr>
          <p:cNvPr id="41" name="TextBox 40">
            <a:extLst>
              <a:ext uri="{FF2B5EF4-FFF2-40B4-BE49-F238E27FC236}">
                <a16:creationId xmlns:a16="http://schemas.microsoft.com/office/drawing/2014/main" id="{0E065AF4-45D5-4EC0-B1B1-6C1C509BE47D}"/>
              </a:ext>
            </a:extLst>
          </p:cNvPr>
          <p:cNvSpPr txBox="1"/>
          <p:nvPr/>
        </p:nvSpPr>
        <p:spPr>
          <a:xfrm>
            <a:off x="5947269" y="2262382"/>
            <a:ext cx="616323" cy="271613"/>
          </a:xfrm>
          <a:prstGeom prst="rect">
            <a:avLst/>
          </a:prstGeom>
          <a:noFill/>
        </p:spPr>
        <p:txBody>
          <a:bodyPr wrap="square" rtlCol="0">
            <a:spAutoFit/>
          </a:bodyPr>
          <a:lstStyle/>
          <a:p>
            <a:pPr algn="ctr"/>
            <a:r>
              <a:rPr lang="en-US" sz="1165"/>
              <a:t>1.00</a:t>
            </a:r>
          </a:p>
        </p:txBody>
      </p:sp>
      <p:sp>
        <p:nvSpPr>
          <p:cNvPr id="42" name="TextBox 41">
            <a:extLst>
              <a:ext uri="{FF2B5EF4-FFF2-40B4-BE49-F238E27FC236}">
                <a16:creationId xmlns:a16="http://schemas.microsoft.com/office/drawing/2014/main" id="{967DDD94-9B67-4F10-AB38-18C93C3D1FC1}"/>
              </a:ext>
            </a:extLst>
          </p:cNvPr>
          <p:cNvSpPr txBox="1"/>
          <p:nvPr/>
        </p:nvSpPr>
        <p:spPr>
          <a:xfrm>
            <a:off x="5947269" y="2932206"/>
            <a:ext cx="616323" cy="271613"/>
          </a:xfrm>
          <a:prstGeom prst="rect">
            <a:avLst/>
          </a:prstGeom>
          <a:noFill/>
        </p:spPr>
        <p:txBody>
          <a:bodyPr wrap="square" rtlCol="0">
            <a:spAutoFit/>
          </a:bodyPr>
          <a:lstStyle/>
          <a:p>
            <a:pPr algn="ctr"/>
            <a:r>
              <a:rPr lang="en-US" sz="1165"/>
              <a:t>0.50</a:t>
            </a:r>
          </a:p>
        </p:txBody>
      </p:sp>
      <p:sp>
        <p:nvSpPr>
          <p:cNvPr id="43" name="TextBox 42">
            <a:extLst>
              <a:ext uri="{FF2B5EF4-FFF2-40B4-BE49-F238E27FC236}">
                <a16:creationId xmlns:a16="http://schemas.microsoft.com/office/drawing/2014/main" id="{45ED18F3-25C8-44B8-8629-F0F78FECE15C}"/>
              </a:ext>
            </a:extLst>
          </p:cNvPr>
          <p:cNvSpPr txBox="1"/>
          <p:nvPr/>
        </p:nvSpPr>
        <p:spPr>
          <a:xfrm>
            <a:off x="5947269" y="3600909"/>
            <a:ext cx="616323" cy="271613"/>
          </a:xfrm>
          <a:prstGeom prst="rect">
            <a:avLst/>
          </a:prstGeom>
          <a:noFill/>
        </p:spPr>
        <p:txBody>
          <a:bodyPr wrap="square" rtlCol="0">
            <a:spAutoFit/>
          </a:bodyPr>
          <a:lstStyle/>
          <a:p>
            <a:pPr algn="ctr"/>
            <a:r>
              <a:rPr lang="en-US" sz="1165"/>
              <a:t>1.21</a:t>
            </a:r>
          </a:p>
        </p:txBody>
      </p:sp>
      <p:sp>
        <p:nvSpPr>
          <p:cNvPr id="44" name="TextBox 43">
            <a:extLst>
              <a:ext uri="{FF2B5EF4-FFF2-40B4-BE49-F238E27FC236}">
                <a16:creationId xmlns:a16="http://schemas.microsoft.com/office/drawing/2014/main" id="{8590F816-DCC7-4D29-B1A8-B738047DD7A0}"/>
              </a:ext>
            </a:extLst>
          </p:cNvPr>
          <p:cNvSpPr txBox="1"/>
          <p:nvPr/>
        </p:nvSpPr>
        <p:spPr>
          <a:xfrm>
            <a:off x="5947269" y="4269606"/>
            <a:ext cx="616323" cy="271613"/>
          </a:xfrm>
          <a:prstGeom prst="rect">
            <a:avLst/>
          </a:prstGeom>
          <a:noFill/>
        </p:spPr>
        <p:txBody>
          <a:bodyPr wrap="square" rtlCol="0">
            <a:spAutoFit/>
          </a:bodyPr>
          <a:lstStyle/>
          <a:p>
            <a:pPr algn="ctr"/>
            <a:r>
              <a:rPr lang="en-US" sz="1165"/>
              <a:t>1.43</a:t>
            </a:r>
          </a:p>
        </p:txBody>
      </p:sp>
      <p:sp>
        <p:nvSpPr>
          <p:cNvPr id="45" name="TextBox 44">
            <a:extLst>
              <a:ext uri="{FF2B5EF4-FFF2-40B4-BE49-F238E27FC236}">
                <a16:creationId xmlns:a16="http://schemas.microsoft.com/office/drawing/2014/main" id="{E6997926-208F-4976-A448-FCD2697C21C8}"/>
              </a:ext>
            </a:extLst>
          </p:cNvPr>
          <p:cNvSpPr txBox="1"/>
          <p:nvPr/>
        </p:nvSpPr>
        <p:spPr>
          <a:xfrm>
            <a:off x="5947269" y="4939433"/>
            <a:ext cx="616323" cy="271613"/>
          </a:xfrm>
          <a:prstGeom prst="rect">
            <a:avLst/>
          </a:prstGeom>
          <a:noFill/>
        </p:spPr>
        <p:txBody>
          <a:bodyPr wrap="square" rtlCol="0">
            <a:spAutoFit/>
          </a:bodyPr>
          <a:lstStyle/>
          <a:p>
            <a:pPr algn="ctr"/>
            <a:r>
              <a:rPr lang="en-US" sz="1165"/>
              <a:t>0.64</a:t>
            </a:r>
          </a:p>
        </p:txBody>
      </p:sp>
      <p:sp>
        <p:nvSpPr>
          <p:cNvPr id="46" name="TextBox 45">
            <a:extLst>
              <a:ext uri="{FF2B5EF4-FFF2-40B4-BE49-F238E27FC236}">
                <a16:creationId xmlns:a16="http://schemas.microsoft.com/office/drawing/2014/main" id="{6B3AC187-ADD3-494E-9890-7B017A18743A}"/>
              </a:ext>
            </a:extLst>
          </p:cNvPr>
          <p:cNvSpPr txBox="1"/>
          <p:nvPr/>
        </p:nvSpPr>
        <p:spPr>
          <a:xfrm>
            <a:off x="7232495" y="2262382"/>
            <a:ext cx="616323" cy="271613"/>
          </a:xfrm>
          <a:prstGeom prst="rect">
            <a:avLst/>
          </a:prstGeom>
          <a:noFill/>
        </p:spPr>
        <p:txBody>
          <a:bodyPr wrap="square" rtlCol="0">
            <a:spAutoFit/>
          </a:bodyPr>
          <a:lstStyle/>
          <a:p>
            <a:pPr algn="ctr"/>
            <a:r>
              <a:rPr lang="en-US" sz="1165"/>
              <a:t>0.07</a:t>
            </a:r>
          </a:p>
        </p:txBody>
      </p:sp>
      <p:sp>
        <p:nvSpPr>
          <p:cNvPr id="47" name="TextBox 46">
            <a:extLst>
              <a:ext uri="{FF2B5EF4-FFF2-40B4-BE49-F238E27FC236}">
                <a16:creationId xmlns:a16="http://schemas.microsoft.com/office/drawing/2014/main" id="{758BF709-39D1-4941-8482-FFA7CC5746C4}"/>
              </a:ext>
            </a:extLst>
          </p:cNvPr>
          <p:cNvSpPr txBox="1"/>
          <p:nvPr/>
        </p:nvSpPr>
        <p:spPr>
          <a:xfrm>
            <a:off x="7232495" y="2932206"/>
            <a:ext cx="616323" cy="271613"/>
          </a:xfrm>
          <a:prstGeom prst="rect">
            <a:avLst/>
          </a:prstGeom>
          <a:noFill/>
        </p:spPr>
        <p:txBody>
          <a:bodyPr wrap="square" rtlCol="0">
            <a:spAutoFit/>
          </a:bodyPr>
          <a:lstStyle/>
          <a:p>
            <a:pPr algn="ctr"/>
            <a:r>
              <a:rPr lang="en-US" sz="1165"/>
              <a:t>0.13</a:t>
            </a:r>
          </a:p>
        </p:txBody>
      </p:sp>
      <p:sp>
        <p:nvSpPr>
          <p:cNvPr id="48" name="TextBox 47">
            <a:extLst>
              <a:ext uri="{FF2B5EF4-FFF2-40B4-BE49-F238E27FC236}">
                <a16:creationId xmlns:a16="http://schemas.microsoft.com/office/drawing/2014/main" id="{56EC2339-BC35-4CB3-B367-C4453E2858DA}"/>
              </a:ext>
            </a:extLst>
          </p:cNvPr>
          <p:cNvSpPr txBox="1"/>
          <p:nvPr/>
        </p:nvSpPr>
        <p:spPr>
          <a:xfrm>
            <a:off x="7232495" y="3600909"/>
            <a:ext cx="616323" cy="271613"/>
          </a:xfrm>
          <a:prstGeom prst="rect">
            <a:avLst/>
          </a:prstGeom>
          <a:noFill/>
        </p:spPr>
        <p:txBody>
          <a:bodyPr wrap="square" rtlCol="0">
            <a:spAutoFit/>
          </a:bodyPr>
          <a:lstStyle/>
          <a:p>
            <a:pPr algn="ctr"/>
            <a:r>
              <a:rPr lang="en-US" sz="1165"/>
              <a:t>0.19</a:t>
            </a:r>
          </a:p>
        </p:txBody>
      </p:sp>
      <p:sp>
        <p:nvSpPr>
          <p:cNvPr id="49" name="TextBox 48">
            <a:extLst>
              <a:ext uri="{FF2B5EF4-FFF2-40B4-BE49-F238E27FC236}">
                <a16:creationId xmlns:a16="http://schemas.microsoft.com/office/drawing/2014/main" id="{8C3F79D3-9679-4F15-A8D5-6935ACF0DAAD}"/>
              </a:ext>
            </a:extLst>
          </p:cNvPr>
          <p:cNvSpPr txBox="1"/>
          <p:nvPr/>
        </p:nvSpPr>
        <p:spPr>
          <a:xfrm>
            <a:off x="7232495" y="4269606"/>
            <a:ext cx="616323" cy="271613"/>
          </a:xfrm>
          <a:prstGeom prst="rect">
            <a:avLst/>
          </a:prstGeom>
          <a:noFill/>
        </p:spPr>
        <p:txBody>
          <a:bodyPr wrap="square" rtlCol="0">
            <a:spAutoFit/>
          </a:bodyPr>
          <a:lstStyle/>
          <a:p>
            <a:pPr algn="ctr"/>
            <a:r>
              <a:rPr lang="en-US" sz="1165"/>
              <a:t>0.45</a:t>
            </a:r>
          </a:p>
        </p:txBody>
      </p:sp>
      <p:sp>
        <p:nvSpPr>
          <p:cNvPr id="50" name="TextBox 49">
            <a:extLst>
              <a:ext uri="{FF2B5EF4-FFF2-40B4-BE49-F238E27FC236}">
                <a16:creationId xmlns:a16="http://schemas.microsoft.com/office/drawing/2014/main" id="{12FDE99B-C79D-49EA-90DD-4A3D246EEA69}"/>
              </a:ext>
            </a:extLst>
          </p:cNvPr>
          <p:cNvSpPr txBox="1"/>
          <p:nvPr/>
        </p:nvSpPr>
        <p:spPr>
          <a:xfrm>
            <a:off x="7232495" y="4939433"/>
            <a:ext cx="616323" cy="271613"/>
          </a:xfrm>
          <a:prstGeom prst="rect">
            <a:avLst/>
          </a:prstGeom>
          <a:noFill/>
        </p:spPr>
        <p:txBody>
          <a:bodyPr wrap="square" rtlCol="0">
            <a:spAutoFit/>
          </a:bodyPr>
          <a:lstStyle/>
          <a:p>
            <a:pPr algn="ctr"/>
            <a:r>
              <a:rPr lang="en-US" sz="1165"/>
              <a:t>0.32</a:t>
            </a:r>
          </a:p>
        </p:txBody>
      </p:sp>
      <p:cxnSp>
        <p:nvCxnSpPr>
          <p:cNvPr id="51" name="Straight Connector 50">
            <a:extLst>
              <a:ext uri="{FF2B5EF4-FFF2-40B4-BE49-F238E27FC236}">
                <a16:creationId xmlns:a16="http://schemas.microsoft.com/office/drawing/2014/main" id="{9497A627-3E97-43EC-9366-8D410F359360}"/>
              </a:ext>
            </a:extLst>
          </p:cNvPr>
          <p:cNvCxnSpPr>
            <a:cxnSpLocks/>
          </p:cNvCxnSpPr>
          <p:nvPr/>
        </p:nvCxnSpPr>
        <p:spPr>
          <a:xfrm>
            <a:off x="921024" y="2733101"/>
            <a:ext cx="8471747" cy="0"/>
          </a:xfrm>
          <a:prstGeom prst="line">
            <a:avLst/>
          </a:prstGeom>
          <a:ln w="19050">
            <a:solidFill>
              <a:srgbClr val="001C5C"/>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50897024-0E78-43C3-AD44-1094FA23D6EE}"/>
              </a:ext>
            </a:extLst>
          </p:cNvPr>
          <p:cNvCxnSpPr>
            <a:cxnSpLocks/>
          </p:cNvCxnSpPr>
          <p:nvPr/>
        </p:nvCxnSpPr>
        <p:spPr>
          <a:xfrm>
            <a:off x="921024" y="3402925"/>
            <a:ext cx="8471747" cy="0"/>
          </a:xfrm>
          <a:prstGeom prst="line">
            <a:avLst/>
          </a:prstGeom>
          <a:ln w="19050">
            <a:solidFill>
              <a:srgbClr val="001C5C"/>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69E540A7-09E8-4B4B-9EC0-3ADFEC9E6056}"/>
              </a:ext>
            </a:extLst>
          </p:cNvPr>
          <p:cNvCxnSpPr>
            <a:cxnSpLocks/>
          </p:cNvCxnSpPr>
          <p:nvPr/>
        </p:nvCxnSpPr>
        <p:spPr>
          <a:xfrm>
            <a:off x="921024" y="4070501"/>
            <a:ext cx="8471747" cy="0"/>
          </a:xfrm>
          <a:prstGeom prst="line">
            <a:avLst/>
          </a:prstGeom>
          <a:ln w="19050">
            <a:solidFill>
              <a:srgbClr val="001C5C"/>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E44E678F-78ED-49A5-B422-0FBD81577385}"/>
              </a:ext>
            </a:extLst>
          </p:cNvPr>
          <p:cNvCxnSpPr>
            <a:cxnSpLocks/>
          </p:cNvCxnSpPr>
          <p:nvPr/>
        </p:nvCxnSpPr>
        <p:spPr>
          <a:xfrm>
            <a:off x="921024" y="4740325"/>
            <a:ext cx="8471747" cy="0"/>
          </a:xfrm>
          <a:prstGeom prst="line">
            <a:avLst/>
          </a:prstGeom>
          <a:ln w="19050">
            <a:solidFill>
              <a:srgbClr val="001C5C"/>
            </a:solidFill>
          </a:ln>
        </p:spPr>
        <p:style>
          <a:lnRef idx="1">
            <a:schemeClr val="accent1"/>
          </a:lnRef>
          <a:fillRef idx="0">
            <a:schemeClr val="accent1"/>
          </a:fillRef>
          <a:effectRef idx="0">
            <a:schemeClr val="accent1"/>
          </a:effectRef>
          <a:fontRef idx="minor">
            <a:schemeClr val="tx1"/>
          </a:fontRef>
        </p:style>
      </p:cxnSp>
      <p:sp>
        <p:nvSpPr>
          <p:cNvPr id="55" name="Rectangle 54">
            <a:extLst>
              <a:ext uri="{FF2B5EF4-FFF2-40B4-BE49-F238E27FC236}">
                <a16:creationId xmlns:a16="http://schemas.microsoft.com/office/drawing/2014/main" id="{6CBA16CE-ADC1-4DE4-8A97-9F1D0EB4E748}"/>
              </a:ext>
            </a:extLst>
          </p:cNvPr>
          <p:cNvSpPr/>
          <p:nvPr/>
        </p:nvSpPr>
        <p:spPr>
          <a:xfrm>
            <a:off x="704942" y="5495070"/>
            <a:ext cx="1095058" cy="532503"/>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a:solidFill>
                  <a:srgbClr val="001C5C"/>
                </a:solidFill>
                <a:latin typeface="Calibri Light" panose="020F0302020204030204" pitchFamily="34" charset="0"/>
                <a:ea typeface="ＭＳ Ｐゴシック" panose="020B0600070205080204" pitchFamily="34" charset="-128"/>
                <a:cs typeface="Calibri Light" panose="020F0302020204030204" pitchFamily="34" charset="0"/>
              </a:rPr>
              <a:t>Senior Loan</a:t>
            </a:r>
          </a:p>
        </p:txBody>
      </p:sp>
      <p:sp>
        <p:nvSpPr>
          <p:cNvPr id="56" name="TextBox 55">
            <a:extLst>
              <a:ext uri="{FF2B5EF4-FFF2-40B4-BE49-F238E27FC236}">
                <a16:creationId xmlns:a16="http://schemas.microsoft.com/office/drawing/2014/main" id="{84BC2E38-9F22-4DBD-B682-000D46739758}"/>
              </a:ext>
            </a:extLst>
          </p:cNvPr>
          <p:cNvSpPr txBox="1"/>
          <p:nvPr/>
        </p:nvSpPr>
        <p:spPr>
          <a:xfrm>
            <a:off x="2091591" y="5625515"/>
            <a:ext cx="616323" cy="271613"/>
          </a:xfrm>
          <a:prstGeom prst="rect">
            <a:avLst/>
          </a:prstGeom>
          <a:noFill/>
        </p:spPr>
        <p:txBody>
          <a:bodyPr wrap="square" rtlCol="0">
            <a:spAutoFit/>
          </a:bodyPr>
          <a:lstStyle/>
          <a:p>
            <a:pPr algn="ctr"/>
            <a:r>
              <a:rPr lang="en-US" sz="1165"/>
              <a:t>3.2%</a:t>
            </a:r>
          </a:p>
        </p:txBody>
      </p:sp>
      <p:sp>
        <p:nvSpPr>
          <p:cNvPr id="57" name="TextBox 56">
            <a:extLst>
              <a:ext uri="{FF2B5EF4-FFF2-40B4-BE49-F238E27FC236}">
                <a16:creationId xmlns:a16="http://schemas.microsoft.com/office/drawing/2014/main" id="{499B1A19-9B23-4C7B-AFC4-8C2AACFE8391}"/>
              </a:ext>
            </a:extLst>
          </p:cNvPr>
          <p:cNvSpPr txBox="1"/>
          <p:nvPr/>
        </p:nvSpPr>
        <p:spPr>
          <a:xfrm>
            <a:off x="3376817" y="5625515"/>
            <a:ext cx="616323" cy="271613"/>
          </a:xfrm>
          <a:prstGeom prst="rect">
            <a:avLst/>
          </a:prstGeom>
          <a:noFill/>
        </p:spPr>
        <p:txBody>
          <a:bodyPr wrap="square" rtlCol="0">
            <a:spAutoFit/>
          </a:bodyPr>
          <a:lstStyle/>
          <a:p>
            <a:pPr algn="ctr"/>
            <a:r>
              <a:rPr lang="en-US" sz="1165"/>
              <a:t>4. 7%</a:t>
            </a:r>
          </a:p>
        </p:txBody>
      </p:sp>
      <p:sp>
        <p:nvSpPr>
          <p:cNvPr id="58" name="TextBox 57">
            <a:extLst>
              <a:ext uri="{FF2B5EF4-FFF2-40B4-BE49-F238E27FC236}">
                <a16:creationId xmlns:a16="http://schemas.microsoft.com/office/drawing/2014/main" id="{F03532BE-A2FF-465A-90BA-D347FC616773}"/>
              </a:ext>
            </a:extLst>
          </p:cNvPr>
          <p:cNvSpPr txBox="1"/>
          <p:nvPr/>
        </p:nvSpPr>
        <p:spPr>
          <a:xfrm>
            <a:off x="4662043" y="5625515"/>
            <a:ext cx="616323" cy="271613"/>
          </a:xfrm>
          <a:prstGeom prst="rect">
            <a:avLst/>
          </a:prstGeom>
          <a:noFill/>
        </p:spPr>
        <p:txBody>
          <a:bodyPr wrap="square" rtlCol="0">
            <a:spAutoFit/>
          </a:bodyPr>
          <a:lstStyle/>
          <a:p>
            <a:pPr algn="ctr"/>
            <a:r>
              <a:rPr lang="en-US" sz="1165"/>
              <a:t>5.6%</a:t>
            </a:r>
          </a:p>
        </p:txBody>
      </p:sp>
      <p:sp>
        <p:nvSpPr>
          <p:cNvPr id="59" name="TextBox 58">
            <a:extLst>
              <a:ext uri="{FF2B5EF4-FFF2-40B4-BE49-F238E27FC236}">
                <a16:creationId xmlns:a16="http://schemas.microsoft.com/office/drawing/2014/main" id="{AAAAF667-3E9B-4AC2-9AE3-97A29572FC28}"/>
              </a:ext>
            </a:extLst>
          </p:cNvPr>
          <p:cNvSpPr txBox="1"/>
          <p:nvPr/>
        </p:nvSpPr>
        <p:spPr>
          <a:xfrm>
            <a:off x="5947269" y="5625515"/>
            <a:ext cx="616323" cy="271613"/>
          </a:xfrm>
          <a:prstGeom prst="rect">
            <a:avLst/>
          </a:prstGeom>
          <a:noFill/>
        </p:spPr>
        <p:txBody>
          <a:bodyPr wrap="square" rtlCol="0">
            <a:spAutoFit/>
          </a:bodyPr>
          <a:lstStyle/>
          <a:p>
            <a:pPr algn="ctr"/>
            <a:r>
              <a:rPr lang="en-US" sz="1165"/>
              <a:t>0.05</a:t>
            </a:r>
          </a:p>
        </p:txBody>
      </p:sp>
      <p:sp>
        <p:nvSpPr>
          <p:cNvPr id="60" name="TextBox 59">
            <a:extLst>
              <a:ext uri="{FF2B5EF4-FFF2-40B4-BE49-F238E27FC236}">
                <a16:creationId xmlns:a16="http://schemas.microsoft.com/office/drawing/2014/main" id="{66B6CD25-15F0-4F65-AF6D-ECD0121AC738}"/>
              </a:ext>
            </a:extLst>
          </p:cNvPr>
          <p:cNvSpPr txBox="1"/>
          <p:nvPr/>
        </p:nvSpPr>
        <p:spPr>
          <a:xfrm>
            <a:off x="7232495" y="5625515"/>
            <a:ext cx="616323" cy="271613"/>
          </a:xfrm>
          <a:prstGeom prst="rect">
            <a:avLst/>
          </a:prstGeom>
          <a:noFill/>
        </p:spPr>
        <p:txBody>
          <a:bodyPr wrap="square" rtlCol="0">
            <a:spAutoFit/>
          </a:bodyPr>
          <a:lstStyle/>
          <a:p>
            <a:pPr algn="ctr"/>
            <a:r>
              <a:rPr lang="en-US" sz="1165"/>
              <a:t>0.11</a:t>
            </a:r>
          </a:p>
        </p:txBody>
      </p:sp>
      <p:cxnSp>
        <p:nvCxnSpPr>
          <p:cNvPr id="61" name="Straight Connector 60">
            <a:extLst>
              <a:ext uri="{FF2B5EF4-FFF2-40B4-BE49-F238E27FC236}">
                <a16:creationId xmlns:a16="http://schemas.microsoft.com/office/drawing/2014/main" id="{C6540FE4-37E1-41FE-A2CF-69C5992FFA94}"/>
              </a:ext>
            </a:extLst>
          </p:cNvPr>
          <p:cNvCxnSpPr>
            <a:cxnSpLocks/>
          </p:cNvCxnSpPr>
          <p:nvPr/>
        </p:nvCxnSpPr>
        <p:spPr>
          <a:xfrm>
            <a:off x="957755" y="5418280"/>
            <a:ext cx="8471747" cy="0"/>
          </a:xfrm>
          <a:prstGeom prst="line">
            <a:avLst/>
          </a:prstGeom>
          <a:ln w="19050">
            <a:solidFill>
              <a:srgbClr val="001C5C"/>
            </a:solidFill>
          </a:ln>
        </p:spPr>
        <p:style>
          <a:lnRef idx="1">
            <a:schemeClr val="accent1"/>
          </a:lnRef>
          <a:fillRef idx="0">
            <a:schemeClr val="accent1"/>
          </a:fillRef>
          <a:effectRef idx="0">
            <a:schemeClr val="accent1"/>
          </a:effectRef>
          <a:fontRef idx="minor">
            <a:schemeClr val="tx1"/>
          </a:fontRef>
        </p:style>
      </p:cxnSp>
      <p:sp>
        <p:nvSpPr>
          <p:cNvPr id="64" name="Slide Number Placeholder 1">
            <a:extLst>
              <a:ext uri="{FF2B5EF4-FFF2-40B4-BE49-F238E27FC236}">
                <a16:creationId xmlns:a16="http://schemas.microsoft.com/office/drawing/2014/main" id="{9DA26FDC-52DF-4014-B714-1655448669B6}"/>
              </a:ext>
            </a:extLst>
          </p:cNvPr>
          <p:cNvSpPr txBox="1">
            <a:spLocks/>
          </p:cNvSpPr>
          <p:nvPr/>
        </p:nvSpPr>
        <p:spPr>
          <a:xfrm>
            <a:off x="147921" y="7255949"/>
            <a:ext cx="2195652" cy="402151"/>
          </a:xfrm>
          <a:prstGeom prst="rect">
            <a:avLst/>
          </a:prstGeom>
        </p:spPr>
        <p:txBody>
          <a:bodyPr vert="horz" lIns="88750" tIns="44375" rIns="88750" bIns="44375" rtlCol="0" anchor="ctr"/>
          <a:lstStyle>
            <a:defPPr>
              <a:defRPr lang="en-US"/>
            </a:defPPr>
            <a:lvl1pPr algn="l" rtl="0" eaLnBrk="0" fontAlgn="base" hangingPunct="0">
              <a:spcBef>
                <a:spcPct val="0"/>
              </a:spcBef>
              <a:spcAft>
                <a:spcPct val="0"/>
              </a:spcAft>
              <a:defRPr sz="990" kern="1200">
                <a:solidFill>
                  <a:schemeClr val="tx1"/>
                </a:solidFill>
                <a:latin typeface="Arial" panose="020B0604020202020204" pitchFamily="34" charset="0"/>
                <a:ea typeface="+mn-ea"/>
                <a:cs typeface="+mn-cs"/>
              </a:defRPr>
            </a:lvl1pPr>
            <a:lvl2pPr marL="457093"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187"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279"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372"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5465" algn="l" defTabSz="914187" rtl="0" eaLnBrk="1" latinLnBrk="0" hangingPunct="1">
              <a:defRPr sz="1200" kern="1200">
                <a:solidFill>
                  <a:schemeClr val="tx1"/>
                </a:solidFill>
                <a:latin typeface="Arial" panose="020B0604020202020204" pitchFamily="34" charset="0"/>
                <a:ea typeface="+mn-ea"/>
                <a:cs typeface="+mn-cs"/>
              </a:defRPr>
            </a:lvl6pPr>
            <a:lvl7pPr marL="2742560" algn="l" defTabSz="914187" rtl="0" eaLnBrk="1" latinLnBrk="0" hangingPunct="1">
              <a:defRPr sz="1200" kern="1200">
                <a:solidFill>
                  <a:schemeClr val="tx1"/>
                </a:solidFill>
                <a:latin typeface="Arial" panose="020B0604020202020204" pitchFamily="34" charset="0"/>
                <a:ea typeface="+mn-ea"/>
                <a:cs typeface="+mn-cs"/>
              </a:defRPr>
            </a:lvl7pPr>
            <a:lvl8pPr marL="3199651" algn="l" defTabSz="914187" rtl="0" eaLnBrk="1" latinLnBrk="0" hangingPunct="1">
              <a:defRPr sz="1200" kern="1200">
                <a:solidFill>
                  <a:schemeClr val="tx1"/>
                </a:solidFill>
                <a:latin typeface="Arial" panose="020B0604020202020204" pitchFamily="34" charset="0"/>
                <a:ea typeface="+mn-ea"/>
                <a:cs typeface="+mn-cs"/>
              </a:defRPr>
            </a:lvl8pPr>
            <a:lvl9pPr marL="3656744" algn="l" defTabSz="914187" rtl="0" eaLnBrk="1" latinLnBrk="0" hangingPunct="1">
              <a:defRPr sz="1200" kern="1200">
                <a:solidFill>
                  <a:schemeClr val="tx1"/>
                </a:solidFill>
                <a:latin typeface="Arial" panose="020B0604020202020204" pitchFamily="34" charset="0"/>
                <a:ea typeface="+mn-ea"/>
                <a:cs typeface="+mn-cs"/>
              </a:defRPr>
            </a:lvl9pPr>
          </a:lstStyle>
          <a:p>
            <a:fld id="{EE22647F-8580-4E23-95E9-78AD894D0ADF}" type="slidenum">
              <a:rPr lang="en-US" sz="961"/>
              <a:pPr/>
              <a:t>14</a:t>
            </a:fld>
            <a:endParaRPr lang="en-US" sz="961"/>
          </a:p>
        </p:txBody>
      </p:sp>
      <p:sp>
        <p:nvSpPr>
          <p:cNvPr id="62" name="Rectangle 61">
            <a:extLst>
              <a:ext uri="{FF2B5EF4-FFF2-40B4-BE49-F238E27FC236}">
                <a16:creationId xmlns:a16="http://schemas.microsoft.com/office/drawing/2014/main" id="{0C20B3F2-6FF2-4F07-A2FA-3A49307C61B8}"/>
              </a:ext>
            </a:extLst>
          </p:cNvPr>
          <p:cNvSpPr/>
          <p:nvPr/>
        </p:nvSpPr>
        <p:spPr>
          <a:xfrm>
            <a:off x="6400800" y="7058557"/>
            <a:ext cx="3397827" cy="5990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5" name="TextBox 64">
            <a:extLst>
              <a:ext uri="{FF2B5EF4-FFF2-40B4-BE49-F238E27FC236}">
                <a16:creationId xmlns:a16="http://schemas.microsoft.com/office/drawing/2014/main" id="{58A91DC4-ACC6-4982-94C8-36713B9CFF28}"/>
              </a:ext>
            </a:extLst>
          </p:cNvPr>
          <p:cNvSpPr txBox="1"/>
          <p:nvPr/>
        </p:nvSpPr>
        <p:spPr>
          <a:xfrm>
            <a:off x="6400800" y="7206750"/>
            <a:ext cx="3657600" cy="323165"/>
          </a:xfrm>
          <a:prstGeom prst="rect">
            <a:avLst/>
          </a:prstGeom>
          <a:noFill/>
        </p:spPr>
        <p:txBody>
          <a:bodyPr wrap="square" rtlCol="0">
            <a:spAutoFit/>
          </a:bodyPr>
          <a:lstStyle/>
          <a:p>
            <a:r>
              <a:rPr lang="en-US" sz="1500" b="1">
                <a:solidFill>
                  <a:srgbClr val="001C5C"/>
                </a:solidFill>
                <a:latin typeface="+mn-lt"/>
              </a:rPr>
              <a:t>Infrastructure Capital Advisors, LLC</a:t>
            </a:r>
          </a:p>
        </p:txBody>
      </p:sp>
      <p:sp>
        <p:nvSpPr>
          <p:cNvPr id="66" name="Rectangle 65">
            <a:extLst>
              <a:ext uri="{FF2B5EF4-FFF2-40B4-BE49-F238E27FC236}">
                <a16:creationId xmlns:a16="http://schemas.microsoft.com/office/drawing/2014/main" id="{E147457B-0A6F-4271-B92A-C1073FD21A0F}"/>
              </a:ext>
            </a:extLst>
          </p:cNvPr>
          <p:cNvSpPr/>
          <p:nvPr/>
        </p:nvSpPr>
        <p:spPr>
          <a:xfrm>
            <a:off x="785814" y="1342503"/>
            <a:ext cx="2706190" cy="241605"/>
          </a:xfrm>
          <a:prstGeom prst="rect">
            <a:avLst/>
          </a:prstGeom>
        </p:spPr>
        <p:txBody>
          <a:bodyPr wrap="none">
            <a:spAutoFit/>
          </a:bodyPr>
          <a:lstStyle/>
          <a:p>
            <a:r>
              <a:rPr lang="en-US" sz="970" i="1">
                <a:latin typeface="Calibri" panose="020F0502020204030204" pitchFamily="34" charset="0"/>
                <a:cs typeface="Calibri" panose="020F0502020204030204" pitchFamily="34" charset="0"/>
              </a:rPr>
              <a:t>As of 12/31/2022, from 12/31/2012 – 12/31/2022</a:t>
            </a:r>
          </a:p>
        </p:txBody>
      </p:sp>
      <p:sp>
        <p:nvSpPr>
          <p:cNvPr id="63" name="Rectangle 62">
            <a:extLst>
              <a:ext uri="{FF2B5EF4-FFF2-40B4-BE49-F238E27FC236}">
                <a16:creationId xmlns:a16="http://schemas.microsoft.com/office/drawing/2014/main" id="{9E210245-1A56-4F16-B3CD-00DC575D3B06}"/>
              </a:ext>
            </a:extLst>
          </p:cNvPr>
          <p:cNvSpPr/>
          <p:nvPr/>
        </p:nvSpPr>
        <p:spPr>
          <a:xfrm>
            <a:off x="8222263" y="1575590"/>
            <a:ext cx="1207239" cy="47037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a:solidFill>
                  <a:srgbClr val="001C5C"/>
                </a:solidFill>
                <a:latin typeface="Calibri Light" panose="020F0302020204030204" pitchFamily="34" charset="0"/>
                <a:ea typeface="ＭＳ Ｐゴシック" panose="020B0600070205080204" pitchFamily="34" charset="-128"/>
                <a:cs typeface="Calibri Light" panose="020F0302020204030204" pitchFamily="34" charset="0"/>
              </a:rPr>
              <a:t>YTD Returns</a:t>
            </a:r>
          </a:p>
        </p:txBody>
      </p:sp>
      <p:sp>
        <p:nvSpPr>
          <p:cNvPr id="68" name="TextBox 67">
            <a:extLst>
              <a:ext uri="{FF2B5EF4-FFF2-40B4-BE49-F238E27FC236}">
                <a16:creationId xmlns:a16="http://schemas.microsoft.com/office/drawing/2014/main" id="{677F7C33-4D1E-4CE0-9385-889A56655C08}"/>
              </a:ext>
            </a:extLst>
          </p:cNvPr>
          <p:cNvSpPr txBox="1"/>
          <p:nvPr/>
        </p:nvSpPr>
        <p:spPr>
          <a:xfrm>
            <a:off x="8517721" y="2262382"/>
            <a:ext cx="616323" cy="271613"/>
          </a:xfrm>
          <a:prstGeom prst="rect">
            <a:avLst/>
          </a:prstGeom>
          <a:noFill/>
        </p:spPr>
        <p:txBody>
          <a:bodyPr wrap="square" rtlCol="0">
            <a:spAutoFit/>
          </a:bodyPr>
          <a:lstStyle/>
          <a:p>
            <a:pPr algn="ctr"/>
            <a:r>
              <a:rPr lang="en-US" sz="1165"/>
              <a:t>-12.5%</a:t>
            </a:r>
          </a:p>
        </p:txBody>
      </p:sp>
      <p:sp>
        <p:nvSpPr>
          <p:cNvPr id="69" name="TextBox 68">
            <a:extLst>
              <a:ext uri="{FF2B5EF4-FFF2-40B4-BE49-F238E27FC236}">
                <a16:creationId xmlns:a16="http://schemas.microsoft.com/office/drawing/2014/main" id="{EF5437CD-57E3-470A-8E2B-62409B2C5085}"/>
              </a:ext>
            </a:extLst>
          </p:cNvPr>
          <p:cNvSpPr txBox="1"/>
          <p:nvPr/>
        </p:nvSpPr>
        <p:spPr>
          <a:xfrm>
            <a:off x="8517721" y="2932206"/>
            <a:ext cx="616323" cy="271613"/>
          </a:xfrm>
          <a:prstGeom prst="rect">
            <a:avLst/>
          </a:prstGeom>
          <a:noFill/>
        </p:spPr>
        <p:txBody>
          <a:bodyPr wrap="square" rtlCol="0">
            <a:spAutoFit/>
          </a:bodyPr>
          <a:lstStyle/>
          <a:p>
            <a:pPr algn="ctr"/>
            <a:r>
              <a:rPr lang="en-US" sz="1165"/>
              <a:t>-8.5%</a:t>
            </a:r>
          </a:p>
        </p:txBody>
      </p:sp>
      <p:sp>
        <p:nvSpPr>
          <p:cNvPr id="70" name="TextBox 69">
            <a:extLst>
              <a:ext uri="{FF2B5EF4-FFF2-40B4-BE49-F238E27FC236}">
                <a16:creationId xmlns:a16="http://schemas.microsoft.com/office/drawing/2014/main" id="{4BA921AA-AA4D-4719-98EA-F58275EC0379}"/>
              </a:ext>
            </a:extLst>
          </p:cNvPr>
          <p:cNvSpPr txBox="1"/>
          <p:nvPr/>
        </p:nvSpPr>
        <p:spPr>
          <a:xfrm>
            <a:off x="8517721" y="3600909"/>
            <a:ext cx="727137" cy="271613"/>
          </a:xfrm>
          <a:prstGeom prst="rect">
            <a:avLst/>
          </a:prstGeom>
          <a:noFill/>
        </p:spPr>
        <p:txBody>
          <a:bodyPr wrap="square" rtlCol="0">
            <a:spAutoFit/>
          </a:bodyPr>
          <a:lstStyle/>
          <a:p>
            <a:pPr algn="ctr"/>
            <a:r>
              <a:rPr lang="en-US" sz="1165"/>
              <a:t>-15.8%</a:t>
            </a:r>
          </a:p>
        </p:txBody>
      </p:sp>
      <p:sp>
        <p:nvSpPr>
          <p:cNvPr id="71" name="TextBox 70">
            <a:extLst>
              <a:ext uri="{FF2B5EF4-FFF2-40B4-BE49-F238E27FC236}">
                <a16:creationId xmlns:a16="http://schemas.microsoft.com/office/drawing/2014/main" id="{12E0B117-0901-4C69-965C-C3250BB7EEC8}"/>
              </a:ext>
            </a:extLst>
          </p:cNvPr>
          <p:cNvSpPr txBox="1"/>
          <p:nvPr/>
        </p:nvSpPr>
        <p:spPr>
          <a:xfrm>
            <a:off x="8517721" y="4269606"/>
            <a:ext cx="727137" cy="271613"/>
          </a:xfrm>
          <a:prstGeom prst="rect">
            <a:avLst/>
          </a:prstGeom>
          <a:noFill/>
        </p:spPr>
        <p:txBody>
          <a:bodyPr wrap="square" rtlCol="0">
            <a:spAutoFit/>
          </a:bodyPr>
          <a:lstStyle/>
          <a:p>
            <a:pPr algn="ctr"/>
            <a:r>
              <a:rPr lang="en-US" sz="1165"/>
              <a:t>-18.9%</a:t>
            </a:r>
          </a:p>
        </p:txBody>
      </p:sp>
      <p:sp>
        <p:nvSpPr>
          <p:cNvPr id="72" name="TextBox 71">
            <a:extLst>
              <a:ext uri="{FF2B5EF4-FFF2-40B4-BE49-F238E27FC236}">
                <a16:creationId xmlns:a16="http://schemas.microsoft.com/office/drawing/2014/main" id="{41F5B19D-51B0-4B5F-8D02-A79D394C70E4}"/>
              </a:ext>
            </a:extLst>
          </p:cNvPr>
          <p:cNvSpPr txBox="1"/>
          <p:nvPr/>
        </p:nvSpPr>
        <p:spPr>
          <a:xfrm>
            <a:off x="8517721" y="4939433"/>
            <a:ext cx="727137" cy="271613"/>
          </a:xfrm>
          <a:prstGeom prst="rect">
            <a:avLst/>
          </a:prstGeom>
          <a:noFill/>
        </p:spPr>
        <p:txBody>
          <a:bodyPr wrap="square" rtlCol="0">
            <a:spAutoFit/>
          </a:bodyPr>
          <a:lstStyle/>
          <a:p>
            <a:pPr algn="ctr"/>
            <a:r>
              <a:rPr lang="en-US" sz="1165"/>
              <a:t>-11.2%</a:t>
            </a:r>
          </a:p>
        </p:txBody>
      </p:sp>
      <p:sp>
        <p:nvSpPr>
          <p:cNvPr id="73" name="TextBox 72">
            <a:extLst>
              <a:ext uri="{FF2B5EF4-FFF2-40B4-BE49-F238E27FC236}">
                <a16:creationId xmlns:a16="http://schemas.microsoft.com/office/drawing/2014/main" id="{8FFB5813-665A-4A34-A06D-0B2CBC64644B}"/>
              </a:ext>
            </a:extLst>
          </p:cNvPr>
          <p:cNvSpPr txBox="1"/>
          <p:nvPr/>
        </p:nvSpPr>
        <p:spPr>
          <a:xfrm>
            <a:off x="8573127" y="5625515"/>
            <a:ext cx="616323" cy="271613"/>
          </a:xfrm>
          <a:prstGeom prst="rect">
            <a:avLst/>
          </a:prstGeom>
          <a:noFill/>
        </p:spPr>
        <p:txBody>
          <a:bodyPr wrap="square" rtlCol="0">
            <a:spAutoFit/>
          </a:bodyPr>
          <a:lstStyle/>
          <a:p>
            <a:pPr algn="ctr"/>
            <a:r>
              <a:rPr lang="en-US" sz="1165"/>
              <a:t>-0.6%</a:t>
            </a:r>
          </a:p>
        </p:txBody>
      </p:sp>
      <p:sp>
        <p:nvSpPr>
          <p:cNvPr id="2" name="Rectangle 1">
            <a:extLst>
              <a:ext uri="{FF2B5EF4-FFF2-40B4-BE49-F238E27FC236}">
                <a16:creationId xmlns:a16="http://schemas.microsoft.com/office/drawing/2014/main" id="{378DF1E9-73C5-0952-3A19-E766869675F3}"/>
              </a:ext>
            </a:extLst>
          </p:cNvPr>
          <p:cNvSpPr/>
          <p:nvPr/>
        </p:nvSpPr>
        <p:spPr>
          <a:xfrm>
            <a:off x="334356" y="7442120"/>
            <a:ext cx="5029200" cy="246221"/>
          </a:xfrm>
          <a:prstGeom prst="rect">
            <a:avLst/>
          </a:prstGeom>
        </p:spPr>
        <p:txBody>
          <a:bodyPr>
            <a:spAutoFit/>
          </a:bodyPr>
          <a:lstStyle/>
          <a:p>
            <a:pPr lvl="0" algn="ctr"/>
            <a:r>
              <a:rPr lang="en-US" altLang="en-US" sz="1000" err="1">
                <a:latin typeface="Calibri" panose="020F0502020204030204" pitchFamily="34" charset="0"/>
                <a:ea typeface="Calibri" panose="020F0502020204030204" pitchFamily="34" charset="0"/>
                <a:cs typeface="Calibri" panose="020F0502020204030204" pitchFamily="34" charset="0"/>
              </a:rPr>
              <a:t>ALTSDB</a:t>
            </a:r>
            <a:r>
              <a:rPr lang="en-US" altLang="en-US" sz="1000">
                <a:latin typeface="Calibri" panose="020F0502020204030204" pitchFamily="34" charset="0"/>
                <a:ea typeface="Calibri" panose="020F0502020204030204" pitchFamily="34" charset="0"/>
                <a:cs typeface="Calibri" panose="020F0502020204030204" pitchFamily="34" charset="0"/>
              </a:rPr>
              <a:t> USE ONLY • NOT FDIC INSURED • NOT BANK GUARANTEED • MAY LOSE VALUE</a:t>
            </a:r>
          </a:p>
        </p:txBody>
      </p:sp>
    </p:spTree>
    <p:extLst>
      <p:ext uri="{BB962C8B-B14F-4D97-AF65-F5344CB8AC3E}">
        <p14:creationId xmlns:p14="http://schemas.microsoft.com/office/powerpoint/2010/main" val="41741512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5"/>
          <p:cNvGrpSpPr>
            <a:grpSpLocks/>
          </p:cNvGrpSpPr>
          <p:nvPr>
            <p:custDataLst>
              <p:tags r:id="rId1"/>
            </p:custDataLst>
          </p:nvPr>
        </p:nvGrpSpPr>
        <p:grpSpPr bwMode="auto">
          <a:xfrm>
            <a:off x="591675" y="1036884"/>
            <a:ext cx="8653183" cy="348224"/>
            <a:chOff x="286" y="966"/>
            <a:chExt cx="5617" cy="226"/>
          </a:xfrm>
        </p:grpSpPr>
        <p:sp>
          <p:nvSpPr>
            <p:cNvPr id="9" name="Text Box 6"/>
            <p:cNvSpPr txBox="1">
              <a:spLocks noChangeArrowheads="1"/>
            </p:cNvSpPr>
            <p:nvPr>
              <p:custDataLst>
                <p:tags r:id="rId2"/>
              </p:custDataLst>
            </p:nvPr>
          </p:nvSpPr>
          <p:spPr bwMode="auto">
            <a:xfrm>
              <a:off x="430" y="966"/>
              <a:ext cx="5473" cy="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49306" rIns="0" bIns="0">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eaLnBrk="1" hangingPunct="1"/>
              <a:r>
                <a:rPr lang="en-US" altLang="en-US" sz="1941" b="1">
                  <a:solidFill>
                    <a:srgbClr val="001C5C"/>
                  </a:solidFill>
                  <a:latin typeface="Calibri" panose="020F0502020204030204" pitchFamily="34" charset="0"/>
                  <a:ea typeface="ＭＳ Ｐゴシック" panose="020B0600070205080204" pitchFamily="34" charset="-128"/>
                  <a:cs typeface="Calibri" panose="020F0502020204030204" pitchFamily="34" charset="0"/>
                </a:rPr>
                <a:t>Equity Yield Alternatives – Market Sensitivity</a:t>
              </a:r>
            </a:p>
          </p:txBody>
        </p:sp>
        <p:sp>
          <p:nvSpPr>
            <p:cNvPr id="11" name="Rectangle 8"/>
            <p:cNvSpPr>
              <a:spLocks noChangeArrowheads="1"/>
            </p:cNvSpPr>
            <p:nvPr/>
          </p:nvSpPr>
          <p:spPr bwMode="auto">
            <a:xfrm>
              <a:off x="286" y="966"/>
              <a:ext cx="54" cy="213"/>
            </a:xfrm>
            <a:prstGeom prst="rect">
              <a:avLst/>
            </a:prstGeom>
            <a:solidFill>
              <a:srgbClr val="001C5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eaLnBrk="1" hangingPunct="1"/>
              <a:endParaRPr lang="en-GB" altLang="en-US" sz="1747" b="1">
                <a:solidFill>
                  <a:schemeClr val="tx2"/>
                </a:solidFill>
                <a:latin typeface="Book Antiqua" panose="02040602050305030304" pitchFamily="18" charset="0"/>
              </a:endParaRPr>
            </a:p>
          </p:txBody>
        </p:sp>
      </p:grpSp>
      <p:sp>
        <p:nvSpPr>
          <p:cNvPr id="13" name="Rectangle 12">
            <a:extLst>
              <a:ext uri="{FF2B5EF4-FFF2-40B4-BE49-F238E27FC236}">
                <a16:creationId xmlns:a16="http://schemas.microsoft.com/office/drawing/2014/main" id="{E3BA542D-5693-43A0-A7FB-260FEF169E9F}"/>
              </a:ext>
            </a:extLst>
          </p:cNvPr>
          <p:cNvSpPr/>
          <p:nvPr/>
        </p:nvSpPr>
        <p:spPr>
          <a:xfrm>
            <a:off x="1796133" y="1575590"/>
            <a:ext cx="1207239" cy="46556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a:solidFill>
                  <a:srgbClr val="001C5C"/>
                </a:solidFill>
                <a:latin typeface="Calibri Light" panose="020F0302020204030204" pitchFamily="34" charset="0"/>
                <a:ea typeface="ＭＳ Ｐゴシック" panose="020B0600070205080204" pitchFamily="34" charset="-128"/>
                <a:cs typeface="Calibri Light" panose="020F0302020204030204" pitchFamily="34" charset="0"/>
              </a:rPr>
              <a:t>10-Yr Annualized Return</a:t>
            </a:r>
          </a:p>
        </p:txBody>
      </p:sp>
      <p:sp>
        <p:nvSpPr>
          <p:cNvPr id="14" name="Rectangle 13">
            <a:extLst>
              <a:ext uri="{FF2B5EF4-FFF2-40B4-BE49-F238E27FC236}">
                <a16:creationId xmlns:a16="http://schemas.microsoft.com/office/drawing/2014/main" id="{59AC42DD-CE40-4203-AB8B-65ECC8B900CF}"/>
              </a:ext>
            </a:extLst>
          </p:cNvPr>
          <p:cNvSpPr/>
          <p:nvPr/>
        </p:nvSpPr>
        <p:spPr>
          <a:xfrm>
            <a:off x="588586" y="2059040"/>
            <a:ext cx="677504" cy="4123324"/>
          </a:xfrm>
          <a:prstGeom prst="rect">
            <a:avLst/>
          </a:prstGeom>
          <a:solidFill>
            <a:srgbClr val="001C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65">
              <a:solidFill>
                <a:srgbClr val="113D63"/>
              </a:solidFill>
              <a:latin typeface="Arial" panose="020B0604020202020204" pitchFamily="34" charset="0"/>
            </a:endParaRPr>
          </a:p>
        </p:txBody>
      </p:sp>
      <p:sp>
        <p:nvSpPr>
          <p:cNvPr id="15" name="Rectangle 14">
            <a:extLst>
              <a:ext uri="{FF2B5EF4-FFF2-40B4-BE49-F238E27FC236}">
                <a16:creationId xmlns:a16="http://schemas.microsoft.com/office/drawing/2014/main" id="{D4A8B454-4DE5-42E7-B5ED-5E7D2F38BA49}"/>
              </a:ext>
            </a:extLst>
          </p:cNvPr>
          <p:cNvSpPr/>
          <p:nvPr/>
        </p:nvSpPr>
        <p:spPr>
          <a:xfrm>
            <a:off x="702597" y="2131937"/>
            <a:ext cx="1096733" cy="532503"/>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a:solidFill>
                  <a:srgbClr val="001C5C"/>
                </a:solidFill>
                <a:latin typeface="Calibri Light" panose="020F0302020204030204" pitchFamily="34" charset="0"/>
                <a:ea typeface="ＭＳ Ｐゴシック" panose="020B0600070205080204" pitchFamily="34" charset="-128"/>
                <a:cs typeface="Calibri Light" panose="020F0302020204030204" pitchFamily="34" charset="0"/>
              </a:rPr>
              <a:t>Utilities</a:t>
            </a:r>
          </a:p>
        </p:txBody>
      </p:sp>
      <p:sp>
        <p:nvSpPr>
          <p:cNvPr id="16" name="Rectangle 15">
            <a:extLst>
              <a:ext uri="{FF2B5EF4-FFF2-40B4-BE49-F238E27FC236}">
                <a16:creationId xmlns:a16="http://schemas.microsoft.com/office/drawing/2014/main" id="{377A5B2A-17B1-4A04-8DAF-70A62079B60A}"/>
              </a:ext>
            </a:extLst>
          </p:cNvPr>
          <p:cNvSpPr/>
          <p:nvPr/>
        </p:nvSpPr>
        <p:spPr>
          <a:xfrm>
            <a:off x="704942" y="2801761"/>
            <a:ext cx="1095058" cy="532503"/>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a:solidFill>
                  <a:srgbClr val="001C5C"/>
                </a:solidFill>
                <a:latin typeface="Calibri Light" panose="020F0302020204030204" pitchFamily="34" charset="0"/>
                <a:ea typeface="ＭＳ Ｐゴシック" panose="020B0600070205080204" pitchFamily="34" charset="-128"/>
                <a:cs typeface="Calibri Light" panose="020F0302020204030204" pitchFamily="34" charset="0"/>
              </a:rPr>
              <a:t>REITs</a:t>
            </a:r>
          </a:p>
        </p:txBody>
      </p:sp>
      <p:sp>
        <p:nvSpPr>
          <p:cNvPr id="17" name="Rectangle 16">
            <a:extLst>
              <a:ext uri="{FF2B5EF4-FFF2-40B4-BE49-F238E27FC236}">
                <a16:creationId xmlns:a16="http://schemas.microsoft.com/office/drawing/2014/main" id="{CACFD6BE-5BA1-4B24-92AD-CC92687D7704}"/>
              </a:ext>
            </a:extLst>
          </p:cNvPr>
          <p:cNvSpPr/>
          <p:nvPr/>
        </p:nvSpPr>
        <p:spPr>
          <a:xfrm>
            <a:off x="704942" y="3471588"/>
            <a:ext cx="1095058" cy="530255"/>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a:solidFill>
                  <a:srgbClr val="001C5C"/>
                </a:solidFill>
                <a:latin typeface="Calibri Light" panose="020F0302020204030204" pitchFamily="34" charset="0"/>
                <a:ea typeface="ＭＳ Ｐゴシック" panose="020B0600070205080204" pitchFamily="34" charset="-128"/>
                <a:cs typeface="Calibri Light" panose="020F0302020204030204" pitchFamily="34" charset="0"/>
              </a:rPr>
              <a:t>Telecoms</a:t>
            </a:r>
          </a:p>
        </p:txBody>
      </p:sp>
      <p:sp>
        <p:nvSpPr>
          <p:cNvPr id="19" name="Rectangle 18">
            <a:extLst>
              <a:ext uri="{FF2B5EF4-FFF2-40B4-BE49-F238E27FC236}">
                <a16:creationId xmlns:a16="http://schemas.microsoft.com/office/drawing/2014/main" id="{B9618F9F-F0C2-48FE-9978-D0175398E632}"/>
              </a:ext>
            </a:extLst>
          </p:cNvPr>
          <p:cNvSpPr/>
          <p:nvPr/>
        </p:nvSpPr>
        <p:spPr>
          <a:xfrm>
            <a:off x="704942" y="4139161"/>
            <a:ext cx="1095058" cy="532503"/>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a:solidFill>
                  <a:srgbClr val="001C5C"/>
                </a:solidFill>
                <a:latin typeface="Calibri Light" panose="020F0302020204030204" pitchFamily="34" charset="0"/>
                <a:ea typeface="ＭＳ Ｐゴシック" panose="020B0600070205080204" pitchFamily="34" charset="-128"/>
                <a:cs typeface="Calibri Light" panose="020F0302020204030204" pitchFamily="34" charset="0"/>
              </a:rPr>
              <a:t>MLPs</a:t>
            </a:r>
          </a:p>
        </p:txBody>
      </p:sp>
      <p:sp>
        <p:nvSpPr>
          <p:cNvPr id="21" name="Rectangle 20">
            <a:extLst>
              <a:ext uri="{FF2B5EF4-FFF2-40B4-BE49-F238E27FC236}">
                <a16:creationId xmlns:a16="http://schemas.microsoft.com/office/drawing/2014/main" id="{4D07A927-CAF7-4BBB-A04C-A28D4FF32C16}"/>
              </a:ext>
            </a:extLst>
          </p:cNvPr>
          <p:cNvSpPr/>
          <p:nvPr/>
        </p:nvSpPr>
        <p:spPr>
          <a:xfrm>
            <a:off x="704942" y="4808988"/>
            <a:ext cx="1095058" cy="532503"/>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a:solidFill>
                  <a:srgbClr val="001C5C"/>
                </a:solidFill>
                <a:latin typeface="Calibri Light" panose="020F0302020204030204" pitchFamily="34" charset="0"/>
                <a:ea typeface="ＭＳ Ｐゴシック" panose="020B0600070205080204" pitchFamily="34" charset="-128"/>
                <a:cs typeface="Calibri Light" panose="020F0302020204030204" pitchFamily="34" charset="0"/>
              </a:rPr>
              <a:t>High Dividend</a:t>
            </a:r>
          </a:p>
        </p:txBody>
      </p:sp>
      <p:sp>
        <p:nvSpPr>
          <p:cNvPr id="22" name="Rectangle 21">
            <a:extLst>
              <a:ext uri="{FF2B5EF4-FFF2-40B4-BE49-F238E27FC236}">
                <a16:creationId xmlns:a16="http://schemas.microsoft.com/office/drawing/2014/main" id="{37442F24-4CE3-43B2-BF18-E446C7ABB8D0}"/>
              </a:ext>
            </a:extLst>
          </p:cNvPr>
          <p:cNvSpPr/>
          <p:nvPr/>
        </p:nvSpPr>
        <p:spPr>
          <a:xfrm>
            <a:off x="3081359" y="1575590"/>
            <a:ext cx="1207239" cy="47037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a:solidFill>
                  <a:srgbClr val="001C5C"/>
                </a:solidFill>
                <a:latin typeface="Calibri Light" panose="020F0302020204030204" pitchFamily="34" charset="0"/>
                <a:ea typeface="ＭＳ Ｐゴシック" panose="020B0600070205080204" pitchFamily="34" charset="-128"/>
                <a:cs typeface="Calibri Light" panose="020F0302020204030204" pitchFamily="34" charset="0"/>
              </a:rPr>
              <a:t>Current Yield</a:t>
            </a:r>
          </a:p>
        </p:txBody>
      </p:sp>
      <p:sp>
        <p:nvSpPr>
          <p:cNvPr id="23" name="Rectangle 22">
            <a:extLst>
              <a:ext uri="{FF2B5EF4-FFF2-40B4-BE49-F238E27FC236}">
                <a16:creationId xmlns:a16="http://schemas.microsoft.com/office/drawing/2014/main" id="{F6DE47E3-57A3-4699-A75E-70D6CEDAABB8}"/>
              </a:ext>
            </a:extLst>
          </p:cNvPr>
          <p:cNvSpPr/>
          <p:nvPr/>
        </p:nvSpPr>
        <p:spPr>
          <a:xfrm>
            <a:off x="4366585" y="1575590"/>
            <a:ext cx="1207239" cy="47037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a:solidFill>
                  <a:srgbClr val="001C5C"/>
                </a:solidFill>
                <a:latin typeface="Calibri Light" panose="020F0302020204030204" pitchFamily="34" charset="0"/>
                <a:ea typeface="ＭＳ Ｐゴシック" panose="020B0600070205080204" pitchFamily="34" charset="-128"/>
                <a:cs typeface="Calibri Light" panose="020F0302020204030204" pitchFamily="34" charset="0"/>
              </a:rPr>
              <a:t>12-Month Annual Volatility</a:t>
            </a:r>
          </a:p>
        </p:txBody>
      </p:sp>
      <p:sp>
        <p:nvSpPr>
          <p:cNvPr id="24" name="Rectangle 23">
            <a:extLst>
              <a:ext uri="{FF2B5EF4-FFF2-40B4-BE49-F238E27FC236}">
                <a16:creationId xmlns:a16="http://schemas.microsoft.com/office/drawing/2014/main" id="{B8FC206B-586F-4054-BA66-555F953AE0A0}"/>
              </a:ext>
            </a:extLst>
          </p:cNvPr>
          <p:cNvSpPr/>
          <p:nvPr/>
        </p:nvSpPr>
        <p:spPr>
          <a:xfrm>
            <a:off x="5651811" y="1575590"/>
            <a:ext cx="1207239" cy="47037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a:solidFill>
                  <a:srgbClr val="001C5C"/>
                </a:solidFill>
                <a:latin typeface="Calibri Light" panose="020F0302020204030204" pitchFamily="34" charset="0"/>
                <a:ea typeface="ＭＳ Ｐゴシック" panose="020B0600070205080204" pitchFamily="34" charset="-128"/>
                <a:cs typeface="Calibri Light" panose="020F0302020204030204" pitchFamily="34" charset="0"/>
              </a:rPr>
              <a:t>12-Month Beta to Govt Bonds</a:t>
            </a:r>
          </a:p>
        </p:txBody>
      </p:sp>
      <p:sp>
        <p:nvSpPr>
          <p:cNvPr id="25" name="Rectangle 24">
            <a:extLst>
              <a:ext uri="{FF2B5EF4-FFF2-40B4-BE49-F238E27FC236}">
                <a16:creationId xmlns:a16="http://schemas.microsoft.com/office/drawing/2014/main" id="{04C91763-E74C-438B-B0F3-2BF02B866872}"/>
              </a:ext>
            </a:extLst>
          </p:cNvPr>
          <p:cNvSpPr/>
          <p:nvPr/>
        </p:nvSpPr>
        <p:spPr>
          <a:xfrm>
            <a:off x="6937037" y="1575590"/>
            <a:ext cx="1207239" cy="47037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a:solidFill>
                  <a:srgbClr val="001C5C"/>
                </a:solidFill>
                <a:latin typeface="Calibri Light" panose="020F0302020204030204" pitchFamily="34" charset="0"/>
                <a:ea typeface="ＭＳ Ｐゴシック" panose="020B0600070205080204" pitchFamily="34" charset="-128"/>
                <a:cs typeface="Calibri Light" panose="020F0302020204030204" pitchFamily="34" charset="0"/>
              </a:rPr>
              <a:t>12-Month Beta to  S&amp;P 500</a:t>
            </a:r>
          </a:p>
        </p:txBody>
      </p:sp>
      <p:sp>
        <p:nvSpPr>
          <p:cNvPr id="26" name="TextBox 25">
            <a:extLst>
              <a:ext uri="{FF2B5EF4-FFF2-40B4-BE49-F238E27FC236}">
                <a16:creationId xmlns:a16="http://schemas.microsoft.com/office/drawing/2014/main" id="{D3B61D00-8AEA-4368-9481-593D1B01CFA2}"/>
              </a:ext>
            </a:extLst>
          </p:cNvPr>
          <p:cNvSpPr txBox="1"/>
          <p:nvPr/>
        </p:nvSpPr>
        <p:spPr>
          <a:xfrm>
            <a:off x="2091591" y="2262382"/>
            <a:ext cx="616323" cy="271613"/>
          </a:xfrm>
          <a:prstGeom prst="rect">
            <a:avLst/>
          </a:prstGeom>
          <a:noFill/>
        </p:spPr>
        <p:txBody>
          <a:bodyPr wrap="square" rtlCol="0">
            <a:spAutoFit/>
          </a:bodyPr>
          <a:lstStyle/>
          <a:p>
            <a:pPr algn="ctr"/>
            <a:r>
              <a:rPr lang="en-US" sz="1165"/>
              <a:t>11.1%</a:t>
            </a:r>
          </a:p>
        </p:txBody>
      </p:sp>
      <p:sp>
        <p:nvSpPr>
          <p:cNvPr id="27" name="TextBox 26">
            <a:extLst>
              <a:ext uri="{FF2B5EF4-FFF2-40B4-BE49-F238E27FC236}">
                <a16:creationId xmlns:a16="http://schemas.microsoft.com/office/drawing/2014/main" id="{B0270AED-5543-4AAE-86C1-3CFD3DC85B38}"/>
              </a:ext>
            </a:extLst>
          </p:cNvPr>
          <p:cNvSpPr txBox="1"/>
          <p:nvPr/>
        </p:nvSpPr>
        <p:spPr>
          <a:xfrm>
            <a:off x="2091591" y="2932206"/>
            <a:ext cx="616323" cy="271613"/>
          </a:xfrm>
          <a:prstGeom prst="rect">
            <a:avLst/>
          </a:prstGeom>
          <a:noFill/>
        </p:spPr>
        <p:txBody>
          <a:bodyPr wrap="square" rtlCol="0">
            <a:spAutoFit/>
          </a:bodyPr>
          <a:lstStyle/>
          <a:p>
            <a:pPr algn="ctr"/>
            <a:r>
              <a:rPr lang="en-US" sz="1165"/>
              <a:t>6.5%</a:t>
            </a:r>
          </a:p>
        </p:txBody>
      </p:sp>
      <p:sp>
        <p:nvSpPr>
          <p:cNvPr id="28" name="TextBox 27">
            <a:extLst>
              <a:ext uri="{FF2B5EF4-FFF2-40B4-BE49-F238E27FC236}">
                <a16:creationId xmlns:a16="http://schemas.microsoft.com/office/drawing/2014/main" id="{4D8DD5AC-F512-4B06-B234-4A99CAE79231}"/>
              </a:ext>
            </a:extLst>
          </p:cNvPr>
          <p:cNvSpPr txBox="1"/>
          <p:nvPr/>
        </p:nvSpPr>
        <p:spPr>
          <a:xfrm>
            <a:off x="2091591" y="3600909"/>
            <a:ext cx="616323" cy="271613"/>
          </a:xfrm>
          <a:prstGeom prst="rect">
            <a:avLst/>
          </a:prstGeom>
          <a:noFill/>
        </p:spPr>
        <p:txBody>
          <a:bodyPr wrap="square" rtlCol="0">
            <a:spAutoFit/>
          </a:bodyPr>
          <a:lstStyle/>
          <a:p>
            <a:pPr algn="ctr"/>
            <a:r>
              <a:rPr lang="en-US" sz="1165"/>
              <a:t>3.2%</a:t>
            </a:r>
          </a:p>
        </p:txBody>
      </p:sp>
      <p:sp>
        <p:nvSpPr>
          <p:cNvPr id="29" name="TextBox 28">
            <a:extLst>
              <a:ext uri="{FF2B5EF4-FFF2-40B4-BE49-F238E27FC236}">
                <a16:creationId xmlns:a16="http://schemas.microsoft.com/office/drawing/2014/main" id="{7D31C309-F1D3-4FE1-A8F0-5EAD02FBF824}"/>
              </a:ext>
            </a:extLst>
          </p:cNvPr>
          <p:cNvSpPr txBox="1"/>
          <p:nvPr/>
        </p:nvSpPr>
        <p:spPr>
          <a:xfrm>
            <a:off x="2091591" y="4269606"/>
            <a:ext cx="616323" cy="271613"/>
          </a:xfrm>
          <a:prstGeom prst="rect">
            <a:avLst/>
          </a:prstGeom>
          <a:noFill/>
        </p:spPr>
        <p:txBody>
          <a:bodyPr wrap="square" rtlCol="0">
            <a:spAutoFit/>
          </a:bodyPr>
          <a:lstStyle/>
          <a:p>
            <a:pPr algn="ctr"/>
            <a:r>
              <a:rPr lang="en-US" sz="1165"/>
              <a:t>2.0%</a:t>
            </a:r>
          </a:p>
        </p:txBody>
      </p:sp>
      <p:sp>
        <p:nvSpPr>
          <p:cNvPr id="30" name="TextBox 29">
            <a:extLst>
              <a:ext uri="{FF2B5EF4-FFF2-40B4-BE49-F238E27FC236}">
                <a16:creationId xmlns:a16="http://schemas.microsoft.com/office/drawing/2014/main" id="{64D906CD-4528-465E-8312-6C6D014DD66F}"/>
              </a:ext>
            </a:extLst>
          </p:cNvPr>
          <p:cNvSpPr txBox="1"/>
          <p:nvPr/>
        </p:nvSpPr>
        <p:spPr>
          <a:xfrm>
            <a:off x="2091591" y="4939433"/>
            <a:ext cx="616323" cy="271613"/>
          </a:xfrm>
          <a:prstGeom prst="rect">
            <a:avLst/>
          </a:prstGeom>
          <a:noFill/>
        </p:spPr>
        <p:txBody>
          <a:bodyPr wrap="square" rtlCol="0">
            <a:spAutoFit/>
          </a:bodyPr>
          <a:lstStyle/>
          <a:p>
            <a:pPr algn="ctr"/>
            <a:r>
              <a:rPr lang="en-US" sz="1165"/>
              <a:t>11.2%</a:t>
            </a:r>
          </a:p>
        </p:txBody>
      </p:sp>
      <p:sp>
        <p:nvSpPr>
          <p:cNvPr id="31" name="TextBox 30">
            <a:extLst>
              <a:ext uri="{FF2B5EF4-FFF2-40B4-BE49-F238E27FC236}">
                <a16:creationId xmlns:a16="http://schemas.microsoft.com/office/drawing/2014/main" id="{50A463CE-5931-448C-95E1-2BB21E367A73}"/>
              </a:ext>
            </a:extLst>
          </p:cNvPr>
          <p:cNvSpPr txBox="1"/>
          <p:nvPr/>
        </p:nvSpPr>
        <p:spPr>
          <a:xfrm>
            <a:off x="3376817" y="2262382"/>
            <a:ext cx="616323" cy="271613"/>
          </a:xfrm>
          <a:prstGeom prst="rect">
            <a:avLst/>
          </a:prstGeom>
          <a:noFill/>
        </p:spPr>
        <p:txBody>
          <a:bodyPr wrap="square" rtlCol="0">
            <a:spAutoFit/>
          </a:bodyPr>
          <a:lstStyle/>
          <a:p>
            <a:pPr algn="ctr"/>
            <a:r>
              <a:rPr lang="en-US" sz="1165"/>
              <a:t>3.0%</a:t>
            </a:r>
          </a:p>
        </p:txBody>
      </p:sp>
      <p:sp>
        <p:nvSpPr>
          <p:cNvPr id="32" name="TextBox 31">
            <a:extLst>
              <a:ext uri="{FF2B5EF4-FFF2-40B4-BE49-F238E27FC236}">
                <a16:creationId xmlns:a16="http://schemas.microsoft.com/office/drawing/2014/main" id="{6E43EDD5-5C15-4893-9C10-C4042AC4A36D}"/>
              </a:ext>
            </a:extLst>
          </p:cNvPr>
          <p:cNvSpPr txBox="1"/>
          <p:nvPr/>
        </p:nvSpPr>
        <p:spPr>
          <a:xfrm>
            <a:off x="3376817" y="2932206"/>
            <a:ext cx="616323" cy="271613"/>
          </a:xfrm>
          <a:prstGeom prst="rect">
            <a:avLst/>
          </a:prstGeom>
          <a:noFill/>
        </p:spPr>
        <p:txBody>
          <a:bodyPr wrap="square" rtlCol="0">
            <a:spAutoFit/>
          </a:bodyPr>
          <a:lstStyle/>
          <a:p>
            <a:pPr algn="ctr"/>
            <a:r>
              <a:rPr lang="en-US" sz="1165"/>
              <a:t>4.2%</a:t>
            </a:r>
          </a:p>
        </p:txBody>
      </p:sp>
      <p:sp>
        <p:nvSpPr>
          <p:cNvPr id="33" name="TextBox 32">
            <a:extLst>
              <a:ext uri="{FF2B5EF4-FFF2-40B4-BE49-F238E27FC236}">
                <a16:creationId xmlns:a16="http://schemas.microsoft.com/office/drawing/2014/main" id="{E34A0A9D-3BE2-41E5-BFC0-581224AA8636}"/>
              </a:ext>
            </a:extLst>
          </p:cNvPr>
          <p:cNvSpPr txBox="1"/>
          <p:nvPr/>
        </p:nvSpPr>
        <p:spPr>
          <a:xfrm>
            <a:off x="3376817" y="3600909"/>
            <a:ext cx="616323" cy="271613"/>
          </a:xfrm>
          <a:prstGeom prst="rect">
            <a:avLst/>
          </a:prstGeom>
          <a:noFill/>
        </p:spPr>
        <p:txBody>
          <a:bodyPr wrap="square" rtlCol="0">
            <a:spAutoFit/>
          </a:bodyPr>
          <a:lstStyle/>
          <a:p>
            <a:pPr algn="ctr"/>
            <a:r>
              <a:rPr lang="en-US" sz="1165"/>
              <a:t>5.2%</a:t>
            </a:r>
          </a:p>
        </p:txBody>
      </p:sp>
      <p:sp>
        <p:nvSpPr>
          <p:cNvPr id="34" name="TextBox 33">
            <a:extLst>
              <a:ext uri="{FF2B5EF4-FFF2-40B4-BE49-F238E27FC236}">
                <a16:creationId xmlns:a16="http://schemas.microsoft.com/office/drawing/2014/main" id="{3581AE84-2FD3-49C8-898D-4677FDBF2793}"/>
              </a:ext>
            </a:extLst>
          </p:cNvPr>
          <p:cNvSpPr txBox="1"/>
          <p:nvPr/>
        </p:nvSpPr>
        <p:spPr>
          <a:xfrm>
            <a:off x="3376817" y="4269606"/>
            <a:ext cx="616323" cy="271613"/>
          </a:xfrm>
          <a:prstGeom prst="rect">
            <a:avLst/>
          </a:prstGeom>
          <a:noFill/>
        </p:spPr>
        <p:txBody>
          <a:bodyPr wrap="square" rtlCol="0">
            <a:spAutoFit/>
          </a:bodyPr>
          <a:lstStyle/>
          <a:p>
            <a:pPr algn="ctr"/>
            <a:r>
              <a:rPr lang="en-US" sz="1165"/>
              <a:t>7.4%</a:t>
            </a:r>
          </a:p>
        </p:txBody>
      </p:sp>
      <p:sp>
        <p:nvSpPr>
          <p:cNvPr id="35" name="TextBox 34">
            <a:extLst>
              <a:ext uri="{FF2B5EF4-FFF2-40B4-BE49-F238E27FC236}">
                <a16:creationId xmlns:a16="http://schemas.microsoft.com/office/drawing/2014/main" id="{07600D5C-95E5-49B3-BDA1-33810084B940}"/>
              </a:ext>
            </a:extLst>
          </p:cNvPr>
          <p:cNvSpPr txBox="1"/>
          <p:nvPr/>
        </p:nvSpPr>
        <p:spPr>
          <a:xfrm>
            <a:off x="3376817" y="4939433"/>
            <a:ext cx="616323" cy="271613"/>
          </a:xfrm>
          <a:prstGeom prst="rect">
            <a:avLst/>
          </a:prstGeom>
          <a:noFill/>
        </p:spPr>
        <p:txBody>
          <a:bodyPr wrap="square" rtlCol="0">
            <a:spAutoFit/>
          </a:bodyPr>
          <a:lstStyle/>
          <a:p>
            <a:pPr algn="ctr"/>
            <a:r>
              <a:rPr lang="en-US" sz="1165"/>
              <a:t>4.4%</a:t>
            </a:r>
          </a:p>
        </p:txBody>
      </p:sp>
      <p:sp>
        <p:nvSpPr>
          <p:cNvPr id="36" name="TextBox 35">
            <a:extLst>
              <a:ext uri="{FF2B5EF4-FFF2-40B4-BE49-F238E27FC236}">
                <a16:creationId xmlns:a16="http://schemas.microsoft.com/office/drawing/2014/main" id="{226809F6-4561-45F2-AAEF-85D7105A7E6E}"/>
              </a:ext>
            </a:extLst>
          </p:cNvPr>
          <p:cNvSpPr txBox="1"/>
          <p:nvPr/>
        </p:nvSpPr>
        <p:spPr>
          <a:xfrm>
            <a:off x="4662043" y="2262382"/>
            <a:ext cx="616323" cy="271613"/>
          </a:xfrm>
          <a:prstGeom prst="rect">
            <a:avLst/>
          </a:prstGeom>
          <a:noFill/>
        </p:spPr>
        <p:txBody>
          <a:bodyPr wrap="square" rtlCol="0">
            <a:spAutoFit/>
          </a:bodyPr>
          <a:lstStyle/>
          <a:p>
            <a:pPr algn="ctr"/>
            <a:r>
              <a:rPr lang="en-US" sz="1165"/>
              <a:t>23.8%</a:t>
            </a:r>
          </a:p>
        </p:txBody>
      </p:sp>
      <p:sp>
        <p:nvSpPr>
          <p:cNvPr id="37" name="TextBox 36">
            <a:extLst>
              <a:ext uri="{FF2B5EF4-FFF2-40B4-BE49-F238E27FC236}">
                <a16:creationId xmlns:a16="http://schemas.microsoft.com/office/drawing/2014/main" id="{2DED2311-EB98-4B84-A5A2-AAA4D3683FE6}"/>
              </a:ext>
            </a:extLst>
          </p:cNvPr>
          <p:cNvSpPr txBox="1"/>
          <p:nvPr/>
        </p:nvSpPr>
        <p:spPr>
          <a:xfrm>
            <a:off x="4662043" y="2932206"/>
            <a:ext cx="616323" cy="271613"/>
          </a:xfrm>
          <a:prstGeom prst="rect">
            <a:avLst/>
          </a:prstGeom>
          <a:noFill/>
        </p:spPr>
        <p:txBody>
          <a:bodyPr wrap="square" rtlCol="0">
            <a:spAutoFit/>
          </a:bodyPr>
          <a:lstStyle/>
          <a:p>
            <a:pPr algn="ctr"/>
            <a:r>
              <a:rPr lang="en-US" sz="1165"/>
              <a:t>23.7%</a:t>
            </a:r>
          </a:p>
        </p:txBody>
      </p:sp>
      <p:sp>
        <p:nvSpPr>
          <p:cNvPr id="38" name="TextBox 37">
            <a:extLst>
              <a:ext uri="{FF2B5EF4-FFF2-40B4-BE49-F238E27FC236}">
                <a16:creationId xmlns:a16="http://schemas.microsoft.com/office/drawing/2014/main" id="{DBC1DD6D-3675-4A08-B8AC-FF319A09578B}"/>
              </a:ext>
            </a:extLst>
          </p:cNvPr>
          <p:cNvSpPr txBox="1"/>
          <p:nvPr/>
        </p:nvSpPr>
        <p:spPr>
          <a:xfrm>
            <a:off x="4662043" y="3600909"/>
            <a:ext cx="616323" cy="271613"/>
          </a:xfrm>
          <a:prstGeom prst="rect">
            <a:avLst/>
          </a:prstGeom>
          <a:noFill/>
        </p:spPr>
        <p:txBody>
          <a:bodyPr wrap="square" rtlCol="0">
            <a:spAutoFit/>
          </a:bodyPr>
          <a:lstStyle/>
          <a:p>
            <a:pPr algn="ctr"/>
            <a:r>
              <a:rPr lang="en-US" sz="1165"/>
              <a:t>22.6%</a:t>
            </a:r>
          </a:p>
        </p:txBody>
      </p:sp>
      <p:sp>
        <p:nvSpPr>
          <p:cNvPr id="39" name="TextBox 38">
            <a:extLst>
              <a:ext uri="{FF2B5EF4-FFF2-40B4-BE49-F238E27FC236}">
                <a16:creationId xmlns:a16="http://schemas.microsoft.com/office/drawing/2014/main" id="{366F5B91-3118-4DF2-B6A9-C1FFE1B5E644}"/>
              </a:ext>
            </a:extLst>
          </p:cNvPr>
          <p:cNvSpPr txBox="1"/>
          <p:nvPr/>
        </p:nvSpPr>
        <p:spPr>
          <a:xfrm>
            <a:off x="4662043" y="4269606"/>
            <a:ext cx="616323" cy="271613"/>
          </a:xfrm>
          <a:prstGeom prst="rect">
            <a:avLst/>
          </a:prstGeom>
          <a:noFill/>
        </p:spPr>
        <p:txBody>
          <a:bodyPr wrap="square" rtlCol="0">
            <a:spAutoFit/>
          </a:bodyPr>
          <a:lstStyle/>
          <a:p>
            <a:pPr algn="ctr"/>
            <a:r>
              <a:rPr lang="en-US" sz="1165"/>
              <a:t>30.2%</a:t>
            </a:r>
          </a:p>
        </p:txBody>
      </p:sp>
      <p:sp>
        <p:nvSpPr>
          <p:cNvPr id="40" name="TextBox 39">
            <a:extLst>
              <a:ext uri="{FF2B5EF4-FFF2-40B4-BE49-F238E27FC236}">
                <a16:creationId xmlns:a16="http://schemas.microsoft.com/office/drawing/2014/main" id="{B1AB2E3E-D364-43B6-8D33-B2510CFAFFDF}"/>
              </a:ext>
            </a:extLst>
          </p:cNvPr>
          <p:cNvSpPr txBox="1"/>
          <p:nvPr/>
        </p:nvSpPr>
        <p:spPr>
          <a:xfrm>
            <a:off x="4662043" y="4939433"/>
            <a:ext cx="616323" cy="271613"/>
          </a:xfrm>
          <a:prstGeom prst="rect">
            <a:avLst/>
          </a:prstGeom>
          <a:noFill/>
        </p:spPr>
        <p:txBody>
          <a:bodyPr wrap="square" rtlCol="0">
            <a:spAutoFit/>
          </a:bodyPr>
          <a:lstStyle/>
          <a:p>
            <a:pPr algn="ctr"/>
            <a:r>
              <a:rPr lang="en-US" sz="1165"/>
              <a:t>20.7%</a:t>
            </a:r>
          </a:p>
        </p:txBody>
      </p:sp>
      <p:sp>
        <p:nvSpPr>
          <p:cNvPr id="41" name="TextBox 40">
            <a:extLst>
              <a:ext uri="{FF2B5EF4-FFF2-40B4-BE49-F238E27FC236}">
                <a16:creationId xmlns:a16="http://schemas.microsoft.com/office/drawing/2014/main" id="{0E065AF4-45D5-4EC0-B1B1-6C1C509BE47D}"/>
              </a:ext>
            </a:extLst>
          </p:cNvPr>
          <p:cNvSpPr txBox="1"/>
          <p:nvPr/>
        </p:nvSpPr>
        <p:spPr>
          <a:xfrm>
            <a:off x="6000751" y="2262382"/>
            <a:ext cx="509358" cy="271613"/>
          </a:xfrm>
          <a:prstGeom prst="rect">
            <a:avLst/>
          </a:prstGeom>
          <a:noFill/>
        </p:spPr>
        <p:txBody>
          <a:bodyPr wrap="square" rtlCol="0">
            <a:spAutoFit/>
          </a:bodyPr>
          <a:lstStyle/>
          <a:p>
            <a:pPr algn="ctr"/>
            <a:r>
              <a:rPr lang="en-US" sz="1165"/>
              <a:t>1.23</a:t>
            </a:r>
          </a:p>
        </p:txBody>
      </p:sp>
      <p:sp>
        <p:nvSpPr>
          <p:cNvPr id="42" name="TextBox 41">
            <a:extLst>
              <a:ext uri="{FF2B5EF4-FFF2-40B4-BE49-F238E27FC236}">
                <a16:creationId xmlns:a16="http://schemas.microsoft.com/office/drawing/2014/main" id="{967DDD94-9B67-4F10-AB38-18C93C3D1FC1}"/>
              </a:ext>
            </a:extLst>
          </p:cNvPr>
          <p:cNvSpPr txBox="1"/>
          <p:nvPr/>
        </p:nvSpPr>
        <p:spPr>
          <a:xfrm>
            <a:off x="5947269" y="2932206"/>
            <a:ext cx="616323" cy="271613"/>
          </a:xfrm>
          <a:prstGeom prst="rect">
            <a:avLst/>
          </a:prstGeom>
          <a:noFill/>
        </p:spPr>
        <p:txBody>
          <a:bodyPr wrap="square" rtlCol="0">
            <a:spAutoFit/>
          </a:bodyPr>
          <a:lstStyle/>
          <a:p>
            <a:pPr algn="ctr"/>
            <a:r>
              <a:rPr lang="en-US" sz="1165"/>
              <a:t>1.51</a:t>
            </a:r>
          </a:p>
        </p:txBody>
      </p:sp>
      <p:sp>
        <p:nvSpPr>
          <p:cNvPr id="43" name="TextBox 42">
            <a:extLst>
              <a:ext uri="{FF2B5EF4-FFF2-40B4-BE49-F238E27FC236}">
                <a16:creationId xmlns:a16="http://schemas.microsoft.com/office/drawing/2014/main" id="{45ED18F3-25C8-44B8-8629-F0F78FECE15C}"/>
              </a:ext>
            </a:extLst>
          </p:cNvPr>
          <p:cNvSpPr txBox="1"/>
          <p:nvPr/>
        </p:nvSpPr>
        <p:spPr>
          <a:xfrm>
            <a:off x="5947269" y="3600909"/>
            <a:ext cx="616323" cy="271613"/>
          </a:xfrm>
          <a:prstGeom prst="rect">
            <a:avLst/>
          </a:prstGeom>
          <a:noFill/>
        </p:spPr>
        <p:txBody>
          <a:bodyPr wrap="square" rtlCol="0">
            <a:spAutoFit/>
          </a:bodyPr>
          <a:lstStyle/>
          <a:p>
            <a:pPr algn="ctr"/>
            <a:r>
              <a:rPr lang="en-US" sz="1165"/>
              <a:t>0.44</a:t>
            </a:r>
          </a:p>
        </p:txBody>
      </p:sp>
      <p:sp>
        <p:nvSpPr>
          <p:cNvPr id="44" name="TextBox 43">
            <a:extLst>
              <a:ext uri="{FF2B5EF4-FFF2-40B4-BE49-F238E27FC236}">
                <a16:creationId xmlns:a16="http://schemas.microsoft.com/office/drawing/2014/main" id="{8590F816-DCC7-4D29-B1A8-B738047DD7A0}"/>
              </a:ext>
            </a:extLst>
          </p:cNvPr>
          <p:cNvSpPr txBox="1"/>
          <p:nvPr/>
        </p:nvSpPr>
        <p:spPr>
          <a:xfrm>
            <a:off x="5947269" y="4269606"/>
            <a:ext cx="616323" cy="271613"/>
          </a:xfrm>
          <a:prstGeom prst="rect">
            <a:avLst/>
          </a:prstGeom>
          <a:noFill/>
        </p:spPr>
        <p:txBody>
          <a:bodyPr wrap="square" rtlCol="0">
            <a:spAutoFit/>
          </a:bodyPr>
          <a:lstStyle/>
          <a:p>
            <a:pPr algn="ctr"/>
            <a:r>
              <a:rPr lang="en-US" sz="1165"/>
              <a:t>0.26</a:t>
            </a:r>
          </a:p>
        </p:txBody>
      </p:sp>
      <p:sp>
        <p:nvSpPr>
          <p:cNvPr id="45" name="TextBox 44">
            <a:extLst>
              <a:ext uri="{FF2B5EF4-FFF2-40B4-BE49-F238E27FC236}">
                <a16:creationId xmlns:a16="http://schemas.microsoft.com/office/drawing/2014/main" id="{E6997926-208F-4976-A448-FCD2697C21C8}"/>
              </a:ext>
            </a:extLst>
          </p:cNvPr>
          <p:cNvSpPr txBox="1"/>
          <p:nvPr/>
        </p:nvSpPr>
        <p:spPr>
          <a:xfrm>
            <a:off x="5947269" y="4939433"/>
            <a:ext cx="616323" cy="271613"/>
          </a:xfrm>
          <a:prstGeom prst="rect">
            <a:avLst/>
          </a:prstGeom>
          <a:noFill/>
        </p:spPr>
        <p:txBody>
          <a:bodyPr wrap="square" rtlCol="0">
            <a:spAutoFit/>
          </a:bodyPr>
          <a:lstStyle/>
          <a:p>
            <a:pPr algn="ctr"/>
            <a:r>
              <a:rPr lang="en-US" sz="1165"/>
              <a:t>0.94</a:t>
            </a:r>
          </a:p>
        </p:txBody>
      </p:sp>
      <p:sp>
        <p:nvSpPr>
          <p:cNvPr id="46" name="TextBox 45">
            <a:extLst>
              <a:ext uri="{FF2B5EF4-FFF2-40B4-BE49-F238E27FC236}">
                <a16:creationId xmlns:a16="http://schemas.microsoft.com/office/drawing/2014/main" id="{6B3AC187-ADD3-494E-9890-7B017A18743A}"/>
              </a:ext>
            </a:extLst>
          </p:cNvPr>
          <p:cNvSpPr txBox="1"/>
          <p:nvPr/>
        </p:nvSpPr>
        <p:spPr>
          <a:xfrm>
            <a:off x="7232495" y="2262382"/>
            <a:ext cx="616323" cy="450893"/>
          </a:xfrm>
          <a:prstGeom prst="rect">
            <a:avLst/>
          </a:prstGeom>
          <a:noFill/>
        </p:spPr>
        <p:txBody>
          <a:bodyPr wrap="square" rtlCol="0">
            <a:spAutoFit/>
          </a:bodyPr>
          <a:lstStyle/>
          <a:p>
            <a:pPr algn="ctr"/>
            <a:r>
              <a:rPr lang="en-US" sz="1165"/>
              <a:t>0.68</a:t>
            </a:r>
          </a:p>
          <a:p>
            <a:pPr algn="ctr"/>
            <a:endParaRPr lang="en-US" sz="1165"/>
          </a:p>
        </p:txBody>
      </p:sp>
      <p:sp>
        <p:nvSpPr>
          <p:cNvPr id="47" name="TextBox 46">
            <a:extLst>
              <a:ext uri="{FF2B5EF4-FFF2-40B4-BE49-F238E27FC236}">
                <a16:creationId xmlns:a16="http://schemas.microsoft.com/office/drawing/2014/main" id="{758BF709-39D1-4941-8482-FFA7CC5746C4}"/>
              </a:ext>
            </a:extLst>
          </p:cNvPr>
          <p:cNvSpPr txBox="1"/>
          <p:nvPr/>
        </p:nvSpPr>
        <p:spPr>
          <a:xfrm>
            <a:off x="7232495" y="2932206"/>
            <a:ext cx="616323" cy="271613"/>
          </a:xfrm>
          <a:prstGeom prst="rect">
            <a:avLst/>
          </a:prstGeom>
          <a:noFill/>
        </p:spPr>
        <p:txBody>
          <a:bodyPr wrap="square" rtlCol="0">
            <a:spAutoFit/>
          </a:bodyPr>
          <a:lstStyle/>
          <a:p>
            <a:pPr algn="ctr"/>
            <a:r>
              <a:rPr lang="en-US" sz="1165"/>
              <a:t>0.88</a:t>
            </a:r>
          </a:p>
        </p:txBody>
      </p:sp>
      <p:sp>
        <p:nvSpPr>
          <p:cNvPr id="48" name="TextBox 47">
            <a:extLst>
              <a:ext uri="{FF2B5EF4-FFF2-40B4-BE49-F238E27FC236}">
                <a16:creationId xmlns:a16="http://schemas.microsoft.com/office/drawing/2014/main" id="{56EC2339-BC35-4CB3-B367-C4453E2858DA}"/>
              </a:ext>
            </a:extLst>
          </p:cNvPr>
          <p:cNvSpPr txBox="1"/>
          <p:nvPr/>
        </p:nvSpPr>
        <p:spPr>
          <a:xfrm>
            <a:off x="7232495" y="3600909"/>
            <a:ext cx="616323" cy="271613"/>
          </a:xfrm>
          <a:prstGeom prst="rect">
            <a:avLst/>
          </a:prstGeom>
          <a:noFill/>
        </p:spPr>
        <p:txBody>
          <a:bodyPr wrap="square" rtlCol="0">
            <a:spAutoFit/>
          </a:bodyPr>
          <a:lstStyle/>
          <a:p>
            <a:pPr algn="ctr"/>
            <a:r>
              <a:rPr lang="en-US" sz="1165"/>
              <a:t>0.48</a:t>
            </a:r>
          </a:p>
        </p:txBody>
      </p:sp>
      <p:sp>
        <p:nvSpPr>
          <p:cNvPr id="49" name="TextBox 48">
            <a:extLst>
              <a:ext uri="{FF2B5EF4-FFF2-40B4-BE49-F238E27FC236}">
                <a16:creationId xmlns:a16="http://schemas.microsoft.com/office/drawing/2014/main" id="{8C3F79D3-9679-4F15-A8D5-6935ACF0DAAD}"/>
              </a:ext>
            </a:extLst>
          </p:cNvPr>
          <p:cNvSpPr txBox="1"/>
          <p:nvPr/>
        </p:nvSpPr>
        <p:spPr>
          <a:xfrm>
            <a:off x="7232495" y="4269606"/>
            <a:ext cx="616323" cy="271613"/>
          </a:xfrm>
          <a:prstGeom prst="rect">
            <a:avLst/>
          </a:prstGeom>
          <a:noFill/>
        </p:spPr>
        <p:txBody>
          <a:bodyPr wrap="square" rtlCol="0">
            <a:spAutoFit/>
          </a:bodyPr>
          <a:lstStyle/>
          <a:p>
            <a:pPr algn="ctr"/>
            <a:r>
              <a:rPr lang="en-US" sz="1165"/>
              <a:t>0.67</a:t>
            </a:r>
          </a:p>
        </p:txBody>
      </p:sp>
      <p:sp>
        <p:nvSpPr>
          <p:cNvPr id="50" name="TextBox 49">
            <a:extLst>
              <a:ext uri="{FF2B5EF4-FFF2-40B4-BE49-F238E27FC236}">
                <a16:creationId xmlns:a16="http://schemas.microsoft.com/office/drawing/2014/main" id="{12FDE99B-C79D-49EA-90DD-4A3D246EEA69}"/>
              </a:ext>
            </a:extLst>
          </p:cNvPr>
          <p:cNvSpPr txBox="1"/>
          <p:nvPr/>
        </p:nvSpPr>
        <p:spPr>
          <a:xfrm>
            <a:off x="7232495" y="4939433"/>
            <a:ext cx="616323" cy="271613"/>
          </a:xfrm>
          <a:prstGeom prst="rect">
            <a:avLst/>
          </a:prstGeom>
          <a:noFill/>
        </p:spPr>
        <p:txBody>
          <a:bodyPr wrap="square" rtlCol="0">
            <a:spAutoFit/>
          </a:bodyPr>
          <a:lstStyle/>
          <a:p>
            <a:pPr algn="ctr"/>
            <a:r>
              <a:rPr lang="en-US" sz="1165"/>
              <a:t>0.85</a:t>
            </a:r>
          </a:p>
        </p:txBody>
      </p:sp>
      <p:cxnSp>
        <p:nvCxnSpPr>
          <p:cNvPr id="51" name="Straight Connector 50">
            <a:extLst>
              <a:ext uri="{FF2B5EF4-FFF2-40B4-BE49-F238E27FC236}">
                <a16:creationId xmlns:a16="http://schemas.microsoft.com/office/drawing/2014/main" id="{9497A627-3E97-43EC-9366-8D410F359360}"/>
              </a:ext>
            </a:extLst>
          </p:cNvPr>
          <p:cNvCxnSpPr>
            <a:cxnSpLocks/>
          </p:cNvCxnSpPr>
          <p:nvPr/>
        </p:nvCxnSpPr>
        <p:spPr>
          <a:xfrm>
            <a:off x="921024" y="2733101"/>
            <a:ext cx="8471747" cy="0"/>
          </a:xfrm>
          <a:prstGeom prst="line">
            <a:avLst/>
          </a:prstGeom>
          <a:ln w="19050">
            <a:solidFill>
              <a:srgbClr val="001C5C"/>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50897024-0E78-43C3-AD44-1094FA23D6EE}"/>
              </a:ext>
            </a:extLst>
          </p:cNvPr>
          <p:cNvCxnSpPr>
            <a:cxnSpLocks/>
          </p:cNvCxnSpPr>
          <p:nvPr/>
        </p:nvCxnSpPr>
        <p:spPr>
          <a:xfrm>
            <a:off x="921024" y="3402925"/>
            <a:ext cx="8471747" cy="0"/>
          </a:xfrm>
          <a:prstGeom prst="line">
            <a:avLst/>
          </a:prstGeom>
          <a:ln w="19050">
            <a:solidFill>
              <a:srgbClr val="001C5C"/>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69E540A7-09E8-4B4B-9EC0-3ADFEC9E6056}"/>
              </a:ext>
            </a:extLst>
          </p:cNvPr>
          <p:cNvCxnSpPr>
            <a:cxnSpLocks/>
          </p:cNvCxnSpPr>
          <p:nvPr/>
        </p:nvCxnSpPr>
        <p:spPr>
          <a:xfrm>
            <a:off x="921024" y="4070501"/>
            <a:ext cx="8471747" cy="0"/>
          </a:xfrm>
          <a:prstGeom prst="line">
            <a:avLst/>
          </a:prstGeom>
          <a:ln w="19050">
            <a:solidFill>
              <a:srgbClr val="001C5C"/>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E44E678F-78ED-49A5-B422-0FBD81577385}"/>
              </a:ext>
            </a:extLst>
          </p:cNvPr>
          <p:cNvCxnSpPr>
            <a:cxnSpLocks/>
          </p:cNvCxnSpPr>
          <p:nvPr/>
        </p:nvCxnSpPr>
        <p:spPr>
          <a:xfrm>
            <a:off x="921024" y="4740325"/>
            <a:ext cx="8471747" cy="0"/>
          </a:xfrm>
          <a:prstGeom prst="line">
            <a:avLst/>
          </a:prstGeom>
          <a:ln w="19050">
            <a:solidFill>
              <a:srgbClr val="001C5C"/>
            </a:solidFill>
          </a:ln>
        </p:spPr>
        <p:style>
          <a:lnRef idx="1">
            <a:schemeClr val="accent1"/>
          </a:lnRef>
          <a:fillRef idx="0">
            <a:schemeClr val="accent1"/>
          </a:fillRef>
          <a:effectRef idx="0">
            <a:schemeClr val="accent1"/>
          </a:effectRef>
          <a:fontRef idx="minor">
            <a:schemeClr val="tx1"/>
          </a:fontRef>
        </p:style>
      </p:cxnSp>
      <p:sp>
        <p:nvSpPr>
          <p:cNvPr id="55" name="Rectangle 54">
            <a:extLst>
              <a:ext uri="{FF2B5EF4-FFF2-40B4-BE49-F238E27FC236}">
                <a16:creationId xmlns:a16="http://schemas.microsoft.com/office/drawing/2014/main" id="{6CBA16CE-ADC1-4DE4-8A97-9F1D0EB4E748}"/>
              </a:ext>
            </a:extLst>
          </p:cNvPr>
          <p:cNvSpPr/>
          <p:nvPr/>
        </p:nvSpPr>
        <p:spPr>
          <a:xfrm>
            <a:off x="704942" y="5495070"/>
            <a:ext cx="1095058" cy="532503"/>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a:solidFill>
                  <a:srgbClr val="001C5C"/>
                </a:solidFill>
                <a:latin typeface="Calibri Light" panose="020F0302020204030204" pitchFamily="34" charset="0"/>
                <a:ea typeface="ＭＳ Ｐゴシック" panose="020B0600070205080204" pitchFamily="34" charset="-128"/>
                <a:cs typeface="Calibri Light" panose="020F0302020204030204" pitchFamily="34" charset="0"/>
              </a:rPr>
              <a:t>S&amp;P 500</a:t>
            </a:r>
          </a:p>
        </p:txBody>
      </p:sp>
      <p:sp>
        <p:nvSpPr>
          <p:cNvPr id="56" name="TextBox 55">
            <a:extLst>
              <a:ext uri="{FF2B5EF4-FFF2-40B4-BE49-F238E27FC236}">
                <a16:creationId xmlns:a16="http://schemas.microsoft.com/office/drawing/2014/main" id="{84BC2E38-9F22-4DBD-B682-000D46739758}"/>
              </a:ext>
            </a:extLst>
          </p:cNvPr>
          <p:cNvSpPr txBox="1"/>
          <p:nvPr/>
        </p:nvSpPr>
        <p:spPr>
          <a:xfrm>
            <a:off x="2091591" y="5625515"/>
            <a:ext cx="616323" cy="271613"/>
          </a:xfrm>
          <a:prstGeom prst="rect">
            <a:avLst/>
          </a:prstGeom>
          <a:noFill/>
        </p:spPr>
        <p:txBody>
          <a:bodyPr wrap="square" rtlCol="0">
            <a:spAutoFit/>
          </a:bodyPr>
          <a:lstStyle/>
          <a:p>
            <a:pPr algn="ctr"/>
            <a:r>
              <a:rPr lang="en-US" sz="1165"/>
              <a:t>12.6%</a:t>
            </a:r>
          </a:p>
        </p:txBody>
      </p:sp>
      <p:sp>
        <p:nvSpPr>
          <p:cNvPr id="57" name="TextBox 56">
            <a:extLst>
              <a:ext uri="{FF2B5EF4-FFF2-40B4-BE49-F238E27FC236}">
                <a16:creationId xmlns:a16="http://schemas.microsoft.com/office/drawing/2014/main" id="{499B1A19-9B23-4C7B-AFC4-8C2AACFE8391}"/>
              </a:ext>
            </a:extLst>
          </p:cNvPr>
          <p:cNvSpPr txBox="1"/>
          <p:nvPr/>
        </p:nvSpPr>
        <p:spPr>
          <a:xfrm>
            <a:off x="3376817" y="5625515"/>
            <a:ext cx="616323" cy="271613"/>
          </a:xfrm>
          <a:prstGeom prst="rect">
            <a:avLst/>
          </a:prstGeom>
          <a:noFill/>
        </p:spPr>
        <p:txBody>
          <a:bodyPr wrap="square" rtlCol="0">
            <a:spAutoFit/>
          </a:bodyPr>
          <a:lstStyle/>
          <a:p>
            <a:pPr algn="ctr"/>
            <a:r>
              <a:rPr lang="en-US" sz="1165"/>
              <a:t>1.7%</a:t>
            </a:r>
          </a:p>
        </p:txBody>
      </p:sp>
      <p:sp>
        <p:nvSpPr>
          <p:cNvPr id="58" name="TextBox 57">
            <a:extLst>
              <a:ext uri="{FF2B5EF4-FFF2-40B4-BE49-F238E27FC236}">
                <a16:creationId xmlns:a16="http://schemas.microsoft.com/office/drawing/2014/main" id="{F03532BE-A2FF-465A-90BA-D347FC616773}"/>
              </a:ext>
            </a:extLst>
          </p:cNvPr>
          <p:cNvSpPr txBox="1"/>
          <p:nvPr/>
        </p:nvSpPr>
        <p:spPr>
          <a:xfrm>
            <a:off x="4662043" y="5625515"/>
            <a:ext cx="616323" cy="271613"/>
          </a:xfrm>
          <a:prstGeom prst="rect">
            <a:avLst/>
          </a:prstGeom>
          <a:noFill/>
        </p:spPr>
        <p:txBody>
          <a:bodyPr wrap="square" rtlCol="0">
            <a:spAutoFit/>
          </a:bodyPr>
          <a:lstStyle/>
          <a:p>
            <a:pPr algn="ctr"/>
            <a:r>
              <a:rPr lang="en-US" sz="1165"/>
              <a:t>23.1%</a:t>
            </a:r>
          </a:p>
        </p:txBody>
      </p:sp>
      <p:sp>
        <p:nvSpPr>
          <p:cNvPr id="59" name="TextBox 58">
            <a:extLst>
              <a:ext uri="{FF2B5EF4-FFF2-40B4-BE49-F238E27FC236}">
                <a16:creationId xmlns:a16="http://schemas.microsoft.com/office/drawing/2014/main" id="{AAAAF667-3E9B-4AC2-9AE3-97A29572FC28}"/>
              </a:ext>
            </a:extLst>
          </p:cNvPr>
          <p:cNvSpPr txBox="1"/>
          <p:nvPr/>
        </p:nvSpPr>
        <p:spPr>
          <a:xfrm>
            <a:off x="5947269" y="5625515"/>
            <a:ext cx="616323" cy="271613"/>
          </a:xfrm>
          <a:prstGeom prst="rect">
            <a:avLst/>
          </a:prstGeom>
          <a:noFill/>
        </p:spPr>
        <p:txBody>
          <a:bodyPr wrap="square" rtlCol="0">
            <a:spAutoFit/>
          </a:bodyPr>
          <a:lstStyle/>
          <a:p>
            <a:pPr algn="ctr"/>
            <a:r>
              <a:rPr lang="en-US" sz="1165"/>
              <a:t>0.85</a:t>
            </a:r>
          </a:p>
        </p:txBody>
      </p:sp>
      <p:sp>
        <p:nvSpPr>
          <p:cNvPr id="60" name="TextBox 59">
            <a:extLst>
              <a:ext uri="{FF2B5EF4-FFF2-40B4-BE49-F238E27FC236}">
                <a16:creationId xmlns:a16="http://schemas.microsoft.com/office/drawing/2014/main" id="{66B6CD25-15F0-4F65-AF6D-ECD0121AC738}"/>
              </a:ext>
            </a:extLst>
          </p:cNvPr>
          <p:cNvSpPr txBox="1"/>
          <p:nvPr/>
        </p:nvSpPr>
        <p:spPr>
          <a:xfrm>
            <a:off x="7232495" y="5625515"/>
            <a:ext cx="616323" cy="271613"/>
          </a:xfrm>
          <a:prstGeom prst="rect">
            <a:avLst/>
          </a:prstGeom>
          <a:noFill/>
        </p:spPr>
        <p:txBody>
          <a:bodyPr wrap="square" rtlCol="0">
            <a:spAutoFit/>
          </a:bodyPr>
          <a:lstStyle/>
          <a:p>
            <a:pPr algn="ctr"/>
            <a:r>
              <a:rPr lang="en-US" sz="1165"/>
              <a:t>1.00</a:t>
            </a:r>
          </a:p>
        </p:txBody>
      </p:sp>
      <p:cxnSp>
        <p:nvCxnSpPr>
          <p:cNvPr id="61" name="Straight Connector 60">
            <a:extLst>
              <a:ext uri="{FF2B5EF4-FFF2-40B4-BE49-F238E27FC236}">
                <a16:creationId xmlns:a16="http://schemas.microsoft.com/office/drawing/2014/main" id="{C6540FE4-37E1-41FE-A2CF-69C5992FFA94}"/>
              </a:ext>
            </a:extLst>
          </p:cNvPr>
          <p:cNvCxnSpPr>
            <a:cxnSpLocks/>
          </p:cNvCxnSpPr>
          <p:nvPr/>
        </p:nvCxnSpPr>
        <p:spPr>
          <a:xfrm>
            <a:off x="957755" y="5418280"/>
            <a:ext cx="8471747" cy="0"/>
          </a:xfrm>
          <a:prstGeom prst="line">
            <a:avLst/>
          </a:prstGeom>
          <a:ln w="19050">
            <a:solidFill>
              <a:srgbClr val="001C5C"/>
            </a:solidFill>
          </a:ln>
        </p:spPr>
        <p:style>
          <a:lnRef idx="1">
            <a:schemeClr val="accent1"/>
          </a:lnRef>
          <a:fillRef idx="0">
            <a:schemeClr val="accent1"/>
          </a:fillRef>
          <a:effectRef idx="0">
            <a:schemeClr val="accent1"/>
          </a:effectRef>
          <a:fontRef idx="minor">
            <a:schemeClr val="tx1"/>
          </a:fontRef>
        </p:style>
      </p:cxnSp>
      <p:sp>
        <p:nvSpPr>
          <p:cNvPr id="64" name="Slide Number Placeholder 1">
            <a:extLst>
              <a:ext uri="{FF2B5EF4-FFF2-40B4-BE49-F238E27FC236}">
                <a16:creationId xmlns:a16="http://schemas.microsoft.com/office/drawing/2014/main" id="{9DA26FDC-52DF-4014-B714-1655448669B6}"/>
              </a:ext>
            </a:extLst>
          </p:cNvPr>
          <p:cNvSpPr txBox="1">
            <a:spLocks/>
          </p:cNvSpPr>
          <p:nvPr/>
        </p:nvSpPr>
        <p:spPr>
          <a:xfrm>
            <a:off x="147921" y="7255949"/>
            <a:ext cx="2195652" cy="402151"/>
          </a:xfrm>
          <a:prstGeom prst="rect">
            <a:avLst/>
          </a:prstGeom>
        </p:spPr>
        <p:txBody>
          <a:bodyPr vert="horz" lIns="88750" tIns="44375" rIns="88750" bIns="44375" rtlCol="0" anchor="ctr"/>
          <a:lstStyle>
            <a:defPPr>
              <a:defRPr lang="en-US"/>
            </a:defPPr>
            <a:lvl1pPr algn="l" rtl="0" eaLnBrk="0" fontAlgn="base" hangingPunct="0">
              <a:spcBef>
                <a:spcPct val="0"/>
              </a:spcBef>
              <a:spcAft>
                <a:spcPct val="0"/>
              </a:spcAft>
              <a:defRPr sz="990" kern="1200">
                <a:solidFill>
                  <a:schemeClr val="tx1"/>
                </a:solidFill>
                <a:latin typeface="Arial" panose="020B0604020202020204" pitchFamily="34" charset="0"/>
                <a:ea typeface="+mn-ea"/>
                <a:cs typeface="+mn-cs"/>
              </a:defRPr>
            </a:lvl1pPr>
            <a:lvl2pPr marL="457093"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187"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279"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372"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5465" algn="l" defTabSz="914187" rtl="0" eaLnBrk="1" latinLnBrk="0" hangingPunct="1">
              <a:defRPr sz="1200" kern="1200">
                <a:solidFill>
                  <a:schemeClr val="tx1"/>
                </a:solidFill>
                <a:latin typeface="Arial" panose="020B0604020202020204" pitchFamily="34" charset="0"/>
                <a:ea typeface="+mn-ea"/>
                <a:cs typeface="+mn-cs"/>
              </a:defRPr>
            </a:lvl6pPr>
            <a:lvl7pPr marL="2742560" algn="l" defTabSz="914187" rtl="0" eaLnBrk="1" latinLnBrk="0" hangingPunct="1">
              <a:defRPr sz="1200" kern="1200">
                <a:solidFill>
                  <a:schemeClr val="tx1"/>
                </a:solidFill>
                <a:latin typeface="Arial" panose="020B0604020202020204" pitchFamily="34" charset="0"/>
                <a:ea typeface="+mn-ea"/>
                <a:cs typeface="+mn-cs"/>
              </a:defRPr>
            </a:lvl7pPr>
            <a:lvl8pPr marL="3199651" algn="l" defTabSz="914187" rtl="0" eaLnBrk="1" latinLnBrk="0" hangingPunct="1">
              <a:defRPr sz="1200" kern="1200">
                <a:solidFill>
                  <a:schemeClr val="tx1"/>
                </a:solidFill>
                <a:latin typeface="Arial" panose="020B0604020202020204" pitchFamily="34" charset="0"/>
                <a:ea typeface="+mn-ea"/>
                <a:cs typeface="+mn-cs"/>
              </a:defRPr>
            </a:lvl8pPr>
            <a:lvl9pPr marL="3656744" algn="l" defTabSz="914187" rtl="0" eaLnBrk="1" latinLnBrk="0" hangingPunct="1">
              <a:defRPr sz="1200" kern="1200">
                <a:solidFill>
                  <a:schemeClr val="tx1"/>
                </a:solidFill>
                <a:latin typeface="Arial" panose="020B0604020202020204" pitchFamily="34" charset="0"/>
                <a:ea typeface="+mn-ea"/>
                <a:cs typeface="+mn-cs"/>
              </a:defRPr>
            </a:lvl9pPr>
          </a:lstStyle>
          <a:p>
            <a:fld id="{EE22647F-8580-4E23-95E9-78AD894D0ADF}" type="slidenum">
              <a:rPr lang="en-US" sz="961"/>
              <a:pPr/>
              <a:t>15</a:t>
            </a:fld>
            <a:endParaRPr lang="en-US" sz="961"/>
          </a:p>
        </p:txBody>
      </p:sp>
      <p:sp>
        <p:nvSpPr>
          <p:cNvPr id="62" name="Rectangle 61">
            <a:extLst>
              <a:ext uri="{FF2B5EF4-FFF2-40B4-BE49-F238E27FC236}">
                <a16:creationId xmlns:a16="http://schemas.microsoft.com/office/drawing/2014/main" id="{0C20B3F2-6FF2-4F07-A2FA-3A49307C61B8}"/>
              </a:ext>
            </a:extLst>
          </p:cNvPr>
          <p:cNvSpPr/>
          <p:nvPr/>
        </p:nvSpPr>
        <p:spPr>
          <a:xfrm>
            <a:off x="6400800" y="7058557"/>
            <a:ext cx="3397827" cy="5990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5" name="TextBox 64">
            <a:extLst>
              <a:ext uri="{FF2B5EF4-FFF2-40B4-BE49-F238E27FC236}">
                <a16:creationId xmlns:a16="http://schemas.microsoft.com/office/drawing/2014/main" id="{58A91DC4-ACC6-4982-94C8-36713B9CFF28}"/>
              </a:ext>
            </a:extLst>
          </p:cNvPr>
          <p:cNvSpPr txBox="1"/>
          <p:nvPr/>
        </p:nvSpPr>
        <p:spPr>
          <a:xfrm>
            <a:off x="6400800" y="7206750"/>
            <a:ext cx="3657600" cy="323165"/>
          </a:xfrm>
          <a:prstGeom prst="rect">
            <a:avLst/>
          </a:prstGeom>
          <a:noFill/>
        </p:spPr>
        <p:txBody>
          <a:bodyPr wrap="square" rtlCol="0">
            <a:spAutoFit/>
          </a:bodyPr>
          <a:lstStyle/>
          <a:p>
            <a:r>
              <a:rPr lang="en-US" sz="1500" b="1">
                <a:solidFill>
                  <a:srgbClr val="001C5C"/>
                </a:solidFill>
                <a:latin typeface="+mn-lt"/>
              </a:rPr>
              <a:t>Infrastructure Capital Advisors, LLC</a:t>
            </a:r>
          </a:p>
        </p:txBody>
      </p:sp>
      <p:sp>
        <p:nvSpPr>
          <p:cNvPr id="66" name="Rectangle 65">
            <a:extLst>
              <a:ext uri="{FF2B5EF4-FFF2-40B4-BE49-F238E27FC236}">
                <a16:creationId xmlns:a16="http://schemas.microsoft.com/office/drawing/2014/main" id="{E147457B-0A6F-4271-B92A-C1073FD21A0F}"/>
              </a:ext>
            </a:extLst>
          </p:cNvPr>
          <p:cNvSpPr/>
          <p:nvPr/>
        </p:nvSpPr>
        <p:spPr>
          <a:xfrm>
            <a:off x="785814" y="1342503"/>
            <a:ext cx="2706190" cy="241605"/>
          </a:xfrm>
          <a:prstGeom prst="rect">
            <a:avLst/>
          </a:prstGeom>
        </p:spPr>
        <p:txBody>
          <a:bodyPr wrap="none">
            <a:spAutoFit/>
          </a:bodyPr>
          <a:lstStyle/>
          <a:p>
            <a:r>
              <a:rPr lang="en-US" sz="970" i="1">
                <a:latin typeface="Calibri" panose="020F0502020204030204" pitchFamily="34" charset="0"/>
                <a:cs typeface="Calibri" panose="020F0502020204030204" pitchFamily="34" charset="0"/>
              </a:rPr>
              <a:t>As of 12/31/2022, from 12/31/2012 – 12/31/2022</a:t>
            </a:r>
          </a:p>
        </p:txBody>
      </p:sp>
      <p:sp>
        <p:nvSpPr>
          <p:cNvPr id="63" name="Rectangle 62">
            <a:extLst>
              <a:ext uri="{FF2B5EF4-FFF2-40B4-BE49-F238E27FC236}">
                <a16:creationId xmlns:a16="http://schemas.microsoft.com/office/drawing/2014/main" id="{9E210245-1A56-4F16-B3CD-00DC575D3B06}"/>
              </a:ext>
            </a:extLst>
          </p:cNvPr>
          <p:cNvSpPr/>
          <p:nvPr/>
        </p:nvSpPr>
        <p:spPr>
          <a:xfrm>
            <a:off x="8222263" y="1575590"/>
            <a:ext cx="1207239" cy="47037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a:solidFill>
                  <a:srgbClr val="001C5C"/>
                </a:solidFill>
                <a:latin typeface="Calibri Light" panose="020F0302020204030204" pitchFamily="34" charset="0"/>
                <a:ea typeface="ＭＳ Ｐゴシック" panose="020B0600070205080204" pitchFamily="34" charset="-128"/>
                <a:cs typeface="Calibri Light" panose="020F0302020204030204" pitchFamily="34" charset="0"/>
              </a:rPr>
              <a:t>YTD Returns</a:t>
            </a:r>
          </a:p>
        </p:txBody>
      </p:sp>
      <p:sp>
        <p:nvSpPr>
          <p:cNvPr id="68" name="TextBox 67">
            <a:extLst>
              <a:ext uri="{FF2B5EF4-FFF2-40B4-BE49-F238E27FC236}">
                <a16:creationId xmlns:a16="http://schemas.microsoft.com/office/drawing/2014/main" id="{677F7C33-4D1E-4CE0-9385-889A56655C08}"/>
              </a:ext>
            </a:extLst>
          </p:cNvPr>
          <p:cNvSpPr txBox="1"/>
          <p:nvPr/>
        </p:nvSpPr>
        <p:spPr>
          <a:xfrm>
            <a:off x="8517721" y="2262382"/>
            <a:ext cx="616323" cy="271613"/>
          </a:xfrm>
          <a:prstGeom prst="rect">
            <a:avLst/>
          </a:prstGeom>
          <a:noFill/>
        </p:spPr>
        <p:txBody>
          <a:bodyPr wrap="square" rtlCol="0">
            <a:spAutoFit/>
          </a:bodyPr>
          <a:lstStyle/>
          <a:p>
            <a:pPr algn="ctr"/>
            <a:r>
              <a:rPr lang="en-US" sz="1165"/>
              <a:t>1.6%</a:t>
            </a:r>
          </a:p>
        </p:txBody>
      </p:sp>
      <p:sp>
        <p:nvSpPr>
          <p:cNvPr id="69" name="TextBox 68">
            <a:extLst>
              <a:ext uri="{FF2B5EF4-FFF2-40B4-BE49-F238E27FC236}">
                <a16:creationId xmlns:a16="http://schemas.microsoft.com/office/drawing/2014/main" id="{EF5437CD-57E3-470A-8E2B-62409B2C5085}"/>
              </a:ext>
            </a:extLst>
          </p:cNvPr>
          <p:cNvSpPr txBox="1"/>
          <p:nvPr/>
        </p:nvSpPr>
        <p:spPr>
          <a:xfrm>
            <a:off x="8517721" y="2932206"/>
            <a:ext cx="677504" cy="271613"/>
          </a:xfrm>
          <a:prstGeom prst="rect">
            <a:avLst/>
          </a:prstGeom>
          <a:noFill/>
        </p:spPr>
        <p:txBody>
          <a:bodyPr wrap="square" rtlCol="0">
            <a:spAutoFit/>
          </a:bodyPr>
          <a:lstStyle/>
          <a:p>
            <a:pPr algn="ctr"/>
            <a:r>
              <a:rPr lang="en-US" sz="1165"/>
              <a:t>-24.5%</a:t>
            </a:r>
          </a:p>
        </p:txBody>
      </p:sp>
      <p:sp>
        <p:nvSpPr>
          <p:cNvPr id="70" name="TextBox 69">
            <a:extLst>
              <a:ext uri="{FF2B5EF4-FFF2-40B4-BE49-F238E27FC236}">
                <a16:creationId xmlns:a16="http://schemas.microsoft.com/office/drawing/2014/main" id="{4BA921AA-AA4D-4719-98EA-F58275EC0379}"/>
              </a:ext>
            </a:extLst>
          </p:cNvPr>
          <p:cNvSpPr txBox="1"/>
          <p:nvPr/>
        </p:nvSpPr>
        <p:spPr>
          <a:xfrm>
            <a:off x="8517721" y="3600909"/>
            <a:ext cx="677504" cy="271613"/>
          </a:xfrm>
          <a:prstGeom prst="rect">
            <a:avLst/>
          </a:prstGeom>
          <a:noFill/>
        </p:spPr>
        <p:txBody>
          <a:bodyPr wrap="square" rtlCol="0">
            <a:spAutoFit/>
          </a:bodyPr>
          <a:lstStyle/>
          <a:p>
            <a:pPr algn="ctr"/>
            <a:r>
              <a:rPr lang="en-US" sz="1165"/>
              <a:t>-6.9%</a:t>
            </a:r>
          </a:p>
        </p:txBody>
      </p:sp>
      <p:sp>
        <p:nvSpPr>
          <p:cNvPr id="71" name="TextBox 70">
            <a:extLst>
              <a:ext uri="{FF2B5EF4-FFF2-40B4-BE49-F238E27FC236}">
                <a16:creationId xmlns:a16="http://schemas.microsoft.com/office/drawing/2014/main" id="{12E0B117-0901-4C69-965C-C3250BB7EEC8}"/>
              </a:ext>
            </a:extLst>
          </p:cNvPr>
          <p:cNvSpPr txBox="1"/>
          <p:nvPr/>
        </p:nvSpPr>
        <p:spPr>
          <a:xfrm>
            <a:off x="8517721" y="4269606"/>
            <a:ext cx="616323" cy="271613"/>
          </a:xfrm>
          <a:prstGeom prst="rect">
            <a:avLst/>
          </a:prstGeom>
          <a:noFill/>
        </p:spPr>
        <p:txBody>
          <a:bodyPr wrap="square" rtlCol="0">
            <a:spAutoFit/>
          </a:bodyPr>
          <a:lstStyle/>
          <a:p>
            <a:pPr algn="ctr"/>
            <a:r>
              <a:rPr lang="en-US" sz="1165"/>
              <a:t>31.0%</a:t>
            </a:r>
          </a:p>
        </p:txBody>
      </p:sp>
      <p:sp>
        <p:nvSpPr>
          <p:cNvPr id="72" name="TextBox 71">
            <a:extLst>
              <a:ext uri="{FF2B5EF4-FFF2-40B4-BE49-F238E27FC236}">
                <a16:creationId xmlns:a16="http://schemas.microsoft.com/office/drawing/2014/main" id="{41F5B19D-51B0-4B5F-8D02-A79D394C70E4}"/>
              </a:ext>
            </a:extLst>
          </p:cNvPr>
          <p:cNvSpPr txBox="1"/>
          <p:nvPr/>
        </p:nvSpPr>
        <p:spPr>
          <a:xfrm>
            <a:off x="8517721" y="4939433"/>
            <a:ext cx="727137" cy="271613"/>
          </a:xfrm>
          <a:prstGeom prst="rect">
            <a:avLst/>
          </a:prstGeom>
          <a:noFill/>
        </p:spPr>
        <p:txBody>
          <a:bodyPr wrap="square" rtlCol="0">
            <a:spAutoFit/>
          </a:bodyPr>
          <a:lstStyle/>
          <a:p>
            <a:pPr algn="ctr"/>
            <a:r>
              <a:rPr lang="en-US" sz="1165"/>
              <a:t>-1.1%</a:t>
            </a:r>
          </a:p>
        </p:txBody>
      </p:sp>
      <p:sp>
        <p:nvSpPr>
          <p:cNvPr id="73" name="TextBox 72">
            <a:extLst>
              <a:ext uri="{FF2B5EF4-FFF2-40B4-BE49-F238E27FC236}">
                <a16:creationId xmlns:a16="http://schemas.microsoft.com/office/drawing/2014/main" id="{8FFB5813-665A-4A34-A06D-0B2CBC64644B}"/>
              </a:ext>
            </a:extLst>
          </p:cNvPr>
          <p:cNvSpPr txBox="1"/>
          <p:nvPr/>
        </p:nvSpPr>
        <p:spPr>
          <a:xfrm>
            <a:off x="8517721" y="5625515"/>
            <a:ext cx="727137" cy="271613"/>
          </a:xfrm>
          <a:prstGeom prst="rect">
            <a:avLst/>
          </a:prstGeom>
          <a:noFill/>
        </p:spPr>
        <p:txBody>
          <a:bodyPr wrap="square" rtlCol="0">
            <a:spAutoFit/>
          </a:bodyPr>
          <a:lstStyle/>
          <a:p>
            <a:pPr algn="ctr"/>
            <a:r>
              <a:rPr lang="en-US" sz="1165"/>
              <a:t>-18.1%</a:t>
            </a:r>
          </a:p>
        </p:txBody>
      </p:sp>
      <p:sp>
        <p:nvSpPr>
          <p:cNvPr id="74" name="TextBox 73">
            <a:extLst>
              <a:ext uri="{FF2B5EF4-FFF2-40B4-BE49-F238E27FC236}">
                <a16:creationId xmlns:a16="http://schemas.microsoft.com/office/drawing/2014/main" id="{C2EFBE79-38D9-691E-8F29-500C88398853}"/>
              </a:ext>
            </a:extLst>
          </p:cNvPr>
          <p:cNvSpPr txBox="1"/>
          <p:nvPr/>
        </p:nvSpPr>
        <p:spPr>
          <a:xfrm>
            <a:off x="497664" y="6154668"/>
            <a:ext cx="9040640" cy="985226"/>
          </a:xfrm>
          <a:prstGeom prst="rect">
            <a:avLst/>
          </a:prstGeom>
          <a:noFill/>
        </p:spPr>
        <p:txBody>
          <a:bodyPr wrap="square" lIns="88729" tIns="44365" rIns="88729" bIns="44365" rtlCol="0">
            <a:spAutoFit/>
          </a:bodyPr>
          <a:lstStyle/>
          <a:p>
            <a:r>
              <a:rPr lang="en-US" sz="970" dirty="0">
                <a:latin typeface="Calibri" panose="020F0502020204030204" pitchFamily="34" charset="0"/>
                <a:cs typeface="Calibri" panose="020F0502020204030204" pitchFamily="34" charset="0"/>
              </a:rPr>
              <a:t>All data  is taken from Bloomberg.  Investors cannot directly invest in an index and unmanaged index returns do not reflect any fees, expenses or sales charges. </a:t>
            </a:r>
            <a:r>
              <a:rPr lang="en-US" sz="970" b="1" dirty="0">
                <a:latin typeface="Calibri" panose="020F0502020204030204" pitchFamily="34" charset="0"/>
                <a:cs typeface="Calibri" panose="020F0502020204030204" pitchFamily="34" charset="0"/>
              </a:rPr>
              <a:t>Indices are not investable </a:t>
            </a:r>
            <a:r>
              <a:rPr lang="en-US" sz="970" dirty="0">
                <a:latin typeface="Calibri" panose="020F0502020204030204" pitchFamily="34" charset="0"/>
                <a:cs typeface="Calibri" panose="020F0502020204030204" pitchFamily="34" charset="0"/>
              </a:rPr>
              <a:t>and results may not reflect the ETF.  Utilities ( </a:t>
            </a:r>
            <a:r>
              <a:rPr lang="en-US" sz="970" dirty="0" err="1">
                <a:latin typeface="Calibri" panose="020F0502020204030204" pitchFamily="34" charset="0"/>
                <a:cs typeface="Calibri" panose="020F0502020204030204" pitchFamily="34" charset="0"/>
              </a:rPr>
              <a:t>S5UTIL</a:t>
            </a:r>
            <a:r>
              <a:rPr lang="en-US" sz="970" dirty="0">
                <a:latin typeface="Calibri" panose="020F0502020204030204" pitchFamily="34" charset="0"/>
                <a:cs typeface="Calibri" panose="020F0502020204030204" pitchFamily="34" charset="0"/>
              </a:rPr>
              <a:t> Index), </a:t>
            </a:r>
            <a:r>
              <a:rPr lang="en-US" sz="970" dirty="0" err="1">
                <a:latin typeface="Calibri" panose="020F0502020204030204" pitchFamily="34" charset="0"/>
                <a:cs typeface="Calibri" panose="020F0502020204030204" pitchFamily="34" charset="0"/>
              </a:rPr>
              <a:t>MLP</a:t>
            </a:r>
            <a:r>
              <a:rPr lang="en-US" sz="970" dirty="0">
                <a:latin typeface="Calibri" panose="020F0502020204030204" pitchFamily="34" charset="0"/>
                <a:cs typeface="Calibri" panose="020F0502020204030204" pitchFamily="34" charset="0"/>
              </a:rPr>
              <a:t> (</a:t>
            </a:r>
            <a:r>
              <a:rPr lang="en-US" sz="970" dirty="0" err="1">
                <a:latin typeface="Calibri" panose="020F0502020204030204" pitchFamily="34" charset="0"/>
                <a:cs typeface="Calibri" panose="020F0502020204030204" pitchFamily="34" charset="0"/>
              </a:rPr>
              <a:t>AMZI</a:t>
            </a:r>
            <a:r>
              <a:rPr lang="en-US" sz="970" dirty="0">
                <a:latin typeface="Calibri" panose="020F0502020204030204" pitchFamily="34" charset="0"/>
                <a:cs typeface="Calibri" panose="020F0502020204030204" pitchFamily="34" charset="0"/>
              </a:rPr>
              <a:t> Index), Telecoms (</a:t>
            </a:r>
            <a:r>
              <a:rPr lang="en-US" sz="970" dirty="0" err="1">
                <a:latin typeface="Calibri" panose="020F0502020204030204" pitchFamily="34" charset="0"/>
                <a:cs typeface="Calibri" panose="020F0502020204030204" pitchFamily="34" charset="0"/>
              </a:rPr>
              <a:t>S5TELSX</a:t>
            </a:r>
            <a:r>
              <a:rPr lang="en-US" sz="970" dirty="0">
                <a:latin typeface="Calibri" panose="020F0502020204030204" pitchFamily="34" charset="0"/>
                <a:cs typeface="Calibri" panose="020F0502020204030204" pitchFamily="34" charset="0"/>
              </a:rPr>
              <a:t> Index), REIT (REIT Index), S&amp;P 500 High Dividend (</a:t>
            </a:r>
            <a:r>
              <a:rPr lang="en-US" sz="970" dirty="0" err="1">
                <a:latin typeface="Calibri" panose="020F0502020204030204" pitchFamily="34" charset="0"/>
                <a:cs typeface="Calibri" panose="020F0502020204030204" pitchFamily="34" charset="0"/>
              </a:rPr>
              <a:t>SPXHDUT</a:t>
            </a:r>
            <a:r>
              <a:rPr lang="en-US" sz="970" dirty="0">
                <a:latin typeface="Calibri" panose="020F0502020204030204" pitchFamily="34" charset="0"/>
                <a:cs typeface="Calibri" panose="020F0502020204030204" pitchFamily="34" charset="0"/>
              </a:rPr>
              <a:t> Index), </a:t>
            </a:r>
            <a:r>
              <a:rPr lang="en-US" sz="970" dirty="0" err="1">
                <a:latin typeface="Calibri" panose="020F0502020204030204" pitchFamily="34" charset="0"/>
                <a:cs typeface="Calibri" panose="020F0502020204030204" pitchFamily="34" charset="0"/>
              </a:rPr>
              <a:t>S&amp;P500</a:t>
            </a:r>
            <a:r>
              <a:rPr lang="en-US" sz="970" dirty="0">
                <a:latin typeface="Calibri" panose="020F0502020204030204" pitchFamily="34" charset="0"/>
                <a:cs typeface="Calibri" panose="020F0502020204030204" pitchFamily="34" charset="0"/>
              </a:rPr>
              <a:t> (SPX Index). See slide 41 for more disclosure on indices. </a:t>
            </a:r>
            <a:r>
              <a:rPr lang="en-US" altLang="en-US" sz="970" b="1" dirty="0">
                <a:latin typeface="Calibri" panose="020F0502020204030204" pitchFamily="34" charset="0"/>
                <a:ea typeface="Calibri" panose="020F0502020204030204" pitchFamily="34" charset="0"/>
                <a:cs typeface="Calibri" panose="020F0502020204030204" pitchFamily="34" charset="0"/>
              </a:rPr>
              <a:t>Performance data quoted represents past results. Past performance is no guarantee of future results. </a:t>
            </a:r>
            <a:r>
              <a:rPr lang="en-US" altLang="en-US" sz="970" dirty="0">
                <a:latin typeface="Calibri" panose="020F0502020204030204" pitchFamily="34" charset="0"/>
                <a:ea typeface="Calibri" panose="020F0502020204030204" pitchFamily="34" charset="0"/>
                <a:cs typeface="Calibri" panose="020F0502020204030204" pitchFamily="34" charset="0"/>
              </a:rPr>
              <a:t>The distributions among asset classes can vary significantly with respect to the components that make up the distributions. </a:t>
            </a:r>
            <a:r>
              <a:rPr lang="en-US" sz="970" dirty="0">
                <a:latin typeface="Calibri" panose="020F0502020204030204" pitchFamily="34" charset="0"/>
              </a:rPr>
              <a:t>It should be noted that each asset class contains a materially different set of characteristics including </a:t>
            </a:r>
            <a:r>
              <a:rPr lang="en-US" sz="970" b="1" dirty="0">
                <a:latin typeface="Calibri" panose="020F0502020204030204" pitchFamily="34" charset="0"/>
              </a:rPr>
              <a:t>risks</a:t>
            </a:r>
            <a:r>
              <a:rPr lang="en-US" sz="970" dirty="0">
                <a:latin typeface="Calibri" panose="020F0502020204030204" pitchFamily="34" charset="0"/>
              </a:rPr>
              <a:t> , expenses, and outcomes not captured by this chart. </a:t>
            </a:r>
            <a:r>
              <a:rPr lang="en-US" altLang="en-US" sz="970" dirty="0">
                <a:latin typeface="Calibri" panose="020F0502020204030204" pitchFamily="34" charset="0"/>
                <a:ea typeface="Calibri" panose="020F0502020204030204" pitchFamily="34" charset="0"/>
                <a:cs typeface="Calibri" panose="020F0502020204030204" pitchFamily="34" charset="0"/>
              </a:rPr>
              <a:t>For example, REITs and master limited partnerships (</a:t>
            </a:r>
            <a:r>
              <a:rPr lang="en-US" altLang="en-US" sz="970" dirty="0" err="1">
                <a:latin typeface="Calibri" panose="020F0502020204030204" pitchFamily="34" charset="0"/>
                <a:ea typeface="Calibri" panose="020F0502020204030204" pitchFamily="34" charset="0"/>
                <a:cs typeface="Calibri" panose="020F0502020204030204" pitchFamily="34" charset="0"/>
              </a:rPr>
              <a:t>MLPs</a:t>
            </a:r>
            <a:r>
              <a:rPr lang="en-US" altLang="en-US" sz="970" dirty="0">
                <a:latin typeface="Calibri" panose="020F0502020204030204" pitchFamily="34" charset="0"/>
                <a:ea typeface="Calibri" panose="020F0502020204030204" pitchFamily="34" charset="0"/>
                <a:cs typeface="Calibri" panose="020F0502020204030204" pitchFamily="34" charset="0"/>
              </a:rPr>
              <a:t>) may include non-income related items (i.e., return of capital, loans, fee waivers, etc.) that represent a percentage of the actual distributions received. As of 12/31/2022</a:t>
            </a:r>
            <a:endParaRPr lang="en-US" altLang="en-US" sz="970" dirty="0">
              <a:latin typeface="Calibri" panose="020F0502020204030204" pitchFamily="34" charset="0"/>
              <a:cs typeface="Calibri" panose="020F0502020204030204" pitchFamily="34" charset="0"/>
            </a:endParaRPr>
          </a:p>
        </p:txBody>
      </p:sp>
      <p:sp>
        <p:nvSpPr>
          <p:cNvPr id="2" name="Rectangle 1">
            <a:extLst>
              <a:ext uri="{FF2B5EF4-FFF2-40B4-BE49-F238E27FC236}">
                <a16:creationId xmlns:a16="http://schemas.microsoft.com/office/drawing/2014/main" id="{14FE2F1E-80CF-CB81-EFAF-DDBDFEF6D1E6}"/>
              </a:ext>
            </a:extLst>
          </p:cNvPr>
          <p:cNvSpPr/>
          <p:nvPr/>
        </p:nvSpPr>
        <p:spPr>
          <a:xfrm>
            <a:off x="334356" y="7442120"/>
            <a:ext cx="5029200" cy="246221"/>
          </a:xfrm>
          <a:prstGeom prst="rect">
            <a:avLst/>
          </a:prstGeom>
        </p:spPr>
        <p:txBody>
          <a:bodyPr>
            <a:spAutoFit/>
          </a:bodyPr>
          <a:lstStyle/>
          <a:p>
            <a:pPr lvl="0" algn="ctr"/>
            <a:r>
              <a:rPr lang="en-US" altLang="en-US" sz="1000" err="1">
                <a:latin typeface="Calibri" panose="020F0502020204030204" pitchFamily="34" charset="0"/>
                <a:ea typeface="Calibri" panose="020F0502020204030204" pitchFamily="34" charset="0"/>
                <a:cs typeface="Calibri" panose="020F0502020204030204" pitchFamily="34" charset="0"/>
              </a:rPr>
              <a:t>ALTSDB</a:t>
            </a:r>
            <a:r>
              <a:rPr lang="en-US" altLang="en-US" sz="1000">
                <a:latin typeface="Calibri" panose="020F0502020204030204" pitchFamily="34" charset="0"/>
                <a:ea typeface="Calibri" panose="020F0502020204030204" pitchFamily="34" charset="0"/>
                <a:cs typeface="Calibri" panose="020F0502020204030204" pitchFamily="34" charset="0"/>
              </a:rPr>
              <a:t> USE ONLY • NOT FDIC INSURED • NOT BANK GUARANTEED • MAY LOSE VALUE</a:t>
            </a:r>
          </a:p>
        </p:txBody>
      </p:sp>
    </p:spTree>
    <p:extLst>
      <p:ext uri="{BB962C8B-B14F-4D97-AF65-F5344CB8AC3E}">
        <p14:creationId xmlns:p14="http://schemas.microsoft.com/office/powerpoint/2010/main" val="11772244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Box 6"/>
          <p:cNvSpPr txBox="1">
            <a:spLocks noChangeArrowheads="1"/>
          </p:cNvSpPr>
          <p:nvPr>
            <p:custDataLst>
              <p:tags r:id="rId2"/>
            </p:custDataLst>
          </p:nvPr>
        </p:nvSpPr>
        <p:spPr bwMode="auto">
          <a:xfrm>
            <a:off x="685800" y="930042"/>
            <a:ext cx="8686842"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50800" rIns="0" bIns="0">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eaLnBrk="1" hangingPunct="1"/>
            <a:r>
              <a:rPr lang="en-US" altLang="en-US" sz="2000" b="1">
                <a:solidFill>
                  <a:srgbClr val="001C5C"/>
                </a:solidFill>
                <a:latin typeface="Calibri" panose="020F0502020204030204" pitchFamily="34" charset="0"/>
                <a:ea typeface="ＭＳ Ｐゴシック" panose="020B0600070205080204" pitchFamily="34" charset="-128"/>
                <a:cs typeface="Calibri" panose="020F0502020204030204" pitchFamily="34" charset="0"/>
              </a:rPr>
              <a:t>Hypothetical Balanced Income Portfolio</a:t>
            </a:r>
          </a:p>
        </p:txBody>
      </p:sp>
      <p:sp>
        <p:nvSpPr>
          <p:cNvPr id="14" name="Rectangle 8"/>
          <p:cNvSpPr>
            <a:spLocks noChangeArrowheads="1"/>
          </p:cNvSpPr>
          <p:nvPr/>
        </p:nvSpPr>
        <p:spPr bwMode="auto">
          <a:xfrm>
            <a:off x="452502" y="950913"/>
            <a:ext cx="85710" cy="338138"/>
          </a:xfrm>
          <a:prstGeom prst="rect">
            <a:avLst/>
          </a:prstGeom>
          <a:solidFill>
            <a:srgbClr val="001C5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eaLnBrk="1" hangingPunct="1"/>
            <a:endParaRPr lang="en-GB" altLang="en-US" sz="1600" b="1">
              <a:solidFill>
                <a:schemeClr val="tx2"/>
              </a:solidFill>
              <a:latin typeface="Calibri" panose="020F0502020204030204" pitchFamily="34" charset="0"/>
              <a:cs typeface="Calibri" panose="020F0502020204030204" pitchFamily="34" charset="0"/>
            </a:endParaRPr>
          </a:p>
        </p:txBody>
      </p:sp>
      <p:sp>
        <p:nvSpPr>
          <p:cNvPr id="32" name="Rectangle 31"/>
          <p:cNvSpPr/>
          <p:nvPr/>
        </p:nvSpPr>
        <p:spPr>
          <a:xfrm>
            <a:off x="657225" y="1265418"/>
            <a:ext cx="2805576" cy="246221"/>
          </a:xfrm>
          <a:prstGeom prst="rect">
            <a:avLst/>
          </a:prstGeom>
        </p:spPr>
        <p:txBody>
          <a:bodyPr wrap="none">
            <a:spAutoFit/>
          </a:bodyPr>
          <a:lstStyle/>
          <a:p>
            <a:r>
              <a:rPr lang="en-US" sz="1000" i="1">
                <a:latin typeface="Calibri" panose="020F0502020204030204" pitchFamily="34" charset="0"/>
                <a:cs typeface="Calibri" panose="020F0502020204030204" pitchFamily="34" charset="0"/>
              </a:rPr>
              <a:t>As of 12/31/2022, from 12/31/2012 – 12/31/2022</a:t>
            </a:r>
          </a:p>
        </p:txBody>
      </p:sp>
      <p:sp>
        <p:nvSpPr>
          <p:cNvPr id="33" name="TextBox 32">
            <a:extLst>
              <a:ext uri="{FF2B5EF4-FFF2-40B4-BE49-F238E27FC236}">
                <a16:creationId xmlns:a16="http://schemas.microsoft.com/office/drawing/2014/main" id="{D02DAA47-0289-47BB-B323-D0DCB8813339}"/>
              </a:ext>
            </a:extLst>
          </p:cNvPr>
          <p:cNvSpPr txBox="1"/>
          <p:nvPr/>
        </p:nvSpPr>
        <p:spPr>
          <a:xfrm>
            <a:off x="-2698889" y="940247"/>
            <a:ext cx="2741744" cy="400110"/>
          </a:xfrm>
          <a:prstGeom prst="rect">
            <a:avLst/>
          </a:prstGeom>
          <a:noFill/>
        </p:spPr>
        <p:txBody>
          <a:bodyPr wrap="square">
            <a:spAutoFit/>
          </a:bodyPr>
          <a:lstStyle/>
          <a:p>
            <a:pPr eaLnBrk="1" hangingPunct="1"/>
            <a:r>
              <a:rPr lang="en-US" altLang="en-US" sz="2000" b="1">
                <a:solidFill>
                  <a:srgbClr val="001C5C"/>
                </a:solidFill>
                <a:latin typeface="Calibri" panose="020F0502020204030204" pitchFamily="34" charset="0"/>
                <a:ea typeface="ＭＳ Ｐゴシック" panose="020B0600070205080204" pitchFamily="34" charset="-128"/>
                <a:cs typeface="Calibri" panose="020F0502020204030204" pitchFamily="34" charset="0"/>
              </a:rPr>
              <a:t>Slide Title - Calibri 20</a:t>
            </a:r>
            <a:endParaRPr lang="en-US" altLang="en-US" sz="1200" b="1">
              <a:solidFill>
                <a:srgbClr val="001C5C"/>
              </a:solidFill>
              <a:latin typeface="Calibri" panose="020F0502020204030204" pitchFamily="34" charset="0"/>
              <a:ea typeface="ＭＳ Ｐゴシック" panose="020B0600070205080204" pitchFamily="34" charset="-128"/>
              <a:cs typeface="Calibri" panose="020F0502020204030204" pitchFamily="34" charset="0"/>
            </a:endParaRPr>
          </a:p>
        </p:txBody>
      </p:sp>
      <p:sp>
        <p:nvSpPr>
          <p:cNvPr id="34" name="Rectangle 8">
            <a:extLst>
              <a:ext uri="{FF2B5EF4-FFF2-40B4-BE49-F238E27FC236}">
                <a16:creationId xmlns:a16="http://schemas.microsoft.com/office/drawing/2014/main" id="{3CD81AEF-72D3-4963-82E2-A3D2218E8561}"/>
              </a:ext>
            </a:extLst>
          </p:cNvPr>
          <p:cNvSpPr>
            <a:spLocks noChangeArrowheads="1"/>
          </p:cNvSpPr>
          <p:nvPr/>
        </p:nvSpPr>
        <p:spPr bwMode="auto">
          <a:xfrm>
            <a:off x="-2789296" y="971233"/>
            <a:ext cx="85710" cy="338138"/>
          </a:xfrm>
          <a:prstGeom prst="rect">
            <a:avLst/>
          </a:prstGeom>
          <a:solidFill>
            <a:srgbClr val="001C5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eaLnBrk="1" hangingPunct="1"/>
            <a:endParaRPr lang="en-GB" altLang="en-US" sz="1800" b="1">
              <a:solidFill>
                <a:schemeClr val="tx2"/>
              </a:solidFill>
              <a:latin typeface="Book Antiqua" panose="02040602050305030304" pitchFamily="18" charset="0"/>
            </a:endParaRPr>
          </a:p>
        </p:txBody>
      </p:sp>
      <p:sp>
        <p:nvSpPr>
          <p:cNvPr id="36" name="TextBox 35">
            <a:extLst>
              <a:ext uri="{FF2B5EF4-FFF2-40B4-BE49-F238E27FC236}">
                <a16:creationId xmlns:a16="http://schemas.microsoft.com/office/drawing/2014/main" id="{D14D6041-5591-422A-BA64-3133D63F5BF0}"/>
              </a:ext>
            </a:extLst>
          </p:cNvPr>
          <p:cNvSpPr txBox="1"/>
          <p:nvPr/>
        </p:nvSpPr>
        <p:spPr>
          <a:xfrm>
            <a:off x="-3081345" y="1347319"/>
            <a:ext cx="2928945" cy="323165"/>
          </a:xfrm>
          <a:prstGeom prst="rect">
            <a:avLst/>
          </a:prstGeom>
          <a:noFill/>
        </p:spPr>
        <p:txBody>
          <a:bodyPr wrap="square">
            <a:spAutoFit/>
          </a:bodyPr>
          <a:lstStyle/>
          <a:p>
            <a:pPr eaLnBrk="1" hangingPunct="1"/>
            <a:r>
              <a:rPr lang="en-US" altLang="en-US" sz="1500" b="1">
                <a:solidFill>
                  <a:srgbClr val="001C5C"/>
                </a:solidFill>
                <a:latin typeface="Calibri Light" panose="020F0302020204030204" pitchFamily="34" charset="0"/>
                <a:ea typeface="ＭＳ Ｐゴシック" panose="020B0600070205080204" pitchFamily="34" charset="-128"/>
                <a:cs typeface="Calibri Light" panose="020F0302020204030204" pitchFamily="34" charset="0"/>
              </a:rPr>
              <a:t>Content Headers - CALIBRI LIGHT 15</a:t>
            </a:r>
          </a:p>
        </p:txBody>
      </p:sp>
      <p:sp>
        <p:nvSpPr>
          <p:cNvPr id="40" name="TextBox 39">
            <a:extLst>
              <a:ext uri="{FF2B5EF4-FFF2-40B4-BE49-F238E27FC236}">
                <a16:creationId xmlns:a16="http://schemas.microsoft.com/office/drawing/2014/main" id="{E986040A-1A3B-4C81-8EEC-F7218907E456}"/>
              </a:ext>
            </a:extLst>
          </p:cNvPr>
          <p:cNvSpPr txBox="1"/>
          <p:nvPr/>
        </p:nvSpPr>
        <p:spPr>
          <a:xfrm>
            <a:off x="-2335290" y="1660911"/>
            <a:ext cx="2014545" cy="253916"/>
          </a:xfrm>
          <a:prstGeom prst="rect">
            <a:avLst/>
          </a:prstGeom>
          <a:noFill/>
        </p:spPr>
        <p:txBody>
          <a:bodyPr wrap="square">
            <a:spAutoFit/>
          </a:bodyPr>
          <a:lstStyle/>
          <a:p>
            <a:pPr eaLnBrk="1" hangingPunct="1"/>
            <a:r>
              <a:rPr lang="en-US" altLang="en-US" sz="1050">
                <a:latin typeface="+mn-lt"/>
                <a:ea typeface="ＭＳ Ｐゴシック" panose="020B0600070205080204" pitchFamily="34" charset="-128"/>
                <a:cs typeface="Calibri Light" panose="020F0302020204030204" pitchFamily="34" charset="0"/>
              </a:rPr>
              <a:t>Bullet and subtitle – Calibri 10.5</a:t>
            </a:r>
          </a:p>
        </p:txBody>
      </p:sp>
      <p:sp>
        <p:nvSpPr>
          <p:cNvPr id="55" name="Rectangle 54">
            <a:extLst>
              <a:ext uri="{FF2B5EF4-FFF2-40B4-BE49-F238E27FC236}">
                <a16:creationId xmlns:a16="http://schemas.microsoft.com/office/drawing/2014/main" id="{4DEAC202-B4FC-49CB-8123-2A778BF47023}"/>
              </a:ext>
            </a:extLst>
          </p:cNvPr>
          <p:cNvSpPr/>
          <p:nvPr/>
        </p:nvSpPr>
        <p:spPr>
          <a:xfrm>
            <a:off x="-2703586" y="3157472"/>
            <a:ext cx="1985298" cy="544226"/>
          </a:xfrm>
          <a:prstGeom prst="rect">
            <a:avLst/>
          </a:prstGeom>
          <a:solidFill>
            <a:srgbClr val="5E7C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a:extLst>
              <a:ext uri="{FF2B5EF4-FFF2-40B4-BE49-F238E27FC236}">
                <a16:creationId xmlns:a16="http://schemas.microsoft.com/office/drawing/2014/main" id="{0A0013A6-11DA-468C-A0C6-457689128217}"/>
              </a:ext>
            </a:extLst>
          </p:cNvPr>
          <p:cNvSpPr txBox="1"/>
          <p:nvPr/>
        </p:nvSpPr>
        <p:spPr>
          <a:xfrm>
            <a:off x="-2341679" y="3287666"/>
            <a:ext cx="1219200" cy="276999"/>
          </a:xfrm>
          <a:prstGeom prst="rect">
            <a:avLst/>
          </a:prstGeom>
          <a:noFill/>
        </p:spPr>
        <p:txBody>
          <a:bodyPr wrap="square" rtlCol="0">
            <a:spAutoFit/>
          </a:bodyPr>
          <a:lstStyle/>
          <a:p>
            <a:r>
              <a:rPr lang="en-US">
                <a:solidFill>
                  <a:schemeClr val="bg1"/>
                </a:solidFill>
              </a:rPr>
              <a:t>94 – 124 - 158</a:t>
            </a:r>
          </a:p>
        </p:txBody>
      </p:sp>
      <p:sp>
        <p:nvSpPr>
          <p:cNvPr id="59" name="Rectangle 58">
            <a:extLst>
              <a:ext uri="{FF2B5EF4-FFF2-40B4-BE49-F238E27FC236}">
                <a16:creationId xmlns:a16="http://schemas.microsoft.com/office/drawing/2014/main" id="{38CBFC24-A578-47DB-B03A-5F980487F832}"/>
              </a:ext>
            </a:extLst>
          </p:cNvPr>
          <p:cNvSpPr/>
          <p:nvPr/>
        </p:nvSpPr>
        <p:spPr>
          <a:xfrm>
            <a:off x="-2703586" y="3835350"/>
            <a:ext cx="1985298" cy="544226"/>
          </a:xfrm>
          <a:prstGeom prst="rect">
            <a:avLst/>
          </a:prstGeom>
          <a:solidFill>
            <a:srgbClr val="CCD1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Box 59">
            <a:extLst>
              <a:ext uri="{FF2B5EF4-FFF2-40B4-BE49-F238E27FC236}">
                <a16:creationId xmlns:a16="http://schemas.microsoft.com/office/drawing/2014/main" id="{4CD57D2C-A6E0-49F5-9933-49E47208632C}"/>
              </a:ext>
            </a:extLst>
          </p:cNvPr>
          <p:cNvSpPr txBox="1"/>
          <p:nvPr/>
        </p:nvSpPr>
        <p:spPr>
          <a:xfrm>
            <a:off x="-2341679" y="3965544"/>
            <a:ext cx="1219200" cy="276999"/>
          </a:xfrm>
          <a:prstGeom prst="rect">
            <a:avLst/>
          </a:prstGeom>
          <a:noFill/>
        </p:spPr>
        <p:txBody>
          <a:bodyPr wrap="square" rtlCol="0">
            <a:spAutoFit/>
          </a:bodyPr>
          <a:lstStyle/>
          <a:p>
            <a:r>
              <a:rPr lang="en-US"/>
              <a:t>204 – 209- 215</a:t>
            </a:r>
          </a:p>
        </p:txBody>
      </p:sp>
      <p:sp>
        <p:nvSpPr>
          <p:cNvPr id="61" name="Rectangle 60">
            <a:extLst>
              <a:ext uri="{FF2B5EF4-FFF2-40B4-BE49-F238E27FC236}">
                <a16:creationId xmlns:a16="http://schemas.microsoft.com/office/drawing/2014/main" id="{60073457-89A5-4F59-9A54-E936E61DE376}"/>
              </a:ext>
            </a:extLst>
          </p:cNvPr>
          <p:cNvSpPr/>
          <p:nvPr/>
        </p:nvSpPr>
        <p:spPr>
          <a:xfrm>
            <a:off x="-2723122" y="4528820"/>
            <a:ext cx="1985298" cy="544226"/>
          </a:xfrm>
          <a:prstGeom prst="rect">
            <a:avLst/>
          </a:prstGeom>
          <a:solidFill>
            <a:srgbClr val="4850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Box 61">
            <a:extLst>
              <a:ext uri="{FF2B5EF4-FFF2-40B4-BE49-F238E27FC236}">
                <a16:creationId xmlns:a16="http://schemas.microsoft.com/office/drawing/2014/main" id="{3BA4BF68-F82B-488C-88B2-57E5C885A1EA}"/>
              </a:ext>
            </a:extLst>
          </p:cNvPr>
          <p:cNvSpPr txBox="1"/>
          <p:nvPr/>
        </p:nvSpPr>
        <p:spPr>
          <a:xfrm>
            <a:off x="-2361215" y="4659014"/>
            <a:ext cx="1219200" cy="276999"/>
          </a:xfrm>
          <a:prstGeom prst="rect">
            <a:avLst/>
          </a:prstGeom>
          <a:noFill/>
        </p:spPr>
        <p:txBody>
          <a:bodyPr wrap="square" rtlCol="0">
            <a:spAutoFit/>
          </a:bodyPr>
          <a:lstStyle/>
          <a:p>
            <a:r>
              <a:rPr lang="en-US">
                <a:solidFill>
                  <a:schemeClr val="bg1"/>
                </a:solidFill>
              </a:rPr>
              <a:t>72 – 80 - 89 </a:t>
            </a:r>
          </a:p>
        </p:txBody>
      </p:sp>
      <p:sp>
        <p:nvSpPr>
          <p:cNvPr id="65" name="Rectangle 64">
            <a:extLst>
              <a:ext uri="{FF2B5EF4-FFF2-40B4-BE49-F238E27FC236}">
                <a16:creationId xmlns:a16="http://schemas.microsoft.com/office/drawing/2014/main" id="{1A8C62CE-643F-402A-9577-13199951A25A}"/>
              </a:ext>
            </a:extLst>
          </p:cNvPr>
          <p:cNvSpPr/>
          <p:nvPr/>
        </p:nvSpPr>
        <p:spPr>
          <a:xfrm>
            <a:off x="1916174" y="1542413"/>
            <a:ext cx="2209800" cy="39669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a:solidFill>
                  <a:srgbClr val="001C5C"/>
                </a:solidFill>
                <a:latin typeface="Calibri Light" panose="020F0302020204030204" pitchFamily="34" charset="0"/>
                <a:ea typeface="ＭＳ Ｐゴシック" panose="020B0600070205080204" pitchFamily="34" charset="-128"/>
                <a:cs typeface="Calibri Light" panose="020F0302020204030204" pitchFamily="34" charset="0"/>
              </a:rPr>
              <a:t>Aggressive</a:t>
            </a:r>
          </a:p>
        </p:txBody>
      </p:sp>
      <p:sp>
        <p:nvSpPr>
          <p:cNvPr id="67" name="Rectangle 66">
            <a:extLst>
              <a:ext uri="{FF2B5EF4-FFF2-40B4-BE49-F238E27FC236}">
                <a16:creationId xmlns:a16="http://schemas.microsoft.com/office/drawing/2014/main" id="{436773E0-B17B-462F-BA50-666A63A2BF0A}"/>
              </a:ext>
            </a:extLst>
          </p:cNvPr>
          <p:cNvSpPr/>
          <p:nvPr/>
        </p:nvSpPr>
        <p:spPr>
          <a:xfrm>
            <a:off x="4612025" y="1542413"/>
            <a:ext cx="2209800" cy="39319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a:solidFill>
                  <a:srgbClr val="001C5C"/>
                </a:solidFill>
                <a:latin typeface="Calibri Light" panose="020F0302020204030204" pitchFamily="34" charset="0"/>
                <a:ea typeface="ＭＳ Ｐゴシック" panose="020B0600070205080204" pitchFamily="34" charset="-128"/>
                <a:cs typeface="Calibri Light" panose="020F0302020204030204" pitchFamily="34" charset="0"/>
              </a:rPr>
              <a:t>Moderate</a:t>
            </a:r>
          </a:p>
        </p:txBody>
      </p:sp>
      <p:sp>
        <p:nvSpPr>
          <p:cNvPr id="68" name="Rectangle 67">
            <a:extLst>
              <a:ext uri="{FF2B5EF4-FFF2-40B4-BE49-F238E27FC236}">
                <a16:creationId xmlns:a16="http://schemas.microsoft.com/office/drawing/2014/main" id="{D7EA3468-228D-475C-91B6-1A7F3B810442}"/>
              </a:ext>
            </a:extLst>
          </p:cNvPr>
          <p:cNvSpPr/>
          <p:nvPr/>
        </p:nvSpPr>
        <p:spPr>
          <a:xfrm>
            <a:off x="7307875" y="1542413"/>
            <a:ext cx="2209800" cy="39319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a:solidFill>
                  <a:srgbClr val="001C5C"/>
                </a:solidFill>
                <a:latin typeface="Calibri Light" panose="020F0302020204030204" pitchFamily="34" charset="0"/>
                <a:ea typeface="ＭＳ Ｐゴシック" panose="020B0600070205080204" pitchFamily="34" charset="-128"/>
                <a:cs typeface="Calibri Light" panose="020F0302020204030204" pitchFamily="34" charset="0"/>
              </a:rPr>
              <a:t>Conservative</a:t>
            </a:r>
          </a:p>
        </p:txBody>
      </p:sp>
      <p:sp>
        <p:nvSpPr>
          <p:cNvPr id="69" name="Rectangle 68">
            <a:extLst>
              <a:ext uri="{FF2B5EF4-FFF2-40B4-BE49-F238E27FC236}">
                <a16:creationId xmlns:a16="http://schemas.microsoft.com/office/drawing/2014/main" id="{78EF002B-D6FD-425A-8E16-75437B01828B}"/>
              </a:ext>
            </a:extLst>
          </p:cNvPr>
          <p:cNvSpPr/>
          <p:nvPr/>
        </p:nvSpPr>
        <p:spPr>
          <a:xfrm>
            <a:off x="454019" y="1977539"/>
            <a:ext cx="527071" cy="4684463"/>
          </a:xfrm>
          <a:prstGeom prst="rect">
            <a:avLst/>
          </a:prstGeom>
          <a:solidFill>
            <a:srgbClr val="001C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latin typeface="Arial" panose="020B0604020202020204" pitchFamily="34" charset="0"/>
            </a:endParaRPr>
          </a:p>
        </p:txBody>
      </p:sp>
      <p:graphicFrame>
        <p:nvGraphicFramePr>
          <p:cNvPr id="11" name="Chart 10">
            <a:extLst>
              <a:ext uri="{FF2B5EF4-FFF2-40B4-BE49-F238E27FC236}">
                <a16:creationId xmlns:a16="http://schemas.microsoft.com/office/drawing/2014/main" id="{B6B139AE-9D9D-4CB1-A525-CB0B230F7321}"/>
              </a:ext>
            </a:extLst>
          </p:cNvPr>
          <p:cNvGraphicFramePr/>
          <p:nvPr/>
        </p:nvGraphicFramePr>
        <p:xfrm>
          <a:off x="1916174" y="1881508"/>
          <a:ext cx="2209800" cy="1657664"/>
        </p:xfrm>
        <a:graphic>
          <a:graphicData uri="http://schemas.openxmlformats.org/drawingml/2006/chart">
            <c:chart xmlns:c="http://schemas.openxmlformats.org/drawingml/2006/chart" xmlns:r="http://schemas.openxmlformats.org/officeDocument/2006/relationships" r:id="rId5"/>
          </a:graphicData>
        </a:graphic>
      </p:graphicFrame>
      <p:sp>
        <p:nvSpPr>
          <p:cNvPr id="70" name="Rectangle 69">
            <a:extLst>
              <a:ext uri="{FF2B5EF4-FFF2-40B4-BE49-F238E27FC236}">
                <a16:creationId xmlns:a16="http://schemas.microsoft.com/office/drawing/2014/main" id="{1D650940-FDC4-4315-8151-5731FCA2E09B}"/>
              </a:ext>
            </a:extLst>
          </p:cNvPr>
          <p:cNvSpPr/>
          <p:nvPr/>
        </p:nvSpPr>
        <p:spPr>
          <a:xfrm>
            <a:off x="516751" y="3471602"/>
            <a:ext cx="1426349" cy="27432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a:solidFill>
                  <a:srgbClr val="001C5C"/>
                </a:solidFill>
                <a:latin typeface="Calibri Light" panose="020F0302020204030204" pitchFamily="34" charset="0"/>
                <a:ea typeface="ＭＳ Ｐゴシック" panose="020B0600070205080204" pitchFamily="34" charset="-128"/>
                <a:cs typeface="Calibri Light" panose="020F0302020204030204" pitchFamily="34" charset="0"/>
              </a:rPr>
              <a:t>Yield</a:t>
            </a:r>
          </a:p>
        </p:txBody>
      </p:sp>
      <p:sp>
        <p:nvSpPr>
          <p:cNvPr id="71" name="Rectangle 70">
            <a:extLst>
              <a:ext uri="{FF2B5EF4-FFF2-40B4-BE49-F238E27FC236}">
                <a16:creationId xmlns:a16="http://schemas.microsoft.com/office/drawing/2014/main" id="{E8607BC1-4C66-4EEF-B7D7-8FB32E86A360}"/>
              </a:ext>
            </a:extLst>
          </p:cNvPr>
          <p:cNvSpPr/>
          <p:nvPr/>
        </p:nvSpPr>
        <p:spPr>
          <a:xfrm>
            <a:off x="516751" y="4385653"/>
            <a:ext cx="1426350" cy="27432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a:solidFill>
                  <a:srgbClr val="001C5C"/>
                </a:solidFill>
                <a:latin typeface="Calibri Light" panose="020F0302020204030204" pitchFamily="34" charset="0"/>
                <a:ea typeface="ＭＳ Ｐゴシック" panose="020B0600070205080204" pitchFamily="34" charset="-128"/>
                <a:cs typeface="Calibri Light" panose="020F0302020204030204" pitchFamily="34" charset="0"/>
              </a:rPr>
              <a:t>Dividend Growth</a:t>
            </a:r>
          </a:p>
        </p:txBody>
      </p:sp>
      <p:sp>
        <p:nvSpPr>
          <p:cNvPr id="72" name="Rectangle 71">
            <a:extLst>
              <a:ext uri="{FF2B5EF4-FFF2-40B4-BE49-F238E27FC236}">
                <a16:creationId xmlns:a16="http://schemas.microsoft.com/office/drawing/2014/main" id="{1FD60EA1-0AD2-4FB4-92FC-E1221440C734}"/>
              </a:ext>
            </a:extLst>
          </p:cNvPr>
          <p:cNvSpPr/>
          <p:nvPr/>
        </p:nvSpPr>
        <p:spPr>
          <a:xfrm>
            <a:off x="516751" y="3931156"/>
            <a:ext cx="1426349" cy="27432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a:solidFill>
                  <a:srgbClr val="001C5C"/>
                </a:solidFill>
                <a:latin typeface="Calibri Light" panose="020F0302020204030204" pitchFamily="34" charset="0"/>
                <a:ea typeface="ＭＳ Ｐゴシック" panose="020B0600070205080204" pitchFamily="34" charset="-128"/>
                <a:cs typeface="Calibri Light" panose="020F0302020204030204" pitchFamily="34" charset="0"/>
              </a:rPr>
              <a:t>Indicative Market Risk</a:t>
            </a:r>
          </a:p>
        </p:txBody>
      </p:sp>
      <p:sp>
        <p:nvSpPr>
          <p:cNvPr id="73" name="Rectangle 72">
            <a:extLst>
              <a:ext uri="{FF2B5EF4-FFF2-40B4-BE49-F238E27FC236}">
                <a16:creationId xmlns:a16="http://schemas.microsoft.com/office/drawing/2014/main" id="{9BC3D420-3F61-4203-87D5-3A4058A03D31}"/>
              </a:ext>
            </a:extLst>
          </p:cNvPr>
          <p:cNvSpPr/>
          <p:nvPr/>
        </p:nvSpPr>
        <p:spPr>
          <a:xfrm>
            <a:off x="516750" y="4861692"/>
            <a:ext cx="1426349" cy="27432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a:solidFill>
                  <a:srgbClr val="001C5C"/>
                </a:solidFill>
                <a:latin typeface="Calibri Light" panose="020F0302020204030204" pitchFamily="34" charset="0"/>
                <a:ea typeface="ＭＳ Ｐゴシック" panose="020B0600070205080204" pitchFamily="34" charset="-128"/>
                <a:cs typeface="Calibri Light" panose="020F0302020204030204" pitchFamily="34" charset="0"/>
              </a:rPr>
              <a:t>Total Return</a:t>
            </a:r>
          </a:p>
        </p:txBody>
      </p:sp>
      <p:sp>
        <p:nvSpPr>
          <p:cNvPr id="13" name="TextBox 12">
            <a:extLst>
              <a:ext uri="{FF2B5EF4-FFF2-40B4-BE49-F238E27FC236}">
                <a16:creationId xmlns:a16="http://schemas.microsoft.com/office/drawing/2014/main" id="{A7C91E1D-8CEF-4BE9-9DB3-869EA9B0597C}"/>
              </a:ext>
            </a:extLst>
          </p:cNvPr>
          <p:cNvSpPr txBox="1"/>
          <p:nvPr/>
        </p:nvSpPr>
        <p:spPr>
          <a:xfrm>
            <a:off x="2573912" y="3477957"/>
            <a:ext cx="894325" cy="261610"/>
          </a:xfrm>
          <a:prstGeom prst="rect">
            <a:avLst/>
          </a:prstGeom>
          <a:noFill/>
        </p:spPr>
        <p:txBody>
          <a:bodyPr wrap="square" rtlCol="0">
            <a:spAutoFit/>
          </a:bodyPr>
          <a:lstStyle/>
          <a:p>
            <a:pPr algn="ctr"/>
            <a:r>
              <a:rPr lang="en-US" sz="1050">
                <a:latin typeface="+mn-lt"/>
              </a:rPr>
              <a:t>4.67%</a:t>
            </a:r>
          </a:p>
        </p:txBody>
      </p:sp>
      <p:sp>
        <p:nvSpPr>
          <p:cNvPr id="74" name="TextBox 73">
            <a:extLst>
              <a:ext uri="{FF2B5EF4-FFF2-40B4-BE49-F238E27FC236}">
                <a16:creationId xmlns:a16="http://schemas.microsoft.com/office/drawing/2014/main" id="{142BEE0B-7B61-4202-92BB-2D82C335D908}"/>
              </a:ext>
            </a:extLst>
          </p:cNvPr>
          <p:cNvSpPr txBox="1"/>
          <p:nvPr/>
        </p:nvSpPr>
        <p:spPr>
          <a:xfrm>
            <a:off x="2763564" y="3937511"/>
            <a:ext cx="515021" cy="261610"/>
          </a:xfrm>
          <a:prstGeom prst="rect">
            <a:avLst/>
          </a:prstGeom>
          <a:noFill/>
        </p:spPr>
        <p:txBody>
          <a:bodyPr wrap="square" rtlCol="0">
            <a:spAutoFit/>
          </a:bodyPr>
          <a:lstStyle/>
          <a:p>
            <a:pPr algn="ctr"/>
            <a:r>
              <a:rPr lang="en-US" sz="1050">
                <a:latin typeface="+mn-lt"/>
              </a:rPr>
              <a:t>65%</a:t>
            </a:r>
          </a:p>
        </p:txBody>
      </p:sp>
      <p:sp>
        <p:nvSpPr>
          <p:cNvPr id="75" name="TextBox 74">
            <a:extLst>
              <a:ext uri="{FF2B5EF4-FFF2-40B4-BE49-F238E27FC236}">
                <a16:creationId xmlns:a16="http://schemas.microsoft.com/office/drawing/2014/main" id="{A830EE11-4C60-4854-BE16-9DB7255E0809}"/>
              </a:ext>
            </a:extLst>
          </p:cNvPr>
          <p:cNvSpPr txBox="1"/>
          <p:nvPr/>
        </p:nvSpPr>
        <p:spPr>
          <a:xfrm>
            <a:off x="2700979" y="4392008"/>
            <a:ext cx="640190" cy="261610"/>
          </a:xfrm>
          <a:prstGeom prst="rect">
            <a:avLst/>
          </a:prstGeom>
          <a:noFill/>
        </p:spPr>
        <p:txBody>
          <a:bodyPr wrap="square" rtlCol="0">
            <a:spAutoFit/>
          </a:bodyPr>
          <a:lstStyle/>
          <a:p>
            <a:pPr algn="ctr"/>
            <a:r>
              <a:rPr lang="en-US" sz="1050">
                <a:latin typeface="+mn-lt"/>
              </a:rPr>
              <a:t>3.82%</a:t>
            </a:r>
          </a:p>
        </p:txBody>
      </p:sp>
      <p:sp>
        <p:nvSpPr>
          <p:cNvPr id="76" name="TextBox 75">
            <a:extLst>
              <a:ext uri="{FF2B5EF4-FFF2-40B4-BE49-F238E27FC236}">
                <a16:creationId xmlns:a16="http://schemas.microsoft.com/office/drawing/2014/main" id="{B0EA7D31-9ED8-45D5-848B-4889740CA06F}"/>
              </a:ext>
            </a:extLst>
          </p:cNvPr>
          <p:cNvSpPr txBox="1"/>
          <p:nvPr/>
        </p:nvSpPr>
        <p:spPr>
          <a:xfrm>
            <a:off x="2745223" y="4868047"/>
            <a:ext cx="551703" cy="261610"/>
          </a:xfrm>
          <a:prstGeom prst="rect">
            <a:avLst/>
          </a:prstGeom>
          <a:noFill/>
        </p:spPr>
        <p:txBody>
          <a:bodyPr wrap="square" rtlCol="0">
            <a:spAutoFit/>
          </a:bodyPr>
          <a:lstStyle/>
          <a:p>
            <a:pPr algn="ctr"/>
            <a:r>
              <a:rPr lang="en-US" sz="1050">
                <a:latin typeface="+mn-lt"/>
              </a:rPr>
              <a:t>8.50%</a:t>
            </a:r>
          </a:p>
        </p:txBody>
      </p:sp>
      <p:graphicFrame>
        <p:nvGraphicFramePr>
          <p:cNvPr id="82" name="Chart 81">
            <a:extLst>
              <a:ext uri="{FF2B5EF4-FFF2-40B4-BE49-F238E27FC236}">
                <a16:creationId xmlns:a16="http://schemas.microsoft.com/office/drawing/2014/main" id="{4EA7AC1D-02CD-48A6-A3B3-87BF5E8337FB}"/>
              </a:ext>
            </a:extLst>
          </p:cNvPr>
          <p:cNvGraphicFramePr/>
          <p:nvPr/>
        </p:nvGraphicFramePr>
        <p:xfrm>
          <a:off x="4613831" y="1881507"/>
          <a:ext cx="2209800" cy="1655064"/>
        </p:xfrm>
        <a:graphic>
          <a:graphicData uri="http://schemas.openxmlformats.org/drawingml/2006/chart">
            <c:chart xmlns:c="http://schemas.openxmlformats.org/drawingml/2006/chart" xmlns:r="http://schemas.openxmlformats.org/officeDocument/2006/relationships" r:id="rId6"/>
          </a:graphicData>
        </a:graphic>
      </p:graphicFrame>
      <p:sp>
        <p:nvSpPr>
          <p:cNvPr id="83" name="TextBox 82">
            <a:extLst>
              <a:ext uri="{FF2B5EF4-FFF2-40B4-BE49-F238E27FC236}">
                <a16:creationId xmlns:a16="http://schemas.microsoft.com/office/drawing/2014/main" id="{691AB61E-4862-4190-B784-D0F1DA182860}"/>
              </a:ext>
            </a:extLst>
          </p:cNvPr>
          <p:cNvSpPr txBox="1"/>
          <p:nvPr/>
        </p:nvSpPr>
        <p:spPr>
          <a:xfrm>
            <a:off x="5271569" y="3477957"/>
            <a:ext cx="894325" cy="261610"/>
          </a:xfrm>
          <a:prstGeom prst="rect">
            <a:avLst/>
          </a:prstGeom>
          <a:noFill/>
        </p:spPr>
        <p:txBody>
          <a:bodyPr wrap="square" rtlCol="0">
            <a:spAutoFit/>
          </a:bodyPr>
          <a:lstStyle/>
          <a:p>
            <a:pPr algn="ctr"/>
            <a:r>
              <a:rPr lang="en-US" sz="1050"/>
              <a:t>5</a:t>
            </a:r>
            <a:r>
              <a:rPr lang="en-US" sz="1050">
                <a:latin typeface="+mn-lt"/>
              </a:rPr>
              <a:t>.90%</a:t>
            </a:r>
          </a:p>
        </p:txBody>
      </p:sp>
      <p:sp>
        <p:nvSpPr>
          <p:cNvPr id="84" name="TextBox 83">
            <a:extLst>
              <a:ext uri="{FF2B5EF4-FFF2-40B4-BE49-F238E27FC236}">
                <a16:creationId xmlns:a16="http://schemas.microsoft.com/office/drawing/2014/main" id="{30B5E27A-27EB-4798-8A1D-505A479FEC71}"/>
              </a:ext>
            </a:extLst>
          </p:cNvPr>
          <p:cNvSpPr txBox="1"/>
          <p:nvPr/>
        </p:nvSpPr>
        <p:spPr>
          <a:xfrm>
            <a:off x="5461221" y="3937511"/>
            <a:ext cx="515021" cy="261610"/>
          </a:xfrm>
          <a:prstGeom prst="rect">
            <a:avLst/>
          </a:prstGeom>
          <a:noFill/>
        </p:spPr>
        <p:txBody>
          <a:bodyPr wrap="square" rtlCol="0">
            <a:spAutoFit/>
          </a:bodyPr>
          <a:lstStyle/>
          <a:p>
            <a:pPr algn="ctr"/>
            <a:r>
              <a:rPr lang="en-US" sz="1050">
                <a:latin typeface="+mn-lt"/>
              </a:rPr>
              <a:t>57%</a:t>
            </a:r>
          </a:p>
        </p:txBody>
      </p:sp>
      <p:sp>
        <p:nvSpPr>
          <p:cNvPr id="85" name="TextBox 84">
            <a:extLst>
              <a:ext uri="{FF2B5EF4-FFF2-40B4-BE49-F238E27FC236}">
                <a16:creationId xmlns:a16="http://schemas.microsoft.com/office/drawing/2014/main" id="{F7516697-7B3E-4007-ACC3-0B435D638ABF}"/>
              </a:ext>
            </a:extLst>
          </p:cNvPr>
          <p:cNvSpPr txBox="1"/>
          <p:nvPr/>
        </p:nvSpPr>
        <p:spPr>
          <a:xfrm>
            <a:off x="5398636" y="4392008"/>
            <a:ext cx="640190" cy="261610"/>
          </a:xfrm>
          <a:prstGeom prst="rect">
            <a:avLst/>
          </a:prstGeom>
          <a:noFill/>
        </p:spPr>
        <p:txBody>
          <a:bodyPr wrap="square" rtlCol="0">
            <a:spAutoFit/>
          </a:bodyPr>
          <a:lstStyle/>
          <a:p>
            <a:pPr algn="ctr"/>
            <a:r>
              <a:rPr lang="en-US" sz="1050">
                <a:latin typeface="+mn-lt"/>
              </a:rPr>
              <a:t>2.73%</a:t>
            </a:r>
          </a:p>
        </p:txBody>
      </p:sp>
      <p:sp>
        <p:nvSpPr>
          <p:cNvPr id="86" name="TextBox 85">
            <a:extLst>
              <a:ext uri="{FF2B5EF4-FFF2-40B4-BE49-F238E27FC236}">
                <a16:creationId xmlns:a16="http://schemas.microsoft.com/office/drawing/2014/main" id="{995F5A27-66C4-48A4-B0DE-1C0172E24417}"/>
              </a:ext>
            </a:extLst>
          </p:cNvPr>
          <p:cNvSpPr txBox="1"/>
          <p:nvPr/>
        </p:nvSpPr>
        <p:spPr>
          <a:xfrm>
            <a:off x="5442880" y="4868047"/>
            <a:ext cx="551703" cy="261610"/>
          </a:xfrm>
          <a:prstGeom prst="rect">
            <a:avLst/>
          </a:prstGeom>
          <a:noFill/>
        </p:spPr>
        <p:txBody>
          <a:bodyPr wrap="square" rtlCol="0">
            <a:spAutoFit/>
          </a:bodyPr>
          <a:lstStyle/>
          <a:p>
            <a:pPr algn="ctr"/>
            <a:r>
              <a:rPr lang="en-US" sz="1050">
                <a:latin typeface="+mn-lt"/>
              </a:rPr>
              <a:t>8.63%</a:t>
            </a:r>
          </a:p>
        </p:txBody>
      </p:sp>
      <p:sp>
        <p:nvSpPr>
          <p:cNvPr id="91" name="TextBox 90">
            <a:extLst>
              <a:ext uri="{FF2B5EF4-FFF2-40B4-BE49-F238E27FC236}">
                <a16:creationId xmlns:a16="http://schemas.microsoft.com/office/drawing/2014/main" id="{4B64068C-DED8-47BE-94B2-2B82288AE4FD}"/>
              </a:ext>
            </a:extLst>
          </p:cNvPr>
          <p:cNvSpPr txBox="1"/>
          <p:nvPr/>
        </p:nvSpPr>
        <p:spPr>
          <a:xfrm>
            <a:off x="7978313" y="3477957"/>
            <a:ext cx="894325" cy="261610"/>
          </a:xfrm>
          <a:prstGeom prst="rect">
            <a:avLst/>
          </a:prstGeom>
          <a:noFill/>
        </p:spPr>
        <p:txBody>
          <a:bodyPr wrap="square" rtlCol="0">
            <a:spAutoFit/>
          </a:bodyPr>
          <a:lstStyle/>
          <a:p>
            <a:pPr algn="ctr"/>
            <a:r>
              <a:rPr lang="en-US" sz="1050">
                <a:latin typeface="+mn-lt"/>
              </a:rPr>
              <a:t>7.12%</a:t>
            </a:r>
          </a:p>
        </p:txBody>
      </p:sp>
      <p:sp>
        <p:nvSpPr>
          <p:cNvPr id="92" name="TextBox 91">
            <a:extLst>
              <a:ext uri="{FF2B5EF4-FFF2-40B4-BE49-F238E27FC236}">
                <a16:creationId xmlns:a16="http://schemas.microsoft.com/office/drawing/2014/main" id="{0C0FCB6D-F371-4D4D-AB0F-F1434787B071}"/>
              </a:ext>
            </a:extLst>
          </p:cNvPr>
          <p:cNvSpPr txBox="1"/>
          <p:nvPr/>
        </p:nvSpPr>
        <p:spPr>
          <a:xfrm>
            <a:off x="8167965" y="3937511"/>
            <a:ext cx="515021" cy="261610"/>
          </a:xfrm>
          <a:prstGeom prst="rect">
            <a:avLst/>
          </a:prstGeom>
          <a:noFill/>
        </p:spPr>
        <p:txBody>
          <a:bodyPr wrap="square" rtlCol="0">
            <a:spAutoFit/>
          </a:bodyPr>
          <a:lstStyle/>
          <a:p>
            <a:pPr algn="ctr"/>
            <a:r>
              <a:rPr lang="en-US" sz="1050">
                <a:latin typeface="+mn-lt"/>
              </a:rPr>
              <a:t>50%</a:t>
            </a:r>
          </a:p>
        </p:txBody>
      </p:sp>
      <p:sp>
        <p:nvSpPr>
          <p:cNvPr id="93" name="TextBox 92">
            <a:extLst>
              <a:ext uri="{FF2B5EF4-FFF2-40B4-BE49-F238E27FC236}">
                <a16:creationId xmlns:a16="http://schemas.microsoft.com/office/drawing/2014/main" id="{402F16A0-7631-402C-A917-137D02328368}"/>
              </a:ext>
            </a:extLst>
          </p:cNvPr>
          <p:cNvSpPr txBox="1"/>
          <p:nvPr/>
        </p:nvSpPr>
        <p:spPr>
          <a:xfrm>
            <a:off x="8105380" y="4392008"/>
            <a:ext cx="640190" cy="261610"/>
          </a:xfrm>
          <a:prstGeom prst="rect">
            <a:avLst/>
          </a:prstGeom>
          <a:noFill/>
        </p:spPr>
        <p:txBody>
          <a:bodyPr wrap="square" rtlCol="0">
            <a:spAutoFit/>
          </a:bodyPr>
          <a:lstStyle/>
          <a:p>
            <a:pPr algn="ctr"/>
            <a:r>
              <a:rPr lang="en-US" sz="1050">
                <a:latin typeface="+mn-lt"/>
              </a:rPr>
              <a:t>1.64%</a:t>
            </a:r>
          </a:p>
        </p:txBody>
      </p:sp>
      <p:sp>
        <p:nvSpPr>
          <p:cNvPr id="94" name="TextBox 93">
            <a:extLst>
              <a:ext uri="{FF2B5EF4-FFF2-40B4-BE49-F238E27FC236}">
                <a16:creationId xmlns:a16="http://schemas.microsoft.com/office/drawing/2014/main" id="{76BB340A-EB8F-4850-A0B9-2A6BCE306E7C}"/>
              </a:ext>
            </a:extLst>
          </p:cNvPr>
          <p:cNvSpPr txBox="1"/>
          <p:nvPr/>
        </p:nvSpPr>
        <p:spPr>
          <a:xfrm>
            <a:off x="8149624" y="4868047"/>
            <a:ext cx="551703" cy="261610"/>
          </a:xfrm>
          <a:prstGeom prst="rect">
            <a:avLst/>
          </a:prstGeom>
          <a:noFill/>
        </p:spPr>
        <p:txBody>
          <a:bodyPr wrap="square" rtlCol="0">
            <a:spAutoFit/>
          </a:bodyPr>
          <a:lstStyle/>
          <a:p>
            <a:pPr algn="ctr"/>
            <a:r>
              <a:rPr lang="en-US" sz="1050">
                <a:latin typeface="+mn-lt"/>
              </a:rPr>
              <a:t>8.76%</a:t>
            </a:r>
          </a:p>
        </p:txBody>
      </p:sp>
      <p:graphicFrame>
        <p:nvGraphicFramePr>
          <p:cNvPr id="95" name="Chart 94">
            <a:extLst>
              <a:ext uri="{FF2B5EF4-FFF2-40B4-BE49-F238E27FC236}">
                <a16:creationId xmlns:a16="http://schemas.microsoft.com/office/drawing/2014/main" id="{D8405681-1ECF-4EE0-AB17-C74A28630CAE}"/>
              </a:ext>
            </a:extLst>
          </p:cNvPr>
          <p:cNvGraphicFramePr/>
          <p:nvPr/>
        </p:nvGraphicFramePr>
        <p:xfrm>
          <a:off x="7320575" y="1912680"/>
          <a:ext cx="2209800" cy="1655064"/>
        </p:xfrm>
        <a:graphic>
          <a:graphicData uri="http://schemas.openxmlformats.org/drawingml/2006/chart">
            <c:chart xmlns:c="http://schemas.openxmlformats.org/drawingml/2006/chart" xmlns:r="http://schemas.openxmlformats.org/officeDocument/2006/relationships" r:id="rId7"/>
          </a:graphicData>
        </a:graphic>
      </p:graphicFrame>
      <p:sp>
        <p:nvSpPr>
          <p:cNvPr id="42" name="Rectangle 41">
            <a:extLst>
              <a:ext uri="{FF2B5EF4-FFF2-40B4-BE49-F238E27FC236}">
                <a16:creationId xmlns:a16="http://schemas.microsoft.com/office/drawing/2014/main" id="{BB8B5EC1-B2E6-4EEB-9315-64CD171CFE75}"/>
              </a:ext>
            </a:extLst>
          </p:cNvPr>
          <p:cNvSpPr/>
          <p:nvPr/>
        </p:nvSpPr>
        <p:spPr>
          <a:xfrm>
            <a:off x="-2703586" y="2427574"/>
            <a:ext cx="1985298" cy="544226"/>
          </a:xfrm>
          <a:prstGeom prst="rect">
            <a:avLst/>
          </a:prstGeom>
          <a:solidFill>
            <a:srgbClr val="001C5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2336F084-A1F1-493C-B345-7D2FB563C656}"/>
              </a:ext>
            </a:extLst>
          </p:cNvPr>
          <p:cNvSpPr txBox="1"/>
          <p:nvPr/>
        </p:nvSpPr>
        <p:spPr>
          <a:xfrm>
            <a:off x="-2305220" y="2572736"/>
            <a:ext cx="1219200" cy="276999"/>
          </a:xfrm>
          <a:prstGeom prst="rect">
            <a:avLst/>
          </a:prstGeom>
          <a:noFill/>
        </p:spPr>
        <p:txBody>
          <a:bodyPr wrap="square" rtlCol="0">
            <a:spAutoFit/>
          </a:bodyPr>
          <a:lstStyle/>
          <a:p>
            <a:r>
              <a:rPr lang="en-US">
                <a:solidFill>
                  <a:schemeClr val="bg1"/>
                </a:solidFill>
              </a:rPr>
              <a:t>0 – 28 - 92</a:t>
            </a:r>
          </a:p>
        </p:txBody>
      </p:sp>
      <p:cxnSp>
        <p:nvCxnSpPr>
          <p:cNvPr id="44" name="Straight Connector 43">
            <a:extLst>
              <a:ext uri="{FF2B5EF4-FFF2-40B4-BE49-F238E27FC236}">
                <a16:creationId xmlns:a16="http://schemas.microsoft.com/office/drawing/2014/main" id="{8CC4CA7D-1363-45F4-AB12-BB3E17A50BC4}"/>
              </a:ext>
            </a:extLst>
          </p:cNvPr>
          <p:cNvCxnSpPr>
            <a:cxnSpLocks/>
          </p:cNvCxnSpPr>
          <p:nvPr/>
        </p:nvCxnSpPr>
        <p:spPr>
          <a:xfrm>
            <a:off x="828136" y="3835350"/>
            <a:ext cx="8728466" cy="0"/>
          </a:xfrm>
          <a:prstGeom prst="line">
            <a:avLst/>
          </a:prstGeom>
          <a:ln w="19050">
            <a:solidFill>
              <a:srgbClr val="001C5C"/>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D28280F7-3C35-484D-9A65-B4B6A905CECF}"/>
              </a:ext>
            </a:extLst>
          </p:cNvPr>
          <p:cNvCxnSpPr>
            <a:cxnSpLocks/>
          </p:cNvCxnSpPr>
          <p:nvPr/>
        </p:nvCxnSpPr>
        <p:spPr>
          <a:xfrm>
            <a:off x="820779" y="4295400"/>
            <a:ext cx="8728466" cy="0"/>
          </a:xfrm>
          <a:prstGeom prst="line">
            <a:avLst/>
          </a:prstGeom>
          <a:ln w="19050">
            <a:solidFill>
              <a:srgbClr val="001C5C"/>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089F335E-24E3-4DD8-92B6-2EE65368EF38}"/>
              </a:ext>
            </a:extLst>
          </p:cNvPr>
          <p:cNvCxnSpPr>
            <a:cxnSpLocks/>
          </p:cNvCxnSpPr>
          <p:nvPr/>
        </p:nvCxnSpPr>
        <p:spPr>
          <a:xfrm>
            <a:off x="820779" y="4764901"/>
            <a:ext cx="8728466" cy="0"/>
          </a:xfrm>
          <a:prstGeom prst="line">
            <a:avLst/>
          </a:prstGeom>
          <a:ln w="19050">
            <a:solidFill>
              <a:srgbClr val="001C5C"/>
            </a:solidFill>
          </a:ln>
        </p:spPr>
        <p:style>
          <a:lnRef idx="1">
            <a:schemeClr val="accent1"/>
          </a:lnRef>
          <a:fillRef idx="0">
            <a:schemeClr val="accent1"/>
          </a:fillRef>
          <a:effectRef idx="0">
            <a:schemeClr val="accent1"/>
          </a:effectRef>
          <a:fontRef idx="minor">
            <a:schemeClr val="tx1"/>
          </a:fontRef>
        </p:style>
      </p:cxnSp>
      <p:sp>
        <p:nvSpPr>
          <p:cNvPr id="47" name="Rectangle 46">
            <a:extLst>
              <a:ext uri="{FF2B5EF4-FFF2-40B4-BE49-F238E27FC236}">
                <a16:creationId xmlns:a16="http://schemas.microsoft.com/office/drawing/2014/main" id="{3A2149A3-17CA-4852-8DB1-D9E9DB30B28E}"/>
              </a:ext>
            </a:extLst>
          </p:cNvPr>
          <p:cNvSpPr/>
          <p:nvPr/>
        </p:nvSpPr>
        <p:spPr>
          <a:xfrm>
            <a:off x="6400800" y="7058557"/>
            <a:ext cx="3397827" cy="5990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9" name="TextBox 48">
            <a:extLst>
              <a:ext uri="{FF2B5EF4-FFF2-40B4-BE49-F238E27FC236}">
                <a16:creationId xmlns:a16="http://schemas.microsoft.com/office/drawing/2014/main" id="{290E3B64-DFBD-4617-8586-627821309512}"/>
              </a:ext>
            </a:extLst>
          </p:cNvPr>
          <p:cNvSpPr txBox="1"/>
          <p:nvPr/>
        </p:nvSpPr>
        <p:spPr>
          <a:xfrm>
            <a:off x="6400800" y="7206750"/>
            <a:ext cx="3657600" cy="323165"/>
          </a:xfrm>
          <a:prstGeom prst="rect">
            <a:avLst/>
          </a:prstGeom>
          <a:noFill/>
        </p:spPr>
        <p:txBody>
          <a:bodyPr wrap="square" rtlCol="0">
            <a:spAutoFit/>
          </a:bodyPr>
          <a:lstStyle/>
          <a:p>
            <a:r>
              <a:rPr lang="en-US" sz="1500" b="1">
                <a:solidFill>
                  <a:srgbClr val="001C5C"/>
                </a:solidFill>
                <a:latin typeface="+mn-lt"/>
              </a:rPr>
              <a:t>Infrastructure Capital Advisors, LLC</a:t>
            </a:r>
          </a:p>
        </p:txBody>
      </p:sp>
      <p:sp>
        <p:nvSpPr>
          <p:cNvPr id="31" name="TextBox 30"/>
          <p:cNvSpPr txBox="1"/>
          <p:nvPr/>
        </p:nvSpPr>
        <p:spPr>
          <a:xfrm>
            <a:off x="6071133" y="5481604"/>
            <a:ext cx="3485469" cy="1200308"/>
          </a:xfrm>
          <a:prstGeom prst="rect">
            <a:avLst/>
          </a:prstGeom>
          <a:noFill/>
        </p:spPr>
        <p:txBody>
          <a:bodyPr wrap="square" lIns="91418" tIns="45710" rIns="91418" bIns="45710" rtlCol="0">
            <a:spAutoFit/>
          </a:bodyPr>
          <a:lstStyle/>
          <a:p>
            <a:r>
              <a:rPr lang="en-US" sz="800" dirty="0">
                <a:solidFill>
                  <a:srgbClr val="000000"/>
                </a:solidFill>
                <a:latin typeface="Calibri" panose="020F0502020204030204" pitchFamily="34" charset="0"/>
                <a:cs typeface="Calibri" panose="020F0502020204030204" pitchFamily="34" charset="0"/>
              </a:rPr>
              <a:t>Hypothetical portfolio allocations are based on: Equity – 20% Utilities, 20% REITs, 20% Telecom, 20% Dividend Aristocrats, 20% S&amp;P 500; Fixed Income – 100% High Yield. </a:t>
            </a:r>
            <a:r>
              <a:rPr lang="en-US" sz="800" dirty="0">
                <a:latin typeface="Calibri" panose="020F0502020204030204" pitchFamily="34" charset="0"/>
                <a:ea typeface="Calibri" panose="020F0502020204030204" pitchFamily="34" charset="0"/>
                <a:cs typeface="Calibri" panose="020F0502020204030204" pitchFamily="34" charset="0"/>
              </a:rPr>
              <a:t>This data was prepared using sources of information generally believed to be reliable; however, its accuracy is not guaranteed. The above hypothetical portfolio is for illustrative purposes only and does not represent any fund managed by the adviser nor should it be construed as investment advice. </a:t>
            </a:r>
            <a:r>
              <a:rPr lang="en-US" altLang="en-US" sz="800" dirty="0">
                <a:latin typeface="Calibri" panose="020F0502020204030204" pitchFamily="34" charset="0"/>
                <a:ea typeface="Calibri" panose="020F0502020204030204" pitchFamily="34" charset="0"/>
                <a:cs typeface="Calibri" panose="020F0502020204030204" pitchFamily="34" charset="0"/>
              </a:rPr>
              <a:t>Indicative Market Risk refers to the estimated possibility of experiencing portfolio losses due to factors that affect the overall performance of financial markets.  Do not distribute to Public</a:t>
            </a:r>
            <a:r>
              <a:rPr lang="en-US" altLang="en-US" sz="700" dirty="0">
                <a:latin typeface="Calibri" panose="020F0502020204030204" pitchFamily="34" charset="0"/>
                <a:ea typeface="Calibri" panose="020F0502020204030204" pitchFamily="34" charset="0"/>
                <a:cs typeface="Calibri" panose="020F0502020204030204" pitchFamily="34" charset="0"/>
              </a:rPr>
              <a:t>.  </a:t>
            </a:r>
          </a:p>
        </p:txBody>
      </p:sp>
      <p:sp>
        <p:nvSpPr>
          <p:cNvPr id="5" name="TextBox 4">
            <a:extLst>
              <a:ext uri="{FF2B5EF4-FFF2-40B4-BE49-F238E27FC236}">
                <a16:creationId xmlns:a16="http://schemas.microsoft.com/office/drawing/2014/main" id="{D7C3D9CE-51E8-4F74-B150-F00E2AF8B706}"/>
              </a:ext>
            </a:extLst>
          </p:cNvPr>
          <p:cNvSpPr txBox="1"/>
          <p:nvPr/>
        </p:nvSpPr>
        <p:spPr>
          <a:xfrm>
            <a:off x="1267029" y="5850836"/>
            <a:ext cx="1000322" cy="246221"/>
          </a:xfrm>
          <a:prstGeom prst="rect">
            <a:avLst/>
          </a:prstGeom>
          <a:noFill/>
        </p:spPr>
        <p:txBody>
          <a:bodyPr wrap="square" rtlCol="0">
            <a:spAutoFit/>
          </a:bodyPr>
          <a:lstStyle/>
          <a:p>
            <a:r>
              <a:rPr lang="en-US" sz="1000" b="1">
                <a:latin typeface="+mn-lt"/>
              </a:rPr>
              <a:t>Aggressive</a:t>
            </a:r>
          </a:p>
        </p:txBody>
      </p:sp>
      <p:sp>
        <p:nvSpPr>
          <p:cNvPr id="53" name="TextBox 52">
            <a:extLst>
              <a:ext uri="{FF2B5EF4-FFF2-40B4-BE49-F238E27FC236}">
                <a16:creationId xmlns:a16="http://schemas.microsoft.com/office/drawing/2014/main" id="{AAD57683-63BD-4818-ACA2-9D3C293F0FE4}"/>
              </a:ext>
            </a:extLst>
          </p:cNvPr>
          <p:cNvSpPr txBox="1"/>
          <p:nvPr/>
        </p:nvSpPr>
        <p:spPr>
          <a:xfrm>
            <a:off x="4157528" y="5554517"/>
            <a:ext cx="940433" cy="230832"/>
          </a:xfrm>
          <a:prstGeom prst="rect">
            <a:avLst/>
          </a:prstGeom>
          <a:noFill/>
        </p:spPr>
        <p:txBody>
          <a:bodyPr wrap="square" rtlCol="0">
            <a:spAutoFit/>
          </a:bodyPr>
          <a:lstStyle/>
          <a:p>
            <a:pPr algn="ctr"/>
            <a:r>
              <a:rPr lang="en-US" sz="900" b="1">
                <a:latin typeface="+mn-lt"/>
              </a:rPr>
              <a:t>10 Year</a:t>
            </a:r>
          </a:p>
        </p:txBody>
      </p:sp>
      <p:sp>
        <p:nvSpPr>
          <p:cNvPr id="54" name="TextBox 53">
            <a:extLst>
              <a:ext uri="{FF2B5EF4-FFF2-40B4-BE49-F238E27FC236}">
                <a16:creationId xmlns:a16="http://schemas.microsoft.com/office/drawing/2014/main" id="{3769B795-00D9-4BF9-AD32-6F68FD620209}"/>
              </a:ext>
            </a:extLst>
          </p:cNvPr>
          <p:cNvSpPr txBox="1"/>
          <p:nvPr/>
        </p:nvSpPr>
        <p:spPr>
          <a:xfrm>
            <a:off x="3216665" y="5554517"/>
            <a:ext cx="940433" cy="230832"/>
          </a:xfrm>
          <a:prstGeom prst="rect">
            <a:avLst/>
          </a:prstGeom>
          <a:noFill/>
        </p:spPr>
        <p:txBody>
          <a:bodyPr wrap="square" rtlCol="0">
            <a:spAutoFit/>
          </a:bodyPr>
          <a:lstStyle/>
          <a:p>
            <a:pPr algn="ctr"/>
            <a:r>
              <a:rPr lang="en-US" sz="900" b="1">
                <a:latin typeface="+mn-lt"/>
              </a:rPr>
              <a:t>5 Year</a:t>
            </a:r>
          </a:p>
        </p:txBody>
      </p:sp>
      <p:sp>
        <p:nvSpPr>
          <p:cNvPr id="56" name="TextBox 55">
            <a:extLst>
              <a:ext uri="{FF2B5EF4-FFF2-40B4-BE49-F238E27FC236}">
                <a16:creationId xmlns:a16="http://schemas.microsoft.com/office/drawing/2014/main" id="{146EF230-A269-4BA7-B7BE-36B435D91B60}"/>
              </a:ext>
            </a:extLst>
          </p:cNvPr>
          <p:cNvSpPr txBox="1"/>
          <p:nvPr/>
        </p:nvSpPr>
        <p:spPr>
          <a:xfrm>
            <a:off x="2275373" y="5554517"/>
            <a:ext cx="940432" cy="230832"/>
          </a:xfrm>
          <a:prstGeom prst="rect">
            <a:avLst/>
          </a:prstGeom>
          <a:noFill/>
        </p:spPr>
        <p:txBody>
          <a:bodyPr wrap="square" rtlCol="0">
            <a:spAutoFit/>
          </a:bodyPr>
          <a:lstStyle/>
          <a:p>
            <a:pPr algn="ctr"/>
            <a:r>
              <a:rPr lang="en-US" sz="900" b="1">
                <a:latin typeface="+mn-lt"/>
              </a:rPr>
              <a:t>1 Year</a:t>
            </a:r>
          </a:p>
        </p:txBody>
      </p:sp>
      <p:sp>
        <p:nvSpPr>
          <p:cNvPr id="58" name="TextBox 57">
            <a:extLst>
              <a:ext uri="{FF2B5EF4-FFF2-40B4-BE49-F238E27FC236}">
                <a16:creationId xmlns:a16="http://schemas.microsoft.com/office/drawing/2014/main" id="{60C35220-15BA-4390-9F64-EB998AD00149}"/>
              </a:ext>
            </a:extLst>
          </p:cNvPr>
          <p:cNvSpPr txBox="1"/>
          <p:nvPr/>
        </p:nvSpPr>
        <p:spPr>
          <a:xfrm>
            <a:off x="5098391" y="5485267"/>
            <a:ext cx="918007" cy="369332"/>
          </a:xfrm>
          <a:prstGeom prst="rect">
            <a:avLst/>
          </a:prstGeom>
          <a:noFill/>
        </p:spPr>
        <p:txBody>
          <a:bodyPr wrap="square" rtlCol="0">
            <a:spAutoFit/>
          </a:bodyPr>
          <a:lstStyle/>
          <a:p>
            <a:pPr algn="ctr"/>
            <a:r>
              <a:rPr lang="en-US" sz="900" b="1">
                <a:latin typeface="+mn-lt"/>
              </a:rPr>
              <a:t>Inception (</a:t>
            </a:r>
            <a:r>
              <a:rPr lang="en-US" sz="900" b="1"/>
              <a:t>12</a:t>
            </a:r>
            <a:r>
              <a:rPr lang="en-US" sz="900" b="1">
                <a:latin typeface="+mn-lt"/>
              </a:rPr>
              <a:t>/31/2012)</a:t>
            </a:r>
          </a:p>
        </p:txBody>
      </p:sp>
      <p:sp>
        <p:nvSpPr>
          <p:cNvPr id="63" name="TextBox 62">
            <a:extLst>
              <a:ext uri="{FF2B5EF4-FFF2-40B4-BE49-F238E27FC236}">
                <a16:creationId xmlns:a16="http://schemas.microsoft.com/office/drawing/2014/main" id="{C9F599C4-5D2D-4E55-8611-E1B712741D61}"/>
              </a:ext>
            </a:extLst>
          </p:cNvPr>
          <p:cNvSpPr txBox="1"/>
          <p:nvPr/>
        </p:nvSpPr>
        <p:spPr>
          <a:xfrm>
            <a:off x="1257300" y="6410613"/>
            <a:ext cx="1000322" cy="246221"/>
          </a:xfrm>
          <a:prstGeom prst="rect">
            <a:avLst/>
          </a:prstGeom>
          <a:noFill/>
        </p:spPr>
        <p:txBody>
          <a:bodyPr wrap="square" rtlCol="0">
            <a:spAutoFit/>
          </a:bodyPr>
          <a:lstStyle/>
          <a:p>
            <a:r>
              <a:rPr lang="en-US" sz="1000" b="1">
                <a:latin typeface="+mn-lt"/>
              </a:rPr>
              <a:t>Conservative</a:t>
            </a:r>
          </a:p>
        </p:txBody>
      </p:sp>
      <p:sp>
        <p:nvSpPr>
          <p:cNvPr id="64" name="TextBox 63">
            <a:extLst>
              <a:ext uri="{FF2B5EF4-FFF2-40B4-BE49-F238E27FC236}">
                <a16:creationId xmlns:a16="http://schemas.microsoft.com/office/drawing/2014/main" id="{0FBAFA30-7233-4E0B-B632-0CDF458D7A02}"/>
              </a:ext>
            </a:extLst>
          </p:cNvPr>
          <p:cNvSpPr txBox="1"/>
          <p:nvPr/>
        </p:nvSpPr>
        <p:spPr>
          <a:xfrm>
            <a:off x="1257300" y="6121572"/>
            <a:ext cx="1000322" cy="246221"/>
          </a:xfrm>
          <a:prstGeom prst="rect">
            <a:avLst/>
          </a:prstGeom>
          <a:noFill/>
        </p:spPr>
        <p:txBody>
          <a:bodyPr wrap="square" rtlCol="0">
            <a:spAutoFit/>
          </a:bodyPr>
          <a:lstStyle/>
          <a:p>
            <a:r>
              <a:rPr lang="en-US" sz="1000" b="1">
                <a:latin typeface="+mn-lt"/>
              </a:rPr>
              <a:t>Moderate</a:t>
            </a:r>
          </a:p>
        </p:txBody>
      </p:sp>
      <p:cxnSp>
        <p:nvCxnSpPr>
          <p:cNvPr id="66" name="Straight Connector 65">
            <a:extLst>
              <a:ext uri="{FF2B5EF4-FFF2-40B4-BE49-F238E27FC236}">
                <a16:creationId xmlns:a16="http://schemas.microsoft.com/office/drawing/2014/main" id="{863A8352-A9E4-46EB-89FF-17EC7810583B}"/>
              </a:ext>
            </a:extLst>
          </p:cNvPr>
          <p:cNvCxnSpPr>
            <a:cxnSpLocks/>
          </p:cNvCxnSpPr>
          <p:nvPr/>
        </p:nvCxnSpPr>
        <p:spPr>
          <a:xfrm>
            <a:off x="828136" y="5240483"/>
            <a:ext cx="8728466" cy="0"/>
          </a:xfrm>
          <a:prstGeom prst="line">
            <a:avLst/>
          </a:prstGeom>
          <a:ln w="19050">
            <a:solidFill>
              <a:srgbClr val="001C5C"/>
            </a:solidFill>
          </a:ln>
        </p:spPr>
        <p:style>
          <a:lnRef idx="1">
            <a:schemeClr val="accent1"/>
          </a:lnRef>
          <a:fillRef idx="0">
            <a:schemeClr val="accent1"/>
          </a:fillRef>
          <a:effectRef idx="0">
            <a:schemeClr val="accent1"/>
          </a:effectRef>
          <a:fontRef idx="minor">
            <a:schemeClr val="tx1"/>
          </a:fontRef>
        </p:style>
      </p:cxnSp>
      <p:sp>
        <p:nvSpPr>
          <p:cNvPr id="77" name="Rectangle 76">
            <a:extLst>
              <a:ext uri="{FF2B5EF4-FFF2-40B4-BE49-F238E27FC236}">
                <a16:creationId xmlns:a16="http://schemas.microsoft.com/office/drawing/2014/main" id="{063228C4-B5AE-41D4-96A7-530B9CAC7BD3}"/>
              </a:ext>
            </a:extLst>
          </p:cNvPr>
          <p:cNvSpPr/>
          <p:nvPr/>
        </p:nvSpPr>
        <p:spPr>
          <a:xfrm>
            <a:off x="516750" y="5346899"/>
            <a:ext cx="1426349" cy="27432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a:solidFill>
                  <a:srgbClr val="001C5C"/>
                </a:solidFill>
                <a:latin typeface="Calibri Light" panose="020F0302020204030204" pitchFamily="34" charset="0"/>
                <a:ea typeface="ＭＳ Ｐゴシック" panose="020B0600070205080204" pitchFamily="34" charset="-128"/>
                <a:cs typeface="Calibri Light" panose="020F0302020204030204" pitchFamily="34" charset="0"/>
              </a:rPr>
              <a:t>Performance</a:t>
            </a:r>
          </a:p>
        </p:txBody>
      </p:sp>
      <p:cxnSp>
        <p:nvCxnSpPr>
          <p:cNvPr id="78" name="Straight Connector 77">
            <a:extLst>
              <a:ext uri="{FF2B5EF4-FFF2-40B4-BE49-F238E27FC236}">
                <a16:creationId xmlns:a16="http://schemas.microsoft.com/office/drawing/2014/main" id="{E8014944-276A-4F22-A15F-4E0333B759AD}"/>
              </a:ext>
            </a:extLst>
          </p:cNvPr>
          <p:cNvCxnSpPr>
            <a:cxnSpLocks/>
          </p:cNvCxnSpPr>
          <p:nvPr/>
        </p:nvCxnSpPr>
        <p:spPr>
          <a:xfrm>
            <a:off x="1257300" y="6097157"/>
            <a:ext cx="4781526" cy="0"/>
          </a:xfrm>
          <a:prstGeom prst="line">
            <a:avLst/>
          </a:prstGeom>
          <a:ln w="9525">
            <a:solidFill>
              <a:srgbClr val="001C5C"/>
            </a:solidFill>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D6F0E4F2-17CC-4C3F-A689-18BE48C33C4E}"/>
              </a:ext>
            </a:extLst>
          </p:cNvPr>
          <p:cNvCxnSpPr>
            <a:cxnSpLocks/>
          </p:cNvCxnSpPr>
          <p:nvPr/>
        </p:nvCxnSpPr>
        <p:spPr>
          <a:xfrm>
            <a:off x="1257300" y="5842568"/>
            <a:ext cx="4781526" cy="0"/>
          </a:xfrm>
          <a:prstGeom prst="line">
            <a:avLst/>
          </a:prstGeom>
          <a:ln w="9525">
            <a:solidFill>
              <a:srgbClr val="001C5C"/>
            </a:solidFill>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E2379EB4-0C3C-4116-AA24-89011FF1D470}"/>
              </a:ext>
            </a:extLst>
          </p:cNvPr>
          <p:cNvCxnSpPr>
            <a:cxnSpLocks/>
          </p:cNvCxnSpPr>
          <p:nvPr/>
        </p:nvCxnSpPr>
        <p:spPr>
          <a:xfrm>
            <a:off x="1257300" y="6393374"/>
            <a:ext cx="4781526" cy="0"/>
          </a:xfrm>
          <a:prstGeom prst="line">
            <a:avLst/>
          </a:prstGeom>
          <a:ln w="9525">
            <a:solidFill>
              <a:srgbClr val="001C5C"/>
            </a:solidFill>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6AB72539-4AE5-4E81-83E1-3EA72BE8C0BA}"/>
              </a:ext>
            </a:extLst>
          </p:cNvPr>
          <p:cNvCxnSpPr>
            <a:cxnSpLocks/>
          </p:cNvCxnSpPr>
          <p:nvPr/>
        </p:nvCxnSpPr>
        <p:spPr>
          <a:xfrm>
            <a:off x="1257300" y="6689591"/>
            <a:ext cx="4781526" cy="0"/>
          </a:xfrm>
          <a:prstGeom prst="line">
            <a:avLst/>
          </a:prstGeom>
          <a:ln w="9525">
            <a:solidFill>
              <a:srgbClr val="001C5C"/>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4B39132F-656F-49F1-87C1-574FBC6E0463}"/>
              </a:ext>
            </a:extLst>
          </p:cNvPr>
          <p:cNvCxnSpPr>
            <a:cxnSpLocks/>
          </p:cNvCxnSpPr>
          <p:nvPr/>
        </p:nvCxnSpPr>
        <p:spPr>
          <a:xfrm>
            <a:off x="2277093" y="5486400"/>
            <a:ext cx="0" cy="1206752"/>
          </a:xfrm>
          <a:prstGeom prst="line">
            <a:avLst/>
          </a:prstGeom>
          <a:ln w="9525"/>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963EC887-46AA-4719-8674-5015F3590EDD}"/>
              </a:ext>
            </a:extLst>
          </p:cNvPr>
          <p:cNvCxnSpPr>
            <a:cxnSpLocks/>
          </p:cNvCxnSpPr>
          <p:nvPr/>
        </p:nvCxnSpPr>
        <p:spPr>
          <a:xfrm>
            <a:off x="3217526" y="5486400"/>
            <a:ext cx="0" cy="1206752"/>
          </a:xfrm>
          <a:prstGeom prst="line">
            <a:avLst/>
          </a:prstGeom>
          <a:ln w="9525"/>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DF3C5A75-FB13-435C-B5FE-4F93B43AFF9E}"/>
              </a:ext>
            </a:extLst>
          </p:cNvPr>
          <p:cNvCxnSpPr>
            <a:cxnSpLocks/>
          </p:cNvCxnSpPr>
          <p:nvPr/>
        </p:nvCxnSpPr>
        <p:spPr>
          <a:xfrm>
            <a:off x="4157959" y="5486400"/>
            <a:ext cx="0" cy="1206752"/>
          </a:xfrm>
          <a:prstGeom prst="line">
            <a:avLst/>
          </a:prstGeom>
          <a:ln w="9525"/>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4EC8B6C2-9EE5-482C-8109-7971A15A29A8}"/>
              </a:ext>
            </a:extLst>
          </p:cNvPr>
          <p:cNvCxnSpPr>
            <a:cxnSpLocks/>
          </p:cNvCxnSpPr>
          <p:nvPr/>
        </p:nvCxnSpPr>
        <p:spPr>
          <a:xfrm>
            <a:off x="5098392" y="5486400"/>
            <a:ext cx="0" cy="1206752"/>
          </a:xfrm>
          <a:prstGeom prst="line">
            <a:avLst/>
          </a:prstGeom>
          <a:ln w="9525"/>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66C8498C-A9E6-4044-AB4C-89A27F5460E8}"/>
              </a:ext>
            </a:extLst>
          </p:cNvPr>
          <p:cNvCxnSpPr>
            <a:cxnSpLocks/>
          </p:cNvCxnSpPr>
          <p:nvPr/>
        </p:nvCxnSpPr>
        <p:spPr>
          <a:xfrm>
            <a:off x="6038826" y="5481604"/>
            <a:ext cx="0" cy="1211548"/>
          </a:xfrm>
          <a:prstGeom prst="line">
            <a:avLst/>
          </a:prstGeom>
          <a:ln w="9525"/>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002BA710-68C5-44C2-A84C-C36E4A490A0E}"/>
              </a:ext>
            </a:extLst>
          </p:cNvPr>
          <p:cNvCxnSpPr>
            <a:cxnSpLocks/>
          </p:cNvCxnSpPr>
          <p:nvPr/>
        </p:nvCxnSpPr>
        <p:spPr>
          <a:xfrm>
            <a:off x="2275373" y="5492048"/>
            <a:ext cx="3764727" cy="0"/>
          </a:xfrm>
          <a:prstGeom prst="line">
            <a:avLst/>
          </a:prstGeom>
          <a:ln w="9525">
            <a:solidFill>
              <a:srgbClr val="001C5C"/>
            </a:solidFill>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FC6FA6D0-9244-4F1A-AC32-619199173455}"/>
              </a:ext>
            </a:extLst>
          </p:cNvPr>
          <p:cNvCxnSpPr>
            <a:cxnSpLocks/>
          </p:cNvCxnSpPr>
          <p:nvPr/>
        </p:nvCxnSpPr>
        <p:spPr>
          <a:xfrm>
            <a:off x="1257300" y="5839994"/>
            <a:ext cx="0" cy="849597"/>
          </a:xfrm>
          <a:prstGeom prst="line">
            <a:avLst/>
          </a:prstGeom>
          <a:ln w="9525"/>
        </p:spPr>
        <p:style>
          <a:lnRef idx="1">
            <a:schemeClr val="accent1"/>
          </a:lnRef>
          <a:fillRef idx="0">
            <a:schemeClr val="accent1"/>
          </a:fillRef>
          <a:effectRef idx="0">
            <a:schemeClr val="accent1"/>
          </a:effectRef>
          <a:fontRef idx="minor">
            <a:schemeClr val="tx1"/>
          </a:fontRef>
        </p:style>
      </p:cxnSp>
      <p:sp>
        <p:nvSpPr>
          <p:cNvPr id="51" name="TextBox 50">
            <a:extLst>
              <a:ext uri="{FF2B5EF4-FFF2-40B4-BE49-F238E27FC236}">
                <a16:creationId xmlns:a16="http://schemas.microsoft.com/office/drawing/2014/main" id="{D7514214-33C6-4BE3-8D6D-C69915AD4836}"/>
              </a:ext>
            </a:extLst>
          </p:cNvPr>
          <p:cNvSpPr txBox="1"/>
          <p:nvPr/>
        </p:nvSpPr>
        <p:spPr>
          <a:xfrm>
            <a:off x="2410671" y="5850835"/>
            <a:ext cx="699765" cy="246221"/>
          </a:xfrm>
          <a:prstGeom prst="rect">
            <a:avLst/>
          </a:prstGeom>
          <a:noFill/>
        </p:spPr>
        <p:txBody>
          <a:bodyPr wrap="square" rtlCol="0">
            <a:spAutoFit/>
          </a:bodyPr>
          <a:lstStyle/>
          <a:p>
            <a:pPr algn="ctr"/>
            <a:r>
              <a:rPr lang="en-US" sz="1000">
                <a:latin typeface="+mn-lt"/>
              </a:rPr>
              <a:t>-11.79%</a:t>
            </a:r>
          </a:p>
        </p:txBody>
      </p:sp>
      <p:sp>
        <p:nvSpPr>
          <p:cNvPr id="100" name="TextBox 99">
            <a:extLst>
              <a:ext uri="{FF2B5EF4-FFF2-40B4-BE49-F238E27FC236}">
                <a16:creationId xmlns:a16="http://schemas.microsoft.com/office/drawing/2014/main" id="{6718AD15-B06A-4791-8CC6-43154081447A}"/>
              </a:ext>
            </a:extLst>
          </p:cNvPr>
          <p:cNvSpPr txBox="1"/>
          <p:nvPr/>
        </p:nvSpPr>
        <p:spPr>
          <a:xfrm>
            <a:off x="5208117" y="5843010"/>
            <a:ext cx="699765" cy="246221"/>
          </a:xfrm>
          <a:prstGeom prst="rect">
            <a:avLst/>
          </a:prstGeom>
          <a:noFill/>
        </p:spPr>
        <p:txBody>
          <a:bodyPr wrap="square" rtlCol="0">
            <a:spAutoFit/>
          </a:bodyPr>
          <a:lstStyle/>
          <a:p>
            <a:pPr algn="ctr"/>
            <a:r>
              <a:rPr lang="en-US" sz="1000">
                <a:latin typeface="+mn-lt"/>
              </a:rPr>
              <a:t>9.00%</a:t>
            </a:r>
          </a:p>
        </p:txBody>
      </p:sp>
      <p:sp>
        <p:nvSpPr>
          <p:cNvPr id="102" name="TextBox 101">
            <a:extLst>
              <a:ext uri="{FF2B5EF4-FFF2-40B4-BE49-F238E27FC236}">
                <a16:creationId xmlns:a16="http://schemas.microsoft.com/office/drawing/2014/main" id="{D743B1DF-346B-4159-9B7B-6B9969112243}"/>
              </a:ext>
            </a:extLst>
          </p:cNvPr>
          <p:cNvSpPr txBox="1"/>
          <p:nvPr/>
        </p:nvSpPr>
        <p:spPr>
          <a:xfrm>
            <a:off x="3351102" y="5850834"/>
            <a:ext cx="699765" cy="246221"/>
          </a:xfrm>
          <a:prstGeom prst="rect">
            <a:avLst/>
          </a:prstGeom>
          <a:noFill/>
        </p:spPr>
        <p:txBody>
          <a:bodyPr wrap="square" rtlCol="0">
            <a:spAutoFit/>
          </a:bodyPr>
          <a:lstStyle/>
          <a:p>
            <a:pPr algn="ctr"/>
            <a:r>
              <a:rPr lang="en-US" sz="1000"/>
              <a:t>9</a:t>
            </a:r>
            <a:r>
              <a:rPr lang="en-US" sz="1000">
                <a:latin typeface="+mn-lt"/>
              </a:rPr>
              <a:t>.29%</a:t>
            </a:r>
          </a:p>
        </p:txBody>
      </p:sp>
      <p:sp>
        <p:nvSpPr>
          <p:cNvPr id="104" name="TextBox 103">
            <a:extLst>
              <a:ext uri="{FF2B5EF4-FFF2-40B4-BE49-F238E27FC236}">
                <a16:creationId xmlns:a16="http://schemas.microsoft.com/office/drawing/2014/main" id="{52D1465E-06FD-4F93-8090-3290AA9550B1}"/>
              </a:ext>
            </a:extLst>
          </p:cNvPr>
          <p:cNvSpPr txBox="1"/>
          <p:nvPr/>
        </p:nvSpPr>
        <p:spPr>
          <a:xfrm>
            <a:off x="2410671" y="6125155"/>
            <a:ext cx="699765" cy="246221"/>
          </a:xfrm>
          <a:prstGeom prst="rect">
            <a:avLst/>
          </a:prstGeom>
          <a:noFill/>
        </p:spPr>
        <p:txBody>
          <a:bodyPr wrap="square" rtlCol="0">
            <a:spAutoFit/>
          </a:bodyPr>
          <a:lstStyle/>
          <a:p>
            <a:pPr algn="ctr"/>
            <a:r>
              <a:rPr lang="en-US" sz="1000">
                <a:latin typeface="+mn-lt"/>
              </a:rPr>
              <a:t>-11.49%</a:t>
            </a:r>
          </a:p>
        </p:txBody>
      </p:sp>
      <p:sp>
        <p:nvSpPr>
          <p:cNvPr id="105" name="TextBox 104">
            <a:extLst>
              <a:ext uri="{FF2B5EF4-FFF2-40B4-BE49-F238E27FC236}">
                <a16:creationId xmlns:a16="http://schemas.microsoft.com/office/drawing/2014/main" id="{46920553-7939-4014-BE9A-F520FBC7BB60}"/>
              </a:ext>
            </a:extLst>
          </p:cNvPr>
          <p:cNvSpPr txBox="1"/>
          <p:nvPr/>
        </p:nvSpPr>
        <p:spPr>
          <a:xfrm>
            <a:off x="5208117" y="6117330"/>
            <a:ext cx="699765" cy="246221"/>
          </a:xfrm>
          <a:prstGeom prst="rect">
            <a:avLst/>
          </a:prstGeom>
          <a:noFill/>
        </p:spPr>
        <p:txBody>
          <a:bodyPr wrap="square" rtlCol="0">
            <a:spAutoFit/>
          </a:bodyPr>
          <a:lstStyle/>
          <a:p>
            <a:pPr algn="ctr"/>
            <a:r>
              <a:rPr lang="en-US" sz="1000">
                <a:latin typeface="+mn-lt"/>
              </a:rPr>
              <a:t>7.60%</a:t>
            </a:r>
          </a:p>
        </p:txBody>
      </p:sp>
      <p:sp>
        <p:nvSpPr>
          <p:cNvPr id="107" name="TextBox 106">
            <a:extLst>
              <a:ext uri="{FF2B5EF4-FFF2-40B4-BE49-F238E27FC236}">
                <a16:creationId xmlns:a16="http://schemas.microsoft.com/office/drawing/2014/main" id="{CE571914-BC36-4C37-A948-21021B5D7564}"/>
              </a:ext>
            </a:extLst>
          </p:cNvPr>
          <p:cNvSpPr txBox="1"/>
          <p:nvPr/>
        </p:nvSpPr>
        <p:spPr>
          <a:xfrm>
            <a:off x="3351102" y="6125154"/>
            <a:ext cx="699765" cy="246221"/>
          </a:xfrm>
          <a:prstGeom prst="rect">
            <a:avLst/>
          </a:prstGeom>
          <a:noFill/>
        </p:spPr>
        <p:txBody>
          <a:bodyPr wrap="square" rtlCol="0">
            <a:spAutoFit/>
          </a:bodyPr>
          <a:lstStyle/>
          <a:p>
            <a:pPr algn="ctr"/>
            <a:r>
              <a:rPr lang="en-US" sz="1000">
                <a:latin typeface="+mn-lt"/>
              </a:rPr>
              <a:t>7.76%</a:t>
            </a:r>
          </a:p>
        </p:txBody>
      </p:sp>
      <p:sp>
        <p:nvSpPr>
          <p:cNvPr id="108" name="TextBox 107">
            <a:extLst>
              <a:ext uri="{FF2B5EF4-FFF2-40B4-BE49-F238E27FC236}">
                <a16:creationId xmlns:a16="http://schemas.microsoft.com/office/drawing/2014/main" id="{56D4E7BC-CE95-4881-94C6-05F7FAA148FB}"/>
              </a:ext>
            </a:extLst>
          </p:cNvPr>
          <p:cNvSpPr txBox="1"/>
          <p:nvPr/>
        </p:nvSpPr>
        <p:spPr>
          <a:xfrm>
            <a:off x="2410671" y="6422335"/>
            <a:ext cx="699765" cy="246221"/>
          </a:xfrm>
          <a:prstGeom prst="rect">
            <a:avLst/>
          </a:prstGeom>
          <a:noFill/>
        </p:spPr>
        <p:txBody>
          <a:bodyPr wrap="square" rtlCol="0">
            <a:spAutoFit/>
          </a:bodyPr>
          <a:lstStyle/>
          <a:p>
            <a:pPr algn="ctr"/>
            <a:r>
              <a:rPr lang="en-US" sz="1000">
                <a:latin typeface="+mn-lt"/>
              </a:rPr>
              <a:t>-11.33%</a:t>
            </a:r>
          </a:p>
        </p:txBody>
      </p:sp>
      <p:sp>
        <p:nvSpPr>
          <p:cNvPr id="109" name="TextBox 108">
            <a:extLst>
              <a:ext uri="{FF2B5EF4-FFF2-40B4-BE49-F238E27FC236}">
                <a16:creationId xmlns:a16="http://schemas.microsoft.com/office/drawing/2014/main" id="{F5B055F7-44A4-40E1-85C4-804D8887EA57}"/>
              </a:ext>
            </a:extLst>
          </p:cNvPr>
          <p:cNvSpPr txBox="1"/>
          <p:nvPr/>
        </p:nvSpPr>
        <p:spPr>
          <a:xfrm>
            <a:off x="5208117" y="6422335"/>
            <a:ext cx="699765" cy="246221"/>
          </a:xfrm>
          <a:prstGeom prst="rect">
            <a:avLst/>
          </a:prstGeom>
          <a:noFill/>
        </p:spPr>
        <p:txBody>
          <a:bodyPr wrap="square" rtlCol="0">
            <a:spAutoFit/>
          </a:bodyPr>
          <a:lstStyle/>
          <a:p>
            <a:pPr algn="ctr"/>
            <a:r>
              <a:rPr lang="en-US" sz="1000">
                <a:latin typeface="+mn-lt"/>
              </a:rPr>
              <a:t>6.19%</a:t>
            </a:r>
          </a:p>
        </p:txBody>
      </p:sp>
      <p:sp>
        <p:nvSpPr>
          <p:cNvPr id="111" name="TextBox 110">
            <a:extLst>
              <a:ext uri="{FF2B5EF4-FFF2-40B4-BE49-F238E27FC236}">
                <a16:creationId xmlns:a16="http://schemas.microsoft.com/office/drawing/2014/main" id="{C6440F6D-13F9-4298-9E17-150D9DD0C6FC}"/>
              </a:ext>
            </a:extLst>
          </p:cNvPr>
          <p:cNvSpPr txBox="1"/>
          <p:nvPr/>
        </p:nvSpPr>
        <p:spPr>
          <a:xfrm>
            <a:off x="3351102" y="6422335"/>
            <a:ext cx="699765" cy="246221"/>
          </a:xfrm>
          <a:prstGeom prst="rect">
            <a:avLst/>
          </a:prstGeom>
          <a:noFill/>
        </p:spPr>
        <p:txBody>
          <a:bodyPr wrap="square" rtlCol="0">
            <a:spAutoFit/>
          </a:bodyPr>
          <a:lstStyle/>
          <a:p>
            <a:pPr algn="ctr"/>
            <a:r>
              <a:rPr lang="en-US" sz="1000">
                <a:latin typeface="+mn-lt"/>
              </a:rPr>
              <a:t>6.20%</a:t>
            </a:r>
          </a:p>
        </p:txBody>
      </p:sp>
      <p:sp>
        <p:nvSpPr>
          <p:cNvPr id="101" name="TextBox 100">
            <a:extLst>
              <a:ext uri="{FF2B5EF4-FFF2-40B4-BE49-F238E27FC236}">
                <a16:creationId xmlns:a16="http://schemas.microsoft.com/office/drawing/2014/main" id="{5F2F06FA-1140-45A3-8594-DB5C417F2881}"/>
              </a:ext>
            </a:extLst>
          </p:cNvPr>
          <p:cNvSpPr txBox="1"/>
          <p:nvPr/>
        </p:nvSpPr>
        <p:spPr>
          <a:xfrm>
            <a:off x="4291533" y="5843596"/>
            <a:ext cx="699765" cy="246221"/>
          </a:xfrm>
          <a:prstGeom prst="rect">
            <a:avLst/>
          </a:prstGeom>
          <a:noFill/>
        </p:spPr>
        <p:txBody>
          <a:bodyPr wrap="square" rtlCol="0">
            <a:spAutoFit/>
          </a:bodyPr>
          <a:lstStyle/>
          <a:p>
            <a:pPr algn="ctr"/>
            <a:r>
              <a:rPr lang="en-US" sz="1000">
                <a:latin typeface="+mn-lt"/>
              </a:rPr>
              <a:t>9.00%</a:t>
            </a:r>
          </a:p>
        </p:txBody>
      </p:sp>
      <p:sp>
        <p:nvSpPr>
          <p:cNvPr id="106" name="TextBox 105">
            <a:extLst>
              <a:ext uri="{FF2B5EF4-FFF2-40B4-BE49-F238E27FC236}">
                <a16:creationId xmlns:a16="http://schemas.microsoft.com/office/drawing/2014/main" id="{9F8178C4-6DED-40E8-9CAF-D219ABC60953}"/>
              </a:ext>
            </a:extLst>
          </p:cNvPr>
          <p:cNvSpPr txBox="1"/>
          <p:nvPr/>
        </p:nvSpPr>
        <p:spPr>
          <a:xfrm>
            <a:off x="4291533" y="6117916"/>
            <a:ext cx="699765" cy="246221"/>
          </a:xfrm>
          <a:prstGeom prst="rect">
            <a:avLst/>
          </a:prstGeom>
          <a:noFill/>
        </p:spPr>
        <p:txBody>
          <a:bodyPr wrap="square" rtlCol="0">
            <a:spAutoFit/>
          </a:bodyPr>
          <a:lstStyle/>
          <a:p>
            <a:pPr algn="ctr"/>
            <a:r>
              <a:rPr lang="en-US" sz="1000">
                <a:latin typeface="+mn-lt"/>
              </a:rPr>
              <a:t>7.60%</a:t>
            </a:r>
          </a:p>
        </p:txBody>
      </p:sp>
      <p:sp>
        <p:nvSpPr>
          <p:cNvPr id="110" name="TextBox 109">
            <a:extLst>
              <a:ext uri="{FF2B5EF4-FFF2-40B4-BE49-F238E27FC236}">
                <a16:creationId xmlns:a16="http://schemas.microsoft.com/office/drawing/2014/main" id="{5EF4C9A8-44A6-47B4-ACA3-5BCC2A9F69D9}"/>
              </a:ext>
            </a:extLst>
          </p:cNvPr>
          <p:cNvSpPr txBox="1"/>
          <p:nvPr/>
        </p:nvSpPr>
        <p:spPr>
          <a:xfrm>
            <a:off x="4291533" y="6422335"/>
            <a:ext cx="699765" cy="246221"/>
          </a:xfrm>
          <a:prstGeom prst="rect">
            <a:avLst/>
          </a:prstGeom>
          <a:noFill/>
        </p:spPr>
        <p:txBody>
          <a:bodyPr wrap="square" rtlCol="0">
            <a:spAutoFit/>
          </a:bodyPr>
          <a:lstStyle/>
          <a:p>
            <a:pPr algn="ctr"/>
            <a:r>
              <a:rPr lang="en-US" sz="1000">
                <a:latin typeface="+mn-lt"/>
              </a:rPr>
              <a:t>6.19%</a:t>
            </a:r>
          </a:p>
        </p:txBody>
      </p:sp>
      <p:sp>
        <p:nvSpPr>
          <p:cNvPr id="103" name="TextBox 102">
            <a:extLst>
              <a:ext uri="{FF2B5EF4-FFF2-40B4-BE49-F238E27FC236}">
                <a16:creationId xmlns:a16="http://schemas.microsoft.com/office/drawing/2014/main" id="{255BC487-78D4-4C10-98D5-C8534D39CE2F}"/>
              </a:ext>
            </a:extLst>
          </p:cNvPr>
          <p:cNvSpPr txBox="1"/>
          <p:nvPr/>
        </p:nvSpPr>
        <p:spPr>
          <a:xfrm>
            <a:off x="1026260" y="6733939"/>
            <a:ext cx="7930075" cy="461665"/>
          </a:xfrm>
          <a:prstGeom prst="rect">
            <a:avLst/>
          </a:prstGeom>
          <a:noFill/>
        </p:spPr>
        <p:txBody>
          <a:bodyPr wrap="square">
            <a:spAutoFit/>
          </a:bodyPr>
          <a:lstStyle/>
          <a:p>
            <a:r>
              <a:rPr lang="en-US" sz="800">
                <a:latin typeface="Calibri "/>
              </a:rPr>
              <a:t>Yield: Defined on Bloomberg as the IDX_EST_DVD_</a:t>
            </a:r>
            <a:r>
              <a:rPr lang="en-US" sz="800">
                <a:latin typeface="Calibri "/>
                <a:cs typeface="Calibri" panose="020F0502020204030204" pitchFamily="34" charset="0"/>
              </a:rPr>
              <a:t>YLD</a:t>
            </a:r>
            <a:r>
              <a:rPr lang="en-US" sz="800">
                <a:latin typeface="Calibri "/>
              </a:rPr>
              <a:t>, and calculated as estimated dividends dividend by last price.</a:t>
            </a:r>
          </a:p>
          <a:p>
            <a:r>
              <a:rPr lang="en-US" sz="800">
                <a:latin typeface="Calibri "/>
              </a:rPr>
              <a:t>Indicative Market Risk: Defined on Bloomberg as Beta to the S&amp;P 500 index, Beta is the systematic or market risk when compared to the market.  Beta can be interpreted as the percent change in the price of a stock given a 1% change in the market index. We utilize the S&amp;P 500 index as the market proxy. As of 12/31/2022 </a:t>
            </a:r>
          </a:p>
        </p:txBody>
      </p:sp>
      <p:sp>
        <p:nvSpPr>
          <p:cNvPr id="112" name="Slide Number Placeholder 1">
            <a:extLst>
              <a:ext uri="{FF2B5EF4-FFF2-40B4-BE49-F238E27FC236}">
                <a16:creationId xmlns:a16="http://schemas.microsoft.com/office/drawing/2014/main" id="{2AA38729-85BA-589D-BBDF-4CCBB09BBB53}"/>
              </a:ext>
            </a:extLst>
          </p:cNvPr>
          <p:cNvSpPr txBox="1">
            <a:spLocks/>
          </p:cNvSpPr>
          <p:nvPr/>
        </p:nvSpPr>
        <p:spPr>
          <a:xfrm>
            <a:off x="0" y="7358062"/>
            <a:ext cx="2262187" cy="414338"/>
          </a:xfrm>
          <a:prstGeom prst="rect">
            <a:avLst/>
          </a:prstGeom>
        </p:spPr>
        <p:txBody>
          <a:bodyPr vert="horz" lIns="91440" tIns="45720" rIns="91440" bIns="45720" rtlCol="0" anchor="ctr"/>
          <a:lstStyle>
            <a:defPPr>
              <a:defRPr lang="en-US"/>
            </a:defPPr>
            <a:lvl1pPr algn="l" rtl="0" eaLnBrk="0" fontAlgn="base" hangingPunct="0">
              <a:spcBef>
                <a:spcPct val="0"/>
              </a:spcBef>
              <a:spcAft>
                <a:spcPct val="0"/>
              </a:spcAft>
              <a:defRPr sz="990" kern="1200">
                <a:solidFill>
                  <a:schemeClr val="tx1"/>
                </a:solidFill>
                <a:latin typeface="Arial" panose="020B0604020202020204" pitchFamily="34" charset="0"/>
                <a:ea typeface="+mn-ea"/>
                <a:cs typeface="+mn-cs"/>
              </a:defRPr>
            </a:lvl1pPr>
            <a:lvl2pPr marL="457093"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187"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279"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372"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5465" algn="l" defTabSz="914187" rtl="0" eaLnBrk="1" latinLnBrk="0" hangingPunct="1">
              <a:defRPr sz="1200" kern="1200">
                <a:solidFill>
                  <a:schemeClr val="tx1"/>
                </a:solidFill>
                <a:latin typeface="Arial" panose="020B0604020202020204" pitchFamily="34" charset="0"/>
                <a:ea typeface="+mn-ea"/>
                <a:cs typeface="+mn-cs"/>
              </a:defRPr>
            </a:lvl6pPr>
            <a:lvl7pPr marL="2742560" algn="l" defTabSz="914187" rtl="0" eaLnBrk="1" latinLnBrk="0" hangingPunct="1">
              <a:defRPr sz="1200" kern="1200">
                <a:solidFill>
                  <a:schemeClr val="tx1"/>
                </a:solidFill>
                <a:latin typeface="Arial" panose="020B0604020202020204" pitchFamily="34" charset="0"/>
                <a:ea typeface="+mn-ea"/>
                <a:cs typeface="+mn-cs"/>
              </a:defRPr>
            </a:lvl7pPr>
            <a:lvl8pPr marL="3199651" algn="l" defTabSz="914187" rtl="0" eaLnBrk="1" latinLnBrk="0" hangingPunct="1">
              <a:defRPr sz="1200" kern="1200">
                <a:solidFill>
                  <a:schemeClr val="tx1"/>
                </a:solidFill>
                <a:latin typeface="Arial" panose="020B0604020202020204" pitchFamily="34" charset="0"/>
                <a:ea typeface="+mn-ea"/>
                <a:cs typeface="+mn-cs"/>
              </a:defRPr>
            </a:lvl8pPr>
            <a:lvl9pPr marL="3656744" algn="l" defTabSz="914187" rtl="0" eaLnBrk="1" latinLnBrk="0" hangingPunct="1">
              <a:defRPr sz="1200" kern="1200">
                <a:solidFill>
                  <a:schemeClr val="tx1"/>
                </a:solidFill>
                <a:latin typeface="Arial" panose="020B0604020202020204" pitchFamily="34" charset="0"/>
                <a:ea typeface="+mn-ea"/>
                <a:cs typeface="+mn-cs"/>
              </a:defRPr>
            </a:lvl9pPr>
          </a:lstStyle>
          <a:p>
            <a:fld id="{EE22647F-8580-4E23-95E9-78AD894D0ADF}" type="slidenum">
              <a:rPr lang="en-US" smtClean="0"/>
              <a:pPr/>
              <a:t>16</a:t>
            </a:fld>
            <a:endParaRPr lang="en-US"/>
          </a:p>
        </p:txBody>
      </p:sp>
      <p:sp>
        <p:nvSpPr>
          <p:cNvPr id="113" name="Rectangle 112">
            <a:extLst>
              <a:ext uri="{FF2B5EF4-FFF2-40B4-BE49-F238E27FC236}">
                <a16:creationId xmlns:a16="http://schemas.microsoft.com/office/drawing/2014/main" id="{D6CB7963-3732-5A9B-6B0A-7CDAE471F399}"/>
              </a:ext>
            </a:extLst>
          </p:cNvPr>
          <p:cNvSpPr/>
          <p:nvPr/>
        </p:nvSpPr>
        <p:spPr>
          <a:xfrm>
            <a:off x="334356" y="7442120"/>
            <a:ext cx="5029200" cy="246221"/>
          </a:xfrm>
          <a:prstGeom prst="rect">
            <a:avLst/>
          </a:prstGeom>
        </p:spPr>
        <p:txBody>
          <a:bodyPr>
            <a:spAutoFit/>
          </a:bodyPr>
          <a:lstStyle/>
          <a:p>
            <a:pPr lvl="0" algn="ctr"/>
            <a:r>
              <a:rPr lang="en-US" altLang="en-US" sz="1000" err="1">
                <a:latin typeface="Calibri" panose="020F0502020204030204" pitchFamily="34" charset="0"/>
                <a:ea typeface="Calibri" panose="020F0502020204030204" pitchFamily="34" charset="0"/>
                <a:cs typeface="Calibri" panose="020F0502020204030204" pitchFamily="34" charset="0"/>
              </a:rPr>
              <a:t>ALTSDB</a:t>
            </a:r>
            <a:r>
              <a:rPr lang="en-US" altLang="en-US" sz="1000">
                <a:latin typeface="Calibri" panose="020F0502020204030204" pitchFamily="34" charset="0"/>
                <a:ea typeface="Calibri" panose="020F0502020204030204" pitchFamily="34" charset="0"/>
                <a:cs typeface="Calibri" panose="020F0502020204030204" pitchFamily="34" charset="0"/>
              </a:rPr>
              <a:t> USE ONLY • NOT FDIC INSURED • NOT BANK GUARANTEED • MAY LOSE VALUE</a:t>
            </a:r>
          </a:p>
        </p:txBody>
      </p:sp>
    </p:spTree>
    <p:custDataLst>
      <p:tags r:id="rId1"/>
    </p:custDataLst>
    <p:extLst>
      <p:ext uri="{BB962C8B-B14F-4D97-AF65-F5344CB8AC3E}">
        <p14:creationId xmlns:p14="http://schemas.microsoft.com/office/powerpoint/2010/main" val="42435801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4">
            <a:extLst>
              <a:ext uri="{FF2B5EF4-FFF2-40B4-BE49-F238E27FC236}">
                <a16:creationId xmlns:a16="http://schemas.microsoft.com/office/drawing/2014/main" id="{76BBB679-AEBC-45D6-8725-1634446C23D4}"/>
              </a:ext>
            </a:extLst>
          </p:cNvPr>
          <p:cNvSpPr txBox="1">
            <a:spLocks/>
          </p:cNvSpPr>
          <p:nvPr/>
        </p:nvSpPr>
        <p:spPr>
          <a:xfrm>
            <a:off x="334356" y="3283712"/>
            <a:ext cx="7772400" cy="369332"/>
          </a:xfrm>
          <a:prstGeom prst="rect">
            <a:avLst/>
          </a:prstGeom>
        </p:spPr>
        <p:txBody>
          <a:bodyPr/>
          <a:lstStyle>
            <a:lvl1pPr algn="l" defTabSz="754380" rtl="0" eaLnBrk="1" latinLnBrk="0" hangingPunct="1">
              <a:lnSpc>
                <a:spcPct val="90000"/>
              </a:lnSpc>
              <a:spcBef>
                <a:spcPct val="0"/>
              </a:spcBef>
              <a:buNone/>
              <a:defRPr sz="3630" kern="1200">
                <a:solidFill>
                  <a:schemeClr val="tx1"/>
                </a:solidFill>
                <a:latin typeface="+mj-lt"/>
                <a:ea typeface="+mj-ea"/>
                <a:cs typeface="+mj-cs"/>
              </a:defRPr>
            </a:lvl1pPr>
          </a:lstStyle>
          <a:p>
            <a:pPr fontAlgn="auto">
              <a:spcAft>
                <a:spcPts val="0"/>
              </a:spcAft>
            </a:pPr>
            <a:r>
              <a:rPr lang="en-US" sz="3200" b="1" dirty="0"/>
              <a:t>IV.   High Dividend Large Cap Stocks</a:t>
            </a:r>
          </a:p>
        </p:txBody>
      </p:sp>
      <p:cxnSp>
        <p:nvCxnSpPr>
          <p:cNvPr id="3" name="Straight Connector 2">
            <a:extLst>
              <a:ext uri="{FF2B5EF4-FFF2-40B4-BE49-F238E27FC236}">
                <a16:creationId xmlns:a16="http://schemas.microsoft.com/office/drawing/2014/main" id="{8B2EA6CF-CEF8-4C94-AAFC-523A9FD2C68E}"/>
              </a:ext>
            </a:extLst>
          </p:cNvPr>
          <p:cNvCxnSpPr/>
          <p:nvPr/>
        </p:nvCxnSpPr>
        <p:spPr>
          <a:xfrm>
            <a:off x="0" y="3886200"/>
            <a:ext cx="1005840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E62EB27B-4018-4F55-92C3-181ED30649E1}"/>
              </a:ext>
            </a:extLst>
          </p:cNvPr>
          <p:cNvSpPr/>
          <p:nvPr/>
        </p:nvSpPr>
        <p:spPr>
          <a:xfrm>
            <a:off x="6400800" y="7058557"/>
            <a:ext cx="3397827" cy="5990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2CC40D7D-32F9-4DDE-B159-06A34618ED14}"/>
              </a:ext>
            </a:extLst>
          </p:cNvPr>
          <p:cNvSpPr txBox="1"/>
          <p:nvPr/>
        </p:nvSpPr>
        <p:spPr>
          <a:xfrm>
            <a:off x="6400800" y="7206750"/>
            <a:ext cx="3657600" cy="292388"/>
          </a:xfrm>
          <a:prstGeom prst="rect">
            <a:avLst/>
          </a:prstGeom>
          <a:noFill/>
        </p:spPr>
        <p:txBody>
          <a:bodyPr wrap="square" rtlCol="0">
            <a:spAutoFit/>
          </a:bodyPr>
          <a:lstStyle/>
          <a:p>
            <a:r>
              <a:rPr lang="en-US" sz="1300" b="1">
                <a:solidFill>
                  <a:srgbClr val="001C5C"/>
                </a:solidFill>
              </a:rPr>
              <a:t>Infrastructure Capital Management, LLC</a:t>
            </a:r>
          </a:p>
        </p:txBody>
      </p:sp>
      <p:sp>
        <p:nvSpPr>
          <p:cNvPr id="10" name="Rectangle 9"/>
          <p:cNvSpPr/>
          <p:nvPr/>
        </p:nvSpPr>
        <p:spPr>
          <a:xfrm>
            <a:off x="334356" y="7442120"/>
            <a:ext cx="5029200" cy="246221"/>
          </a:xfrm>
          <a:prstGeom prst="rect">
            <a:avLst/>
          </a:prstGeom>
        </p:spPr>
        <p:txBody>
          <a:bodyPr>
            <a:spAutoFit/>
          </a:bodyPr>
          <a:lstStyle/>
          <a:p>
            <a:pPr lvl="0" algn="ctr"/>
            <a:r>
              <a:rPr lang="en-US" altLang="en-US" sz="1000" err="1">
                <a:latin typeface="Calibri" panose="020F0502020204030204" pitchFamily="34" charset="0"/>
                <a:ea typeface="Calibri" panose="020F0502020204030204" pitchFamily="34" charset="0"/>
                <a:cs typeface="Calibri" panose="020F0502020204030204" pitchFamily="34" charset="0"/>
              </a:rPr>
              <a:t>ALTSDB</a:t>
            </a:r>
            <a:r>
              <a:rPr lang="en-US" altLang="en-US" sz="1000">
                <a:latin typeface="Calibri" panose="020F0502020204030204" pitchFamily="34" charset="0"/>
                <a:ea typeface="Calibri" panose="020F0502020204030204" pitchFamily="34" charset="0"/>
                <a:cs typeface="Calibri" panose="020F0502020204030204" pitchFamily="34" charset="0"/>
              </a:rPr>
              <a:t> USE ONLY • NOT FDIC INSURED • NOT BANK GUARANTEED • MAY LOSE VALUE</a:t>
            </a:r>
          </a:p>
        </p:txBody>
      </p:sp>
      <p:sp>
        <p:nvSpPr>
          <p:cNvPr id="13" name="Rectangle 12">
            <a:extLst>
              <a:ext uri="{FF2B5EF4-FFF2-40B4-BE49-F238E27FC236}">
                <a16:creationId xmlns:a16="http://schemas.microsoft.com/office/drawing/2014/main" id="{46B65BF0-42FE-44DC-B5B3-E3C4F03DEDF5}"/>
              </a:ext>
            </a:extLst>
          </p:cNvPr>
          <p:cNvSpPr/>
          <p:nvPr/>
        </p:nvSpPr>
        <p:spPr>
          <a:xfrm>
            <a:off x="6400800" y="7058557"/>
            <a:ext cx="3397827" cy="5990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TextBox 13">
            <a:extLst>
              <a:ext uri="{FF2B5EF4-FFF2-40B4-BE49-F238E27FC236}">
                <a16:creationId xmlns:a16="http://schemas.microsoft.com/office/drawing/2014/main" id="{26162507-A9D5-4C87-845F-6C27C011FD17}"/>
              </a:ext>
            </a:extLst>
          </p:cNvPr>
          <p:cNvSpPr txBox="1"/>
          <p:nvPr/>
        </p:nvSpPr>
        <p:spPr>
          <a:xfrm>
            <a:off x="6400800" y="7206750"/>
            <a:ext cx="3657600" cy="323165"/>
          </a:xfrm>
          <a:prstGeom prst="rect">
            <a:avLst/>
          </a:prstGeom>
          <a:noFill/>
        </p:spPr>
        <p:txBody>
          <a:bodyPr wrap="square" rtlCol="0">
            <a:spAutoFit/>
          </a:bodyPr>
          <a:lstStyle/>
          <a:p>
            <a:r>
              <a:rPr lang="en-US" sz="1500" b="1">
                <a:solidFill>
                  <a:srgbClr val="001C5C"/>
                </a:solidFill>
                <a:latin typeface="+mn-lt"/>
              </a:rPr>
              <a:t>Infrastructure Capital Advisors, LLC</a:t>
            </a:r>
          </a:p>
        </p:txBody>
      </p:sp>
      <p:sp>
        <p:nvSpPr>
          <p:cNvPr id="17" name="Slide Number Placeholder 1">
            <a:extLst>
              <a:ext uri="{FF2B5EF4-FFF2-40B4-BE49-F238E27FC236}">
                <a16:creationId xmlns:a16="http://schemas.microsoft.com/office/drawing/2014/main" id="{611B79E6-C6CA-6D7E-1BBD-02C060DDEA4B}"/>
              </a:ext>
            </a:extLst>
          </p:cNvPr>
          <p:cNvSpPr txBox="1">
            <a:spLocks/>
          </p:cNvSpPr>
          <p:nvPr/>
        </p:nvSpPr>
        <p:spPr>
          <a:xfrm>
            <a:off x="0" y="7358062"/>
            <a:ext cx="2262187" cy="414338"/>
          </a:xfrm>
          <a:prstGeom prst="rect">
            <a:avLst/>
          </a:prstGeom>
        </p:spPr>
        <p:txBody>
          <a:bodyPr vert="horz" lIns="91440" tIns="45720" rIns="91440" bIns="45720" rtlCol="0" anchor="ctr"/>
          <a:lstStyle>
            <a:defPPr>
              <a:defRPr lang="en-US"/>
            </a:defPPr>
            <a:lvl1pPr algn="l" rtl="0" eaLnBrk="0" fontAlgn="base" hangingPunct="0">
              <a:spcBef>
                <a:spcPct val="0"/>
              </a:spcBef>
              <a:spcAft>
                <a:spcPct val="0"/>
              </a:spcAft>
              <a:defRPr sz="990" kern="1200">
                <a:solidFill>
                  <a:schemeClr val="tx1"/>
                </a:solidFill>
                <a:latin typeface="Arial" panose="020B0604020202020204" pitchFamily="34" charset="0"/>
                <a:ea typeface="+mn-ea"/>
                <a:cs typeface="+mn-cs"/>
              </a:defRPr>
            </a:lvl1pPr>
            <a:lvl2pPr marL="457093"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187"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279"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372"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5465" algn="l" defTabSz="914187" rtl="0" eaLnBrk="1" latinLnBrk="0" hangingPunct="1">
              <a:defRPr sz="1200" kern="1200">
                <a:solidFill>
                  <a:schemeClr val="tx1"/>
                </a:solidFill>
                <a:latin typeface="Arial" panose="020B0604020202020204" pitchFamily="34" charset="0"/>
                <a:ea typeface="+mn-ea"/>
                <a:cs typeface="+mn-cs"/>
              </a:defRPr>
            </a:lvl6pPr>
            <a:lvl7pPr marL="2742560" algn="l" defTabSz="914187" rtl="0" eaLnBrk="1" latinLnBrk="0" hangingPunct="1">
              <a:defRPr sz="1200" kern="1200">
                <a:solidFill>
                  <a:schemeClr val="tx1"/>
                </a:solidFill>
                <a:latin typeface="Arial" panose="020B0604020202020204" pitchFamily="34" charset="0"/>
                <a:ea typeface="+mn-ea"/>
                <a:cs typeface="+mn-cs"/>
              </a:defRPr>
            </a:lvl7pPr>
            <a:lvl8pPr marL="3199651" algn="l" defTabSz="914187" rtl="0" eaLnBrk="1" latinLnBrk="0" hangingPunct="1">
              <a:defRPr sz="1200" kern="1200">
                <a:solidFill>
                  <a:schemeClr val="tx1"/>
                </a:solidFill>
                <a:latin typeface="Arial" panose="020B0604020202020204" pitchFamily="34" charset="0"/>
                <a:ea typeface="+mn-ea"/>
                <a:cs typeface="+mn-cs"/>
              </a:defRPr>
            </a:lvl8pPr>
            <a:lvl9pPr marL="3656744" algn="l" defTabSz="914187" rtl="0" eaLnBrk="1" latinLnBrk="0" hangingPunct="1">
              <a:defRPr sz="1200" kern="1200">
                <a:solidFill>
                  <a:schemeClr val="tx1"/>
                </a:solidFill>
                <a:latin typeface="Arial" panose="020B0604020202020204" pitchFamily="34" charset="0"/>
                <a:ea typeface="+mn-ea"/>
                <a:cs typeface="+mn-cs"/>
              </a:defRPr>
            </a:lvl9pPr>
          </a:lstStyle>
          <a:p>
            <a:fld id="{EE22647F-8580-4E23-95E9-78AD894D0ADF}" type="slidenum">
              <a:rPr lang="en-US" smtClean="0"/>
              <a:pPr/>
              <a:t>17</a:t>
            </a:fld>
            <a:endParaRPr lang="en-US"/>
          </a:p>
        </p:txBody>
      </p:sp>
    </p:spTree>
    <p:extLst>
      <p:ext uri="{BB962C8B-B14F-4D97-AF65-F5344CB8AC3E}">
        <p14:creationId xmlns:p14="http://schemas.microsoft.com/office/powerpoint/2010/main" val="35757840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8">
            <a:extLst>
              <a:ext uri="{FF2B5EF4-FFF2-40B4-BE49-F238E27FC236}">
                <a16:creationId xmlns:a16="http://schemas.microsoft.com/office/drawing/2014/main" id="{32DA6ECB-DE06-4DD1-87AA-373E171822C4}"/>
              </a:ext>
            </a:extLst>
          </p:cNvPr>
          <p:cNvSpPr>
            <a:spLocks noChangeArrowheads="1"/>
          </p:cNvSpPr>
          <p:nvPr/>
        </p:nvSpPr>
        <p:spPr bwMode="auto">
          <a:xfrm>
            <a:off x="465136" y="950915"/>
            <a:ext cx="85710" cy="338138"/>
          </a:xfrm>
          <a:prstGeom prst="rect">
            <a:avLst/>
          </a:prstGeom>
          <a:solidFill>
            <a:srgbClr val="001C5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eaLnBrk="1" hangingPunct="1"/>
            <a:endParaRPr lang="en-GB" altLang="en-US" sz="1800" b="1" dirty="0">
              <a:solidFill>
                <a:schemeClr val="tx2"/>
              </a:solidFill>
              <a:latin typeface="Book Antiqua" panose="02040602050305030304" pitchFamily="18" charset="0"/>
            </a:endParaRPr>
          </a:p>
        </p:txBody>
      </p:sp>
      <p:sp>
        <p:nvSpPr>
          <p:cNvPr id="15" name="Text Box 6">
            <a:extLst>
              <a:ext uri="{FF2B5EF4-FFF2-40B4-BE49-F238E27FC236}">
                <a16:creationId xmlns:a16="http://schemas.microsoft.com/office/drawing/2014/main" id="{C36C93B4-FB68-41DC-A7A1-84E45A709848}"/>
              </a:ext>
            </a:extLst>
          </p:cNvPr>
          <p:cNvSpPr txBox="1">
            <a:spLocks noChangeArrowheads="1"/>
          </p:cNvSpPr>
          <p:nvPr>
            <p:custDataLst>
              <p:tags r:id="rId1"/>
            </p:custDataLst>
          </p:nvPr>
        </p:nvSpPr>
        <p:spPr bwMode="auto">
          <a:xfrm>
            <a:off x="693695" y="950915"/>
            <a:ext cx="8686842"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50800" rIns="0" bIns="0">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eaLnBrk="1" hangingPunct="1"/>
            <a:r>
              <a:rPr lang="en-US" altLang="en-US" sz="2000" b="1" dirty="0">
                <a:solidFill>
                  <a:srgbClr val="001C5C"/>
                </a:solidFill>
                <a:latin typeface="Calibri" panose="020F0502020204030204" pitchFamily="34" charset="0"/>
                <a:ea typeface="ＭＳ Ｐゴシック" panose="020B0600070205080204" pitchFamily="34" charset="-128"/>
                <a:cs typeface="Calibri" panose="020F0502020204030204" pitchFamily="34" charset="0"/>
              </a:rPr>
              <a:t>Attractive Risk-Adjusted Returns (2/28/1991 – 12/31/2022) </a:t>
            </a:r>
          </a:p>
        </p:txBody>
      </p:sp>
      <p:sp>
        <p:nvSpPr>
          <p:cNvPr id="9" name="TextBox 8">
            <a:extLst>
              <a:ext uri="{FF2B5EF4-FFF2-40B4-BE49-F238E27FC236}">
                <a16:creationId xmlns:a16="http://schemas.microsoft.com/office/drawing/2014/main" id="{D06B31C5-DE7F-BEC8-09AA-5DAD397075F1}"/>
              </a:ext>
            </a:extLst>
          </p:cNvPr>
          <p:cNvSpPr txBox="1"/>
          <p:nvPr/>
        </p:nvSpPr>
        <p:spPr>
          <a:xfrm>
            <a:off x="379427" y="4343103"/>
            <a:ext cx="9183674" cy="646331"/>
          </a:xfrm>
          <a:prstGeom prst="rect">
            <a:avLst/>
          </a:prstGeom>
          <a:noFill/>
        </p:spPr>
        <p:txBody>
          <a:bodyPr wrap="square" rtlCol="0">
            <a:spAutoFit/>
          </a:bodyPr>
          <a:lstStyle/>
          <a:p>
            <a:pPr marL="171450" indent="-171450">
              <a:buFont typeface="Arial" panose="020B0604020202020204" pitchFamily="34" charset="0"/>
              <a:buChar char="•"/>
            </a:pPr>
            <a:r>
              <a:rPr lang="en-US" dirty="0"/>
              <a:t>Since 1991, h</a:t>
            </a:r>
            <a:r>
              <a:rPr lang="en-US" sz="1800" dirty="0">
                <a:latin typeface="+mn-lt"/>
              </a:rPr>
              <a:t>igh dividend stocks have outperformed the S&amp;P 500, DJIA, and NASDAQ on a risk-adjusted basis</a:t>
            </a:r>
          </a:p>
        </p:txBody>
      </p:sp>
      <p:sp>
        <p:nvSpPr>
          <p:cNvPr id="11" name="Slide Number Placeholder 1">
            <a:extLst>
              <a:ext uri="{FF2B5EF4-FFF2-40B4-BE49-F238E27FC236}">
                <a16:creationId xmlns:a16="http://schemas.microsoft.com/office/drawing/2014/main" id="{FD8B066F-D0D2-C2D1-EDC4-B544B121048F}"/>
              </a:ext>
            </a:extLst>
          </p:cNvPr>
          <p:cNvSpPr txBox="1">
            <a:spLocks/>
          </p:cNvSpPr>
          <p:nvPr/>
        </p:nvSpPr>
        <p:spPr>
          <a:xfrm>
            <a:off x="0" y="7358062"/>
            <a:ext cx="2262187" cy="414338"/>
          </a:xfrm>
          <a:prstGeom prst="rect">
            <a:avLst/>
          </a:prstGeom>
        </p:spPr>
        <p:txBody>
          <a:bodyPr vert="horz" lIns="91440" tIns="45720" rIns="91440" bIns="45720" rtlCol="0" anchor="ctr"/>
          <a:lstStyle>
            <a:defPPr>
              <a:defRPr lang="en-US"/>
            </a:defPPr>
            <a:lvl1pPr algn="l" rtl="0" eaLnBrk="0" fontAlgn="base" hangingPunct="0">
              <a:spcBef>
                <a:spcPct val="0"/>
              </a:spcBef>
              <a:spcAft>
                <a:spcPct val="0"/>
              </a:spcAft>
              <a:defRPr sz="990" kern="1200">
                <a:solidFill>
                  <a:schemeClr val="tx1"/>
                </a:solidFill>
                <a:latin typeface="Arial" panose="020B0604020202020204" pitchFamily="34" charset="0"/>
                <a:ea typeface="+mn-ea"/>
                <a:cs typeface="+mn-cs"/>
              </a:defRPr>
            </a:lvl1pPr>
            <a:lvl2pPr marL="457093"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187"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279"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372"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5465" algn="l" defTabSz="914187" rtl="0" eaLnBrk="1" latinLnBrk="0" hangingPunct="1">
              <a:defRPr sz="1200" kern="1200">
                <a:solidFill>
                  <a:schemeClr val="tx1"/>
                </a:solidFill>
                <a:latin typeface="Arial" panose="020B0604020202020204" pitchFamily="34" charset="0"/>
                <a:ea typeface="+mn-ea"/>
                <a:cs typeface="+mn-cs"/>
              </a:defRPr>
            </a:lvl6pPr>
            <a:lvl7pPr marL="2742560" algn="l" defTabSz="914187" rtl="0" eaLnBrk="1" latinLnBrk="0" hangingPunct="1">
              <a:defRPr sz="1200" kern="1200">
                <a:solidFill>
                  <a:schemeClr val="tx1"/>
                </a:solidFill>
                <a:latin typeface="Arial" panose="020B0604020202020204" pitchFamily="34" charset="0"/>
                <a:ea typeface="+mn-ea"/>
                <a:cs typeface="+mn-cs"/>
              </a:defRPr>
            </a:lvl7pPr>
            <a:lvl8pPr marL="3199651" algn="l" defTabSz="914187" rtl="0" eaLnBrk="1" latinLnBrk="0" hangingPunct="1">
              <a:defRPr sz="1200" kern="1200">
                <a:solidFill>
                  <a:schemeClr val="tx1"/>
                </a:solidFill>
                <a:latin typeface="Arial" panose="020B0604020202020204" pitchFamily="34" charset="0"/>
                <a:ea typeface="+mn-ea"/>
                <a:cs typeface="+mn-cs"/>
              </a:defRPr>
            </a:lvl8pPr>
            <a:lvl9pPr marL="3656744" algn="l" defTabSz="914187" rtl="0" eaLnBrk="1" latinLnBrk="0" hangingPunct="1">
              <a:defRPr sz="1200" kern="1200">
                <a:solidFill>
                  <a:schemeClr val="tx1"/>
                </a:solidFill>
                <a:latin typeface="Arial" panose="020B0604020202020204" pitchFamily="34" charset="0"/>
                <a:ea typeface="+mn-ea"/>
                <a:cs typeface="+mn-cs"/>
              </a:defRPr>
            </a:lvl9pPr>
          </a:lstStyle>
          <a:p>
            <a:fld id="{EE22647F-8580-4E23-95E9-78AD894D0ADF}" type="slidenum">
              <a:rPr lang="en-US" smtClean="0"/>
              <a:pPr/>
              <a:t>18</a:t>
            </a:fld>
            <a:endParaRPr lang="en-US" dirty="0"/>
          </a:p>
        </p:txBody>
      </p:sp>
      <p:sp>
        <p:nvSpPr>
          <p:cNvPr id="14" name="TextBox 13">
            <a:extLst>
              <a:ext uri="{FF2B5EF4-FFF2-40B4-BE49-F238E27FC236}">
                <a16:creationId xmlns:a16="http://schemas.microsoft.com/office/drawing/2014/main" id="{67E6B222-DB4C-9160-A6C6-098CE5A48DA7}"/>
              </a:ext>
            </a:extLst>
          </p:cNvPr>
          <p:cNvSpPr txBox="1"/>
          <p:nvPr/>
        </p:nvSpPr>
        <p:spPr>
          <a:xfrm>
            <a:off x="6400800" y="7206750"/>
            <a:ext cx="3657600" cy="323165"/>
          </a:xfrm>
          <a:prstGeom prst="rect">
            <a:avLst/>
          </a:prstGeom>
          <a:noFill/>
        </p:spPr>
        <p:txBody>
          <a:bodyPr wrap="square" rtlCol="0">
            <a:spAutoFit/>
          </a:bodyPr>
          <a:lstStyle/>
          <a:p>
            <a:r>
              <a:rPr lang="en-US" sz="1500" b="1" dirty="0">
                <a:solidFill>
                  <a:srgbClr val="001C5C"/>
                </a:solidFill>
                <a:latin typeface="+mn-lt"/>
              </a:rPr>
              <a:t>Infrastructure Capital Advisors, LLC</a:t>
            </a:r>
          </a:p>
        </p:txBody>
      </p:sp>
      <p:sp>
        <p:nvSpPr>
          <p:cNvPr id="13" name="TextBox 12">
            <a:extLst>
              <a:ext uri="{FF2B5EF4-FFF2-40B4-BE49-F238E27FC236}">
                <a16:creationId xmlns:a16="http://schemas.microsoft.com/office/drawing/2014/main" id="{5F94C5D3-6410-8BF6-BC22-9C6712874194}"/>
              </a:ext>
            </a:extLst>
          </p:cNvPr>
          <p:cNvSpPr txBox="1"/>
          <p:nvPr/>
        </p:nvSpPr>
        <p:spPr>
          <a:xfrm>
            <a:off x="321609" y="5631420"/>
            <a:ext cx="8943978" cy="1582313"/>
          </a:xfrm>
          <a:prstGeom prst="rect">
            <a:avLst/>
          </a:prstGeom>
          <a:noFill/>
        </p:spPr>
        <p:txBody>
          <a:bodyPr wrap="square" lIns="88729" tIns="44365" rIns="88729" bIns="44365" rtlCol="0">
            <a:spAutoFit/>
          </a:bodyPr>
          <a:lstStyle/>
          <a:p>
            <a:r>
              <a:rPr lang="en-US" sz="970" dirty="0">
                <a:latin typeface="Calibri" panose="020F0502020204030204" pitchFamily="34" charset="0"/>
                <a:cs typeface="Calibri" panose="020F0502020204030204" pitchFamily="34" charset="0"/>
              </a:rPr>
              <a:t>This data was prepared using sources of information generally believed to be reliable; however, its accuracy is not guaranteed. Opinions represented are subject to change and should not be considered investment advice. The comparative index data is provided for information purposes only and should not be relied upon for making comparative investment decisions. All data  is taken from Bloomberg.  Investors cannot directly invest in an index and unmanaged index returns do not reflect any fees, expenses or sales charges. </a:t>
            </a:r>
            <a:r>
              <a:rPr lang="en-US" sz="970" b="1" dirty="0">
                <a:latin typeface="Calibri" panose="020F0502020204030204" pitchFamily="34" charset="0"/>
                <a:cs typeface="Calibri" panose="020F0502020204030204" pitchFamily="34" charset="0"/>
              </a:rPr>
              <a:t>Indices are not investable </a:t>
            </a:r>
            <a:r>
              <a:rPr lang="en-US" sz="970" dirty="0">
                <a:latin typeface="Calibri" panose="020F0502020204030204" pitchFamily="34" charset="0"/>
                <a:cs typeface="Calibri" panose="020F0502020204030204" pitchFamily="34" charset="0"/>
              </a:rPr>
              <a:t>and results may not reflect the ETF.  Utilities ( </a:t>
            </a:r>
            <a:r>
              <a:rPr lang="en-US" sz="970" dirty="0" err="1">
                <a:latin typeface="Calibri" panose="020F0502020204030204" pitchFamily="34" charset="0"/>
                <a:cs typeface="Calibri" panose="020F0502020204030204" pitchFamily="34" charset="0"/>
              </a:rPr>
              <a:t>S5UTIL</a:t>
            </a:r>
            <a:r>
              <a:rPr lang="en-US" sz="970" dirty="0">
                <a:latin typeface="Calibri" panose="020F0502020204030204" pitchFamily="34" charset="0"/>
                <a:cs typeface="Calibri" panose="020F0502020204030204" pitchFamily="34" charset="0"/>
              </a:rPr>
              <a:t> Index), </a:t>
            </a:r>
            <a:r>
              <a:rPr lang="en-US" sz="970" dirty="0" err="1">
                <a:latin typeface="Calibri" panose="020F0502020204030204" pitchFamily="34" charset="0"/>
                <a:cs typeface="Calibri" panose="020F0502020204030204" pitchFamily="34" charset="0"/>
              </a:rPr>
              <a:t>MLP</a:t>
            </a:r>
            <a:r>
              <a:rPr lang="en-US" sz="970" dirty="0">
                <a:latin typeface="Calibri" panose="020F0502020204030204" pitchFamily="34" charset="0"/>
                <a:cs typeface="Calibri" panose="020F0502020204030204" pitchFamily="34" charset="0"/>
              </a:rPr>
              <a:t> (</a:t>
            </a:r>
            <a:r>
              <a:rPr lang="en-US" sz="970" dirty="0" err="1">
                <a:latin typeface="Calibri" panose="020F0502020204030204" pitchFamily="34" charset="0"/>
                <a:cs typeface="Calibri" panose="020F0502020204030204" pitchFamily="34" charset="0"/>
              </a:rPr>
              <a:t>AMZI</a:t>
            </a:r>
            <a:r>
              <a:rPr lang="en-US" sz="970" dirty="0">
                <a:latin typeface="Calibri" panose="020F0502020204030204" pitchFamily="34" charset="0"/>
                <a:cs typeface="Calibri" panose="020F0502020204030204" pitchFamily="34" charset="0"/>
              </a:rPr>
              <a:t> Index), Telecoms (</a:t>
            </a:r>
            <a:r>
              <a:rPr lang="en-US" sz="970" dirty="0" err="1">
                <a:latin typeface="Calibri" panose="020F0502020204030204" pitchFamily="34" charset="0"/>
                <a:cs typeface="Calibri" panose="020F0502020204030204" pitchFamily="34" charset="0"/>
              </a:rPr>
              <a:t>S5TELSX</a:t>
            </a:r>
            <a:r>
              <a:rPr lang="en-US" sz="970" dirty="0">
                <a:latin typeface="Calibri" panose="020F0502020204030204" pitchFamily="34" charset="0"/>
                <a:cs typeface="Calibri" panose="020F0502020204030204" pitchFamily="34" charset="0"/>
              </a:rPr>
              <a:t> Index), REIT (REIT Index), S&amp;P 500 High Dividend (</a:t>
            </a:r>
            <a:r>
              <a:rPr lang="en-US" sz="970" dirty="0" err="1">
                <a:latin typeface="Calibri" panose="020F0502020204030204" pitchFamily="34" charset="0"/>
                <a:cs typeface="Calibri" panose="020F0502020204030204" pitchFamily="34" charset="0"/>
              </a:rPr>
              <a:t>SPXHDUT</a:t>
            </a:r>
            <a:r>
              <a:rPr lang="en-US" sz="970" dirty="0">
                <a:latin typeface="Calibri" panose="020F0502020204030204" pitchFamily="34" charset="0"/>
                <a:cs typeface="Calibri" panose="020F0502020204030204" pitchFamily="34" charset="0"/>
              </a:rPr>
              <a:t> Index), </a:t>
            </a:r>
            <a:r>
              <a:rPr lang="en-US" sz="970" dirty="0" err="1">
                <a:latin typeface="Calibri" panose="020F0502020204030204" pitchFamily="34" charset="0"/>
                <a:cs typeface="Calibri" panose="020F0502020204030204" pitchFamily="34" charset="0"/>
              </a:rPr>
              <a:t>S&amp;P500</a:t>
            </a:r>
            <a:r>
              <a:rPr lang="en-US" sz="970" dirty="0">
                <a:latin typeface="Calibri" panose="020F0502020204030204" pitchFamily="34" charset="0"/>
                <a:cs typeface="Calibri" panose="020F0502020204030204" pitchFamily="34" charset="0"/>
              </a:rPr>
              <a:t> (SPX Index), Dow Jones Industrial Average (</a:t>
            </a:r>
            <a:r>
              <a:rPr lang="en-US" sz="970" dirty="0" err="1">
                <a:latin typeface="Calibri" panose="020F0502020204030204" pitchFamily="34" charset="0"/>
                <a:cs typeface="Calibri" panose="020F0502020204030204" pitchFamily="34" charset="0"/>
              </a:rPr>
              <a:t>INDU</a:t>
            </a:r>
            <a:r>
              <a:rPr lang="en-US" sz="970" dirty="0">
                <a:latin typeface="Calibri" panose="020F0502020204030204" pitchFamily="34" charset="0"/>
                <a:cs typeface="Calibri" panose="020F0502020204030204" pitchFamily="34" charset="0"/>
              </a:rPr>
              <a:t> Index), and Nasdaq Composite (</a:t>
            </a:r>
            <a:r>
              <a:rPr lang="en-US" sz="970" dirty="0" err="1">
                <a:latin typeface="Calibri" panose="020F0502020204030204" pitchFamily="34" charset="0"/>
                <a:cs typeface="Calibri" panose="020F0502020204030204" pitchFamily="34" charset="0"/>
              </a:rPr>
              <a:t>CCMP</a:t>
            </a:r>
            <a:r>
              <a:rPr lang="en-US" sz="970" dirty="0">
                <a:latin typeface="Calibri" panose="020F0502020204030204" pitchFamily="34" charset="0"/>
                <a:cs typeface="Calibri" panose="020F0502020204030204" pitchFamily="34" charset="0"/>
              </a:rPr>
              <a:t> Index.  See slide 27 for more disclosure on indices. </a:t>
            </a:r>
            <a:r>
              <a:rPr lang="en-US" altLang="en-US" sz="970" b="1" dirty="0">
                <a:latin typeface="Calibri" panose="020F0502020204030204" pitchFamily="34" charset="0"/>
                <a:ea typeface="Calibri" panose="020F0502020204030204" pitchFamily="34" charset="0"/>
                <a:cs typeface="Calibri" panose="020F0502020204030204" pitchFamily="34" charset="0"/>
              </a:rPr>
              <a:t>Performance data quoted represents past results. Past performance is no guarantee of future results. </a:t>
            </a:r>
            <a:r>
              <a:rPr lang="en-US" altLang="en-US" sz="970" dirty="0">
                <a:latin typeface="Calibri" panose="020F0502020204030204" pitchFamily="34" charset="0"/>
                <a:ea typeface="Calibri" panose="020F0502020204030204" pitchFamily="34" charset="0"/>
                <a:cs typeface="Calibri" panose="020F0502020204030204" pitchFamily="34" charset="0"/>
              </a:rPr>
              <a:t>The distributions and total return among asset classes can vary significantly with respect to the components that make up the distributions. </a:t>
            </a:r>
            <a:r>
              <a:rPr lang="en-US" sz="970" dirty="0">
                <a:latin typeface="Calibri" panose="020F0502020204030204" pitchFamily="34" charset="0"/>
              </a:rPr>
              <a:t>It should be noted that each asset class contains a materially different set of characteristics including </a:t>
            </a:r>
            <a:r>
              <a:rPr lang="en-US" sz="970" b="1" dirty="0">
                <a:latin typeface="Calibri" panose="020F0502020204030204" pitchFamily="34" charset="0"/>
              </a:rPr>
              <a:t>risks</a:t>
            </a:r>
            <a:r>
              <a:rPr lang="en-US" sz="970" dirty="0">
                <a:latin typeface="Calibri" panose="020F0502020204030204" pitchFamily="34" charset="0"/>
              </a:rPr>
              <a:t> , expenses, and outcomes not captured by this chart. </a:t>
            </a:r>
            <a:r>
              <a:rPr lang="en-US" altLang="en-US" sz="970" dirty="0">
                <a:latin typeface="Calibri" panose="020F0502020204030204" pitchFamily="34" charset="0"/>
                <a:ea typeface="Calibri" panose="020F0502020204030204" pitchFamily="34" charset="0"/>
                <a:cs typeface="Calibri" panose="020F0502020204030204" pitchFamily="34" charset="0"/>
              </a:rPr>
              <a:t>For example, REITs and master limited partnerships (</a:t>
            </a:r>
            <a:r>
              <a:rPr lang="en-US" altLang="en-US" sz="970" dirty="0" err="1">
                <a:latin typeface="Calibri" panose="020F0502020204030204" pitchFamily="34" charset="0"/>
                <a:ea typeface="Calibri" panose="020F0502020204030204" pitchFamily="34" charset="0"/>
                <a:cs typeface="Calibri" panose="020F0502020204030204" pitchFamily="34" charset="0"/>
              </a:rPr>
              <a:t>MLPs</a:t>
            </a:r>
            <a:r>
              <a:rPr lang="en-US" altLang="en-US" sz="970" dirty="0">
                <a:latin typeface="Calibri" panose="020F0502020204030204" pitchFamily="34" charset="0"/>
                <a:ea typeface="Calibri" panose="020F0502020204030204" pitchFamily="34" charset="0"/>
                <a:cs typeface="Calibri" panose="020F0502020204030204" pitchFamily="34" charset="0"/>
              </a:rPr>
              <a:t>) may include non-income related items (i.e., return of capital, loans, fee waivers, etc.) that represent a percentage of the actual distributions received.</a:t>
            </a:r>
            <a:endParaRPr lang="en-US" altLang="en-US" sz="970" dirty="0">
              <a:latin typeface="Calibri" panose="020F0502020204030204" pitchFamily="34" charset="0"/>
              <a:cs typeface="Calibri" panose="020F0502020204030204" pitchFamily="34" charset="0"/>
            </a:endParaRPr>
          </a:p>
          <a:p>
            <a:endParaRPr lang="en-US" altLang="en-US" sz="970" dirty="0">
              <a:latin typeface="Calibri" panose="020F0502020204030204" pitchFamily="34" charset="0"/>
              <a:cs typeface="Calibri" panose="020F0502020204030204" pitchFamily="34" charset="0"/>
            </a:endParaRPr>
          </a:p>
        </p:txBody>
      </p:sp>
      <p:graphicFrame>
        <p:nvGraphicFramePr>
          <p:cNvPr id="4" name="Table 3">
            <a:extLst>
              <a:ext uri="{FF2B5EF4-FFF2-40B4-BE49-F238E27FC236}">
                <a16:creationId xmlns:a16="http://schemas.microsoft.com/office/drawing/2014/main" id="{65FB17FB-F32C-FEF2-6D76-6591150EE8F0}"/>
              </a:ext>
            </a:extLst>
          </p:cNvPr>
          <p:cNvGraphicFramePr>
            <a:graphicFrameLocks noGrp="1"/>
          </p:cNvGraphicFramePr>
          <p:nvPr>
            <p:extLst>
              <p:ext uri="{D42A27DB-BD31-4B8C-83A1-F6EECF244321}">
                <p14:modId xmlns:p14="http://schemas.microsoft.com/office/powerpoint/2010/main" val="288462157"/>
              </p:ext>
            </p:extLst>
          </p:nvPr>
        </p:nvGraphicFramePr>
        <p:xfrm>
          <a:off x="453975" y="2170928"/>
          <a:ext cx="9109126" cy="1984398"/>
        </p:xfrm>
        <a:graphic>
          <a:graphicData uri="http://schemas.openxmlformats.org/drawingml/2006/table">
            <a:tbl>
              <a:tblPr/>
              <a:tblGrid>
                <a:gridCol w="2087638">
                  <a:extLst>
                    <a:ext uri="{9D8B030D-6E8A-4147-A177-3AD203B41FA5}">
                      <a16:colId xmlns:a16="http://schemas.microsoft.com/office/drawing/2014/main" val="3070497175"/>
                    </a:ext>
                  </a:extLst>
                </a:gridCol>
                <a:gridCol w="1755372">
                  <a:extLst>
                    <a:ext uri="{9D8B030D-6E8A-4147-A177-3AD203B41FA5}">
                      <a16:colId xmlns:a16="http://schemas.microsoft.com/office/drawing/2014/main" val="733501179"/>
                    </a:ext>
                  </a:extLst>
                </a:gridCol>
                <a:gridCol w="1755372">
                  <a:extLst>
                    <a:ext uri="{9D8B030D-6E8A-4147-A177-3AD203B41FA5}">
                      <a16:colId xmlns:a16="http://schemas.microsoft.com/office/drawing/2014/main" val="103950060"/>
                    </a:ext>
                  </a:extLst>
                </a:gridCol>
                <a:gridCol w="1755372">
                  <a:extLst>
                    <a:ext uri="{9D8B030D-6E8A-4147-A177-3AD203B41FA5}">
                      <a16:colId xmlns:a16="http://schemas.microsoft.com/office/drawing/2014/main" val="756478032"/>
                    </a:ext>
                  </a:extLst>
                </a:gridCol>
                <a:gridCol w="1755372">
                  <a:extLst>
                    <a:ext uri="{9D8B030D-6E8A-4147-A177-3AD203B41FA5}">
                      <a16:colId xmlns:a16="http://schemas.microsoft.com/office/drawing/2014/main" val="3700505548"/>
                    </a:ext>
                  </a:extLst>
                </a:gridCol>
              </a:tblGrid>
              <a:tr h="677538">
                <a:tc>
                  <a:txBody>
                    <a:bodyPr/>
                    <a:lstStyle/>
                    <a:p>
                      <a:pPr algn="l" fontAlgn="b"/>
                      <a:endParaRPr lang="en-US" sz="2000" b="0" i="0" u="none" strike="noStrike" dirty="0">
                        <a:solidFill>
                          <a:srgbClr val="FFFFFF"/>
                        </a:solidFill>
                        <a:effectLst/>
                        <a:latin typeface="Calibri" panose="020F0502020204030204" pitchFamily="34" charset="0"/>
                      </a:endParaRPr>
                    </a:p>
                  </a:txBody>
                  <a:tcPr marL="18821" marR="18821" marT="18821"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F4E78"/>
                    </a:solidFill>
                  </a:tcPr>
                </a:tc>
                <a:tc>
                  <a:txBody>
                    <a:bodyPr/>
                    <a:lstStyle/>
                    <a:p>
                      <a:pPr algn="ctr" fontAlgn="ctr"/>
                      <a:r>
                        <a:rPr lang="en-US" sz="2000" b="1" i="0" u="none" strike="noStrike">
                          <a:solidFill>
                            <a:srgbClr val="FFFFFF"/>
                          </a:solidFill>
                          <a:effectLst/>
                          <a:latin typeface="Calibri" panose="020F0502020204030204" pitchFamily="34" charset="0"/>
                        </a:rPr>
                        <a:t>S&amp;P 500 High Dividend</a:t>
                      </a:r>
                    </a:p>
                  </a:txBody>
                  <a:tcPr marL="18821" marR="18821" marT="1882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F4E78"/>
                    </a:solidFill>
                  </a:tcPr>
                </a:tc>
                <a:tc>
                  <a:txBody>
                    <a:bodyPr/>
                    <a:lstStyle/>
                    <a:p>
                      <a:pPr algn="ctr" fontAlgn="ctr"/>
                      <a:r>
                        <a:rPr lang="en-US" sz="2000" b="1" i="0" u="none" strike="noStrike">
                          <a:solidFill>
                            <a:srgbClr val="FFFFFF"/>
                          </a:solidFill>
                          <a:effectLst/>
                          <a:latin typeface="Calibri" panose="020F0502020204030204" pitchFamily="34" charset="0"/>
                        </a:rPr>
                        <a:t>S&amp;P 500</a:t>
                      </a:r>
                    </a:p>
                  </a:txBody>
                  <a:tcPr marL="18821" marR="18821" marT="1882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F4E78"/>
                    </a:solidFill>
                  </a:tcPr>
                </a:tc>
                <a:tc>
                  <a:txBody>
                    <a:bodyPr/>
                    <a:lstStyle/>
                    <a:p>
                      <a:pPr algn="ctr" fontAlgn="ctr"/>
                      <a:r>
                        <a:rPr lang="en-US" sz="2000" b="1" i="0" u="none" strike="noStrike">
                          <a:solidFill>
                            <a:srgbClr val="FFFFFF"/>
                          </a:solidFill>
                          <a:effectLst/>
                          <a:latin typeface="Calibri" panose="020F0502020204030204" pitchFamily="34" charset="0"/>
                        </a:rPr>
                        <a:t>DJIA</a:t>
                      </a:r>
                    </a:p>
                  </a:txBody>
                  <a:tcPr marL="18821" marR="18821" marT="1882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F4E78"/>
                    </a:solidFill>
                  </a:tcPr>
                </a:tc>
                <a:tc>
                  <a:txBody>
                    <a:bodyPr/>
                    <a:lstStyle/>
                    <a:p>
                      <a:pPr algn="ctr" fontAlgn="ctr"/>
                      <a:r>
                        <a:rPr lang="en-US" sz="2000" b="1" i="0" u="none" strike="noStrike">
                          <a:solidFill>
                            <a:srgbClr val="FFFFFF"/>
                          </a:solidFill>
                          <a:effectLst/>
                          <a:latin typeface="Calibri" panose="020F0502020204030204" pitchFamily="34" charset="0"/>
                        </a:rPr>
                        <a:t>NASDAQ</a:t>
                      </a:r>
                    </a:p>
                  </a:txBody>
                  <a:tcPr marL="18821" marR="18821" marT="18821"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F4E78"/>
                    </a:solidFill>
                  </a:tcPr>
                </a:tc>
                <a:extLst>
                  <a:ext uri="{0D108BD9-81ED-4DB2-BD59-A6C34878D82A}">
                    <a16:rowId xmlns:a16="http://schemas.microsoft.com/office/drawing/2014/main" val="2690007249"/>
                  </a:ext>
                </a:extLst>
              </a:tr>
              <a:tr h="326715">
                <a:tc>
                  <a:txBody>
                    <a:bodyPr/>
                    <a:lstStyle/>
                    <a:p>
                      <a:pPr algn="ctr" fontAlgn="b"/>
                      <a:r>
                        <a:rPr lang="en-US" sz="2000" b="1" i="0" u="none" strike="noStrike" dirty="0">
                          <a:solidFill>
                            <a:srgbClr val="000000"/>
                          </a:solidFill>
                          <a:effectLst/>
                          <a:latin typeface="Calibri" panose="020F0502020204030204" pitchFamily="34" charset="0"/>
                        </a:rPr>
                        <a:t>Annualized Return</a:t>
                      </a:r>
                    </a:p>
                  </a:txBody>
                  <a:tcPr marL="18821" marR="18821" marT="188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rgbClr val="000000"/>
                          </a:solidFill>
                          <a:effectLst/>
                          <a:latin typeface="Calibri" panose="020F0502020204030204" pitchFamily="34" charset="0"/>
                        </a:rPr>
                        <a:t>11.1%</a:t>
                      </a:r>
                    </a:p>
                  </a:txBody>
                  <a:tcPr marL="18821" marR="18821" marT="188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rgbClr val="000000"/>
                          </a:solidFill>
                          <a:effectLst/>
                          <a:latin typeface="Calibri" panose="020F0502020204030204" pitchFamily="34" charset="0"/>
                        </a:rPr>
                        <a:t>9.8%</a:t>
                      </a:r>
                    </a:p>
                  </a:txBody>
                  <a:tcPr marL="18821" marR="18821" marT="188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Calibri" panose="020F0502020204030204" pitchFamily="34" charset="0"/>
                        </a:rPr>
                        <a:t>10.6%</a:t>
                      </a:r>
                    </a:p>
                  </a:txBody>
                  <a:tcPr marL="18821" marR="18821" marT="188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Calibri" panose="020F0502020204030204" pitchFamily="34" charset="0"/>
                        </a:rPr>
                        <a:t>11.2%</a:t>
                      </a:r>
                    </a:p>
                  </a:txBody>
                  <a:tcPr marL="18821" marR="18821" marT="188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39964540"/>
                  </a:ext>
                </a:extLst>
              </a:tr>
              <a:tr h="326715">
                <a:tc>
                  <a:txBody>
                    <a:bodyPr/>
                    <a:lstStyle/>
                    <a:p>
                      <a:pPr algn="ctr" fontAlgn="b"/>
                      <a:r>
                        <a:rPr lang="en-US" sz="2000" b="1" i="0" u="none" strike="noStrike" dirty="0">
                          <a:solidFill>
                            <a:srgbClr val="000000"/>
                          </a:solidFill>
                          <a:effectLst/>
                          <a:latin typeface="Calibri" panose="020F0502020204030204" pitchFamily="34" charset="0"/>
                        </a:rPr>
                        <a:t>Volatility</a:t>
                      </a:r>
                    </a:p>
                  </a:txBody>
                  <a:tcPr marL="18821" marR="18821" marT="188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rgbClr val="000000"/>
                          </a:solidFill>
                          <a:effectLst/>
                          <a:latin typeface="Calibri" panose="020F0502020204030204" pitchFamily="34" charset="0"/>
                        </a:rPr>
                        <a:t>17.4%</a:t>
                      </a:r>
                    </a:p>
                  </a:txBody>
                  <a:tcPr marL="18821" marR="18821" marT="188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Calibri" panose="020F0502020204030204" pitchFamily="34" charset="0"/>
                        </a:rPr>
                        <a:t>20.6%</a:t>
                      </a:r>
                    </a:p>
                  </a:txBody>
                  <a:tcPr marL="18821" marR="18821" marT="188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Calibri" panose="020F0502020204030204" pitchFamily="34" charset="0"/>
                        </a:rPr>
                        <a:t>17.7%</a:t>
                      </a:r>
                    </a:p>
                  </a:txBody>
                  <a:tcPr marL="18821" marR="18821" marT="188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Calibri" panose="020F0502020204030204" pitchFamily="34" charset="0"/>
                        </a:rPr>
                        <a:t>26.8%</a:t>
                      </a:r>
                    </a:p>
                  </a:txBody>
                  <a:tcPr marL="18821" marR="18821" marT="188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84748438"/>
                  </a:ext>
                </a:extLst>
              </a:tr>
              <a:tr h="326715">
                <a:tc>
                  <a:txBody>
                    <a:bodyPr/>
                    <a:lstStyle/>
                    <a:p>
                      <a:pPr algn="ctr" fontAlgn="b"/>
                      <a:r>
                        <a:rPr lang="en-US" sz="2000" b="1" i="0" u="none" strike="noStrike" dirty="0">
                          <a:solidFill>
                            <a:srgbClr val="000000"/>
                          </a:solidFill>
                          <a:effectLst/>
                          <a:latin typeface="Calibri" panose="020F0502020204030204" pitchFamily="34" charset="0"/>
                        </a:rPr>
                        <a:t>Total Return</a:t>
                      </a:r>
                    </a:p>
                  </a:txBody>
                  <a:tcPr marL="18821" marR="18821" marT="188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Calibri" panose="020F0502020204030204" pitchFamily="34" charset="0"/>
                        </a:rPr>
                        <a:t>2794.5%</a:t>
                      </a:r>
                    </a:p>
                  </a:txBody>
                  <a:tcPr marL="18821" marR="18821" marT="188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Calibri" panose="020F0502020204030204" pitchFamily="34" charset="0"/>
                        </a:rPr>
                        <a:t>1884.4%</a:t>
                      </a:r>
                    </a:p>
                  </a:txBody>
                  <a:tcPr marL="18821" marR="18821" marT="188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Calibri" panose="020F0502020204030204" pitchFamily="34" charset="0"/>
                        </a:rPr>
                        <a:t>2358.1%</a:t>
                      </a:r>
                    </a:p>
                  </a:txBody>
                  <a:tcPr marL="18821" marR="18821" marT="188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Calibri" panose="020F0502020204030204" pitchFamily="34" charset="0"/>
                        </a:rPr>
                        <a:t>2848.3%</a:t>
                      </a:r>
                    </a:p>
                  </a:txBody>
                  <a:tcPr marL="18821" marR="18821" marT="188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5543036"/>
                  </a:ext>
                </a:extLst>
              </a:tr>
              <a:tr h="326715">
                <a:tc>
                  <a:txBody>
                    <a:bodyPr/>
                    <a:lstStyle/>
                    <a:p>
                      <a:pPr algn="ctr" fontAlgn="b"/>
                      <a:r>
                        <a:rPr lang="en-US" sz="2000" b="1" i="0" u="none" strike="noStrike" dirty="0">
                          <a:solidFill>
                            <a:srgbClr val="000000"/>
                          </a:solidFill>
                          <a:effectLst/>
                          <a:latin typeface="Calibri" panose="020F0502020204030204" pitchFamily="34" charset="0"/>
                        </a:rPr>
                        <a:t>Sharpe</a:t>
                      </a:r>
                    </a:p>
                  </a:txBody>
                  <a:tcPr marL="18821" marR="18821" marT="188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rgbClr val="000000"/>
                          </a:solidFill>
                          <a:effectLst/>
                          <a:latin typeface="Calibri" panose="020F0502020204030204" pitchFamily="34" charset="0"/>
                        </a:rPr>
                        <a:t>0.64</a:t>
                      </a:r>
                    </a:p>
                  </a:txBody>
                  <a:tcPr marL="18821" marR="18821" marT="188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effectLst/>
                          <a:latin typeface="Calibri" panose="020F0502020204030204" pitchFamily="34" charset="0"/>
                        </a:rPr>
                        <a:t>0.48</a:t>
                      </a:r>
                    </a:p>
                  </a:txBody>
                  <a:tcPr marL="18821" marR="18821" marT="188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rgbClr val="000000"/>
                          </a:solidFill>
                          <a:effectLst/>
                          <a:latin typeface="Calibri" panose="020F0502020204030204" pitchFamily="34" charset="0"/>
                        </a:rPr>
                        <a:t>0.60</a:t>
                      </a:r>
                    </a:p>
                  </a:txBody>
                  <a:tcPr marL="18821" marR="18821" marT="188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rgbClr val="000000"/>
                          </a:solidFill>
                          <a:effectLst/>
                          <a:latin typeface="Calibri" panose="020F0502020204030204" pitchFamily="34" charset="0"/>
                        </a:rPr>
                        <a:t>0.42</a:t>
                      </a:r>
                    </a:p>
                  </a:txBody>
                  <a:tcPr marL="18821" marR="18821" marT="188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60792946"/>
                  </a:ext>
                </a:extLst>
              </a:tr>
            </a:tbl>
          </a:graphicData>
        </a:graphic>
      </p:graphicFrame>
      <p:sp>
        <p:nvSpPr>
          <p:cNvPr id="2" name="Rectangle 1">
            <a:extLst>
              <a:ext uri="{FF2B5EF4-FFF2-40B4-BE49-F238E27FC236}">
                <a16:creationId xmlns:a16="http://schemas.microsoft.com/office/drawing/2014/main" id="{C2894483-7A81-A16D-FC4C-7EDCA01092BA}"/>
              </a:ext>
            </a:extLst>
          </p:cNvPr>
          <p:cNvSpPr/>
          <p:nvPr/>
        </p:nvSpPr>
        <p:spPr>
          <a:xfrm>
            <a:off x="334356" y="7442120"/>
            <a:ext cx="5029200" cy="246221"/>
          </a:xfrm>
          <a:prstGeom prst="rect">
            <a:avLst/>
          </a:prstGeom>
        </p:spPr>
        <p:txBody>
          <a:bodyPr>
            <a:spAutoFit/>
          </a:bodyPr>
          <a:lstStyle/>
          <a:p>
            <a:pPr lvl="0" algn="ctr"/>
            <a:r>
              <a:rPr lang="en-US" altLang="en-US" sz="1000" dirty="0" err="1">
                <a:latin typeface="Calibri" panose="020F0502020204030204" pitchFamily="34" charset="0"/>
                <a:ea typeface="Calibri" panose="020F0502020204030204" pitchFamily="34" charset="0"/>
                <a:cs typeface="Calibri" panose="020F0502020204030204" pitchFamily="34" charset="0"/>
              </a:rPr>
              <a:t>ALTSDB</a:t>
            </a:r>
            <a:r>
              <a:rPr lang="en-US" altLang="en-US" sz="1000" dirty="0">
                <a:latin typeface="Calibri" panose="020F0502020204030204" pitchFamily="34" charset="0"/>
                <a:ea typeface="Calibri" panose="020F0502020204030204" pitchFamily="34" charset="0"/>
                <a:cs typeface="Calibri" panose="020F0502020204030204" pitchFamily="34" charset="0"/>
              </a:rPr>
              <a:t> USE ONLY • NOT FDIC INSURED • NOT BANK GUARANTEED • MAY LOSE VALUE</a:t>
            </a:r>
          </a:p>
        </p:txBody>
      </p:sp>
    </p:spTree>
    <p:extLst>
      <p:ext uri="{BB962C8B-B14F-4D97-AF65-F5344CB8AC3E}">
        <p14:creationId xmlns:p14="http://schemas.microsoft.com/office/powerpoint/2010/main" val="14305026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337151" y="6085232"/>
            <a:ext cx="8953500" cy="1077218"/>
          </a:xfrm>
          <a:prstGeom prst="rect">
            <a:avLst/>
          </a:prstGeom>
          <a:noFill/>
        </p:spPr>
        <p:txBody>
          <a:bodyPr wrap="square" rtlCol="0">
            <a:spAutoFit/>
          </a:bodyPr>
          <a:lstStyle/>
          <a:p>
            <a:r>
              <a:rPr lang="en-US" sz="800"/>
              <a:t>Returns for periods of less than one year are cumulative total returns. The fund commenced operations on December 29th, 2021, therefore the performance in the period above reflects only a partial time period. Performance data quoted represents past performance. Past performance does not guarantee future results. Investment return and principal value will fluctuate so that shares, when redeemed, may be worth more or less than their original cost. Current performance may be lower or higher than the performance data quoted. Please call 800-617-0004 for performance data current to the most recent month end. Shares </a:t>
            </a:r>
            <a:r>
              <a:rPr lang="en-US" sz="800" err="1"/>
              <a:t>shares</a:t>
            </a:r>
            <a:r>
              <a:rPr lang="en-US" sz="800"/>
              <a:t> are bought and sold at market price (not NAV) and are not individually redeemed from the Fund. Total Returns are calculated using the daily 4:00pm EST net asset value (NAV). Market price returns reflect the midpoint of the bid/ask spread as of the close of trading on the exchange where Fund shares are listed. Market price returns do not represent the returns you would receive if you traded shares at other times. </a:t>
            </a:r>
            <a:r>
              <a:rPr lang="en-US" sz="800" err="1">
                <a:hlinkClick r:id="rId4"/>
              </a:rPr>
              <a:t>www.InfraCapfunds.com</a:t>
            </a:r>
            <a:r>
              <a:rPr lang="en-US" sz="800"/>
              <a:t>. </a:t>
            </a:r>
            <a:r>
              <a:rPr lang="en-US" sz="800" b="1" i="1">
                <a:effectLst/>
                <a:latin typeface="din-2014"/>
              </a:rPr>
              <a:t>Investors should consider the investment objectives, risks, charges, and expenses carefully before investing. For a prospectus with this and other information about the Fund, please click </a:t>
            </a:r>
            <a:r>
              <a:rPr lang="en-US" sz="800" b="1" i="1" u="sng">
                <a:solidFill>
                  <a:schemeClr val="accent3"/>
                </a:solidFill>
                <a:effectLst/>
                <a:latin typeface="din-2014"/>
                <a:hlinkClick r:id="rId5">
                  <a:extLst>
                    <a:ext uri="{A12FA001-AC4F-418D-AE19-62706E023703}">
                      <ahyp:hlinkClr xmlns:ahyp="http://schemas.microsoft.com/office/drawing/2018/hyperlinkcolor" val="tx"/>
                    </a:ext>
                  </a:extLst>
                </a:hlinkClick>
              </a:rPr>
              <a:t>here</a:t>
            </a:r>
            <a:r>
              <a:rPr lang="en-US" sz="800" b="1" i="1">
                <a:solidFill>
                  <a:schemeClr val="accent3"/>
                </a:solidFill>
                <a:effectLst/>
                <a:latin typeface="din-2014"/>
              </a:rPr>
              <a:t>. </a:t>
            </a:r>
            <a:r>
              <a:rPr lang="en-US" sz="800" b="1" i="1">
                <a:effectLst/>
                <a:latin typeface="din-2014"/>
              </a:rPr>
              <a:t>Please read the prospectus carefully before investing. </a:t>
            </a:r>
            <a:r>
              <a:rPr lang="en-US" sz="800" b="1" i="1">
                <a:latin typeface="din-2014"/>
              </a:rPr>
              <a:t>*Investments offering higher yield potential can be subject to greater risks.</a:t>
            </a:r>
          </a:p>
          <a:p>
            <a:endParaRPr lang="en-US" sz="800">
              <a:latin typeface="Calibri" panose="020F0502020204030204" pitchFamily="34" charset="0"/>
              <a:cs typeface="Calibri" panose="020F0502020204030204" pitchFamily="34" charset="0"/>
            </a:endParaRPr>
          </a:p>
        </p:txBody>
      </p:sp>
      <p:sp>
        <p:nvSpPr>
          <p:cNvPr id="24" name="Rectangle 23">
            <a:extLst>
              <a:ext uri="{FF2B5EF4-FFF2-40B4-BE49-F238E27FC236}">
                <a16:creationId xmlns:a16="http://schemas.microsoft.com/office/drawing/2014/main" id="{0B917792-E70E-44A5-BD42-58F5A68B39A4}"/>
              </a:ext>
            </a:extLst>
          </p:cNvPr>
          <p:cNvSpPr/>
          <p:nvPr/>
        </p:nvSpPr>
        <p:spPr>
          <a:xfrm>
            <a:off x="457200" y="1410130"/>
            <a:ext cx="9068630" cy="609600"/>
          </a:xfrm>
          <a:prstGeom prst="rect">
            <a:avLst/>
          </a:prstGeom>
          <a:solidFill>
            <a:srgbClr val="001C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3038" indent="-173038" algn="ctr">
              <a:buFont typeface="Wingdings" panose="05000000000000000000" pitchFamily="2" charset="2"/>
              <a:buChar char="§"/>
            </a:pPr>
            <a:endParaRPr lang="en-US" sz="1200">
              <a:solidFill>
                <a:schemeClr val="tx1"/>
              </a:solidFill>
              <a:latin typeface="Arial" panose="020B0604020202020204" pitchFamily="34" charset="0"/>
            </a:endParaRPr>
          </a:p>
        </p:txBody>
      </p:sp>
      <p:sp>
        <p:nvSpPr>
          <p:cNvPr id="25" name="Rectangle 24">
            <a:extLst>
              <a:ext uri="{FF2B5EF4-FFF2-40B4-BE49-F238E27FC236}">
                <a16:creationId xmlns:a16="http://schemas.microsoft.com/office/drawing/2014/main" id="{97204B30-2031-47BE-B669-DB94BFB49055}"/>
              </a:ext>
            </a:extLst>
          </p:cNvPr>
          <p:cNvSpPr/>
          <p:nvPr/>
        </p:nvSpPr>
        <p:spPr>
          <a:xfrm>
            <a:off x="620135" y="1571772"/>
            <a:ext cx="4483269" cy="6096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a:solidFill>
                  <a:srgbClr val="001C5C"/>
                </a:solidFill>
                <a:latin typeface="+mj-lt"/>
                <a:cs typeface="Arial" panose="020B0604020202020204" pitchFamily="34" charset="0"/>
              </a:rPr>
              <a:t>ICAP RETURNS</a:t>
            </a:r>
          </a:p>
          <a:p>
            <a:pPr algn="ctr"/>
            <a:r>
              <a:rPr lang="en-US" sz="900">
                <a:solidFill>
                  <a:srgbClr val="001C5C"/>
                </a:solidFill>
                <a:latin typeface="+mj-lt"/>
                <a:cs typeface="Arial" panose="020B0604020202020204" pitchFamily="34" charset="0"/>
              </a:rPr>
              <a:t>(12/31/2022)</a:t>
            </a:r>
          </a:p>
        </p:txBody>
      </p:sp>
      <p:sp>
        <p:nvSpPr>
          <p:cNvPr id="26" name="Rectangle 25">
            <a:extLst>
              <a:ext uri="{FF2B5EF4-FFF2-40B4-BE49-F238E27FC236}">
                <a16:creationId xmlns:a16="http://schemas.microsoft.com/office/drawing/2014/main" id="{E58F1915-5982-48BE-9695-C82E09C20EA3}"/>
              </a:ext>
            </a:extLst>
          </p:cNvPr>
          <p:cNvSpPr/>
          <p:nvPr/>
        </p:nvSpPr>
        <p:spPr>
          <a:xfrm>
            <a:off x="5364873" y="1581948"/>
            <a:ext cx="4049999" cy="6096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a:solidFill>
                  <a:srgbClr val="001C5C"/>
                </a:solidFill>
                <a:latin typeface="+mj-lt"/>
                <a:cs typeface="Arial" panose="020B0604020202020204" pitchFamily="34" charset="0"/>
              </a:rPr>
              <a:t>DIVERSIFICATION</a:t>
            </a:r>
          </a:p>
          <a:p>
            <a:pPr algn="ctr"/>
            <a:r>
              <a:rPr lang="en-US" sz="900">
                <a:solidFill>
                  <a:srgbClr val="001C5C"/>
                </a:solidFill>
                <a:latin typeface="+mj-lt"/>
                <a:cs typeface="Arial" panose="020B0604020202020204" pitchFamily="34" charset="0"/>
              </a:rPr>
              <a:t>(12/31/2022)</a:t>
            </a:r>
          </a:p>
        </p:txBody>
      </p:sp>
      <p:graphicFrame>
        <p:nvGraphicFramePr>
          <p:cNvPr id="28" name="Chart 27">
            <a:extLst>
              <a:ext uri="{FF2B5EF4-FFF2-40B4-BE49-F238E27FC236}">
                <a16:creationId xmlns:a16="http://schemas.microsoft.com/office/drawing/2014/main" id="{E396E029-3A1B-484D-93D1-D40445C32E88}"/>
              </a:ext>
            </a:extLst>
          </p:cNvPr>
          <p:cNvGraphicFramePr/>
          <p:nvPr/>
        </p:nvGraphicFramePr>
        <p:xfrm>
          <a:off x="465136" y="2119609"/>
          <a:ext cx="4489862" cy="3263269"/>
        </p:xfrm>
        <a:graphic>
          <a:graphicData uri="http://schemas.openxmlformats.org/drawingml/2006/chart">
            <c:chart xmlns:c="http://schemas.openxmlformats.org/drawingml/2006/chart" xmlns:r="http://schemas.openxmlformats.org/officeDocument/2006/relationships" r:id="rId6"/>
          </a:graphicData>
        </a:graphic>
      </p:graphicFrame>
      <p:sp>
        <p:nvSpPr>
          <p:cNvPr id="29" name="Slide Number Placeholder 1">
            <a:extLst>
              <a:ext uri="{FF2B5EF4-FFF2-40B4-BE49-F238E27FC236}">
                <a16:creationId xmlns:a16="http://schemas.microsoft.com/office/drawing/2014/main" id="{FDB60EF7-2747-4B38-B821-9EFBD919BB9F}"/>
              </a:ext>
            </a:extLst>
          </p:cNvPr>
          <p:cNvSpPr txBox="1">
            <a:spLocks/>
          </p:cNvSpPr>
          <p:nvPr/>
        </p:nvSpPr>
        <p:spPr>
          <a:xfrm>
            <a:off x="0" y="7358062"/>
            <a:ext cx="2262187" cy="414338"/>
          </a:xfrm>
          <a:prstGeom prst="rect">
            <a:avLst/>
          </a:prstGeom>
        </p:spPr>
        <p:txBody>
          <a:bodyPr vert="horz" lIns="91440" tIns="45720" rIns="91440" bIns="45720" rtlCol="0" anchor="ctr"/>
          <a:lstStyle>
            <a:defPPr>
              <a:defRPr lang="en-US"/>
            </a:defPPr>
            <a:lvl1pPr algn="l" rtl="0" eaLnBrk="0" fontAlgn="base" hangingPunct="0">
              <a:spcBef>
                <a:spcPct val="0"/>
              </a:spcBef>
              <a:spcAft>
                <a:spcPct val="0"/>
              </a:spcAft>
              <a:defRPr sz="990" kern="1200">
                <a:solidFill>
                  <a:schemeClr val="tx1"/>
                </a:solidFill>
                <a:latin typeface="Arial" panose="020B0604020202020204" pitchFamily="34" charset="0"/>
                <a:ea typeface="+mn-ea"/>
                <a:cs typeface="+mn-cs"/>
              </a:defRPr>
            </a:lvl1pPr>
            <a:lvl2pPr marL="457093"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187"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279"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372"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5465" algn="l" defTabSz="914187" rtl="0" eaLnBrk="1" latinLnBrk="0" hangingPunct="1">
              <a:defRPr sz="1200" kern="1200">
                <a:solidFill>
                  <a:schemeClr val="tx1"/>
                </a:solidFill>
                <a:latin typeface="Arial" panose="020B0604020202020204" pitchFamily="34" charset="0"/>
                <a:ea typeface="+mn-ea"/>
                <a:cs typeface="+mn-cs"/>
              </a:defRPr>
            </a:lvl6pPr>
            <a:lvl7pPr marL="2742560" algn="l" defTabSz="914187" rtl="0" eaLnBrk="1" latinLnBrk="0" hangingPunct="1">
              <a:defRPr sz="1200" kern="1200">
                <a:solidFill>
                  <a:schemeClr val="tx1"/>
                </a:solidFill>
                <a:latin typeface="Arial" panose="020B0604020202020204" pitchFamily="34" charset="0"/>
                <a:ea typeface="+mn-ea"/>
                <a:cs typeface="+mn-cs"/>
              </a:defRPr>
            </a:lvl7pPr>
            <a:lvl8pPr marL="3199651" algn="l" defTabSz="914187" rtl="0" eaLnBrk="1" latinLnBrk="0" hangingPunct="1">
              <a:defRPr sz="1200" kern="1200">
                <a:solidFill>
                  <a:schemeClr val="tx1"/>
                </a:solidFill>
                <a:latin typeface="Arial" panose="020B0604020202020204" pitchFamily="34" charset="0"/>
                <a:ea typeface="+mn-ea"/>
                <a:cs typeface="+mn-cs"/>
              </a:defRPr>
            </a:lvl8pPr>
            <a:lvl9pPr marL="3656744" algn="l" defTabSz="914187" rtl="0" eaLnBrk="1" latinLnBrk="0" hangingPunct="1">
              <a:defRPr sz="1200" kern="1200">
                <a:solidFill>
                  <a:schemeClr val="tx1"/>
                </a:solidFill>
                <a:latin typeface="Arial" panose="020B0604020202020204" pitchFamily="34" charset="0"/>
                <a:ea typeface="+mn-ea"/>
                <a:cs typeface="+mn-cs"/>
              </a:defRPr>
            </a:lvl9pPr>
          </a:lstStyle>
          <a:p>
            <a:fld id="{EE22647F-8580-4E23-95E9-78AD894D0ADF}" type="slidenum">
              <a:rPr lang="en-US" smtClean="0"/>
              <a:pPr/>
              <a:t>19</a:t>
            </a:fld>
            <a:endParaRPr lang="en-US"/>
          </a:p>
        </p:txBody>
      </p:sp>
      <p:sp>
        <p:nvSpPr>
          <p:cNvPr id="19" name="TextBox 18">
            <a:extLst>
              <a:ext uri="{FF2B5EF4-FFF2-40B4-BE49-F238E27FC236}">
                <a16:creationId xmlns:a16="http://schemas.microsoft.com/office/drawing/2014/main" id="{218129CE-361B-46FA-9297-A17E43B8322F}"/>
              </a:ext>
            </a:extLst>
          </p:cNvPr>
          <p:cNvSpPr txBox="1"/>
          <p:nvPr/>
        </p:nvSpPr>
        <p:spPr>
          <a:xfrm>
            <a:off x="-2698889" y="940247"/>
            <a:ext cx="2741744" cy="400110"/>
          </a:xfrm>
          <a:prstGeom prst="rect">
            <a:avLst/>
          </a:prstGeom>
          <a:noFill/>
        </p:spPr>
        <p:txBody>
          <a:bodyPr wrap="square">
            <a:spAutoFit/>
          </a:bodyPr>
          <a:lstStyle/>
          <a:p>
            <a:pPr eaLnBrk="1" hangingPunct="1"/>
            <a:r>
              <a:rPr lang="en-US" altLang="en-US" sz="2000" b="1">
                <a:solidFill>
                  <a:srgbClr val="001C5C"/>
                </a:solidFill>
                <a:latin typeface="Calibri" panose="020F0502020204030204" pitchFamily="34" charset="0"/>
                <a:ea typeface="ＭＳ Ｐゴシック" panose="020B0600070205080204" pitchFamily="34" charset="-128"/>
                <a:cs typeface="Calibri" panose="020F0502020204030204" pitchFamily="34" charset="0"/>
              </a:rPr>
              <a:t>Slide Title - Calibri 20</a:t>
            </a:r>
            <a:endParaRPr lang="en-US" altLang="en-US" sz="1200" b="1">
              <a:solidFill>
                <a:srgbClr val="001C5C"/>
              </a:solidFill>
              <a:latin typeface="Calibri" panose="020F0502020204030204" pitchFamily="34" charset="0"/>
              <a:ea typeface="ＭＳ Ｐゴシック" panose="020B0600070205080204" pitchFamily="34" charset="-128"/>
              <a:cs typeface="Calibri" panose="020F0502020204030204" pitchFamily="34" charset="0"/>
            </a:endParaRPr>
          </a:p>
        </p:txBody>
      </p:sp>
      <p:sp>
        <p:nvSpPr>
          <p:cNvPr id="20" name="Rectangle 8">
            <a:extLst>
              <a:ext uri="{FF2B5EF4-FFF2-40B4-BE49-F238E27FC236}">
                <a16:creationId xmlns:a16="http://schemas.microsoft.com/office/drawing/2014/main" id="{4B4BA9C5-59D6-4AE7-AB45-FFDA82EE4907}"/>
              </a:ext>
            </a:extLst>
          </p:cNvPr>
          <p:cNvSpPr>
            <a:spLocks noChangeArrowheads="1"/>
          </p:cNvSpPr>
          <p:nvPr/>
        </p:nvSpPr>
        <p:spPr bwMode="auto">
          <a:xfrm>
            <a:off x="-2789296" y="971233"/>
            <a:ext cx="85710" cy="338138"/>
          </a:xfrm>
          <a:prstGeom prst="rect">
            <a:avLst/>
          </a:prstGeom>
          <a:solidFill>
            <a:srgbClr val="001C5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eaLnBrk="1" hangingPunct="1"/>
            <a:endParaRPr lang="en-GB" altLang="en-US" sz="1800" b="1">
              <a:solidFill>
                <a:schemeClr val="tx2"/>
              </a:solidFill>
              <a:latin typeface="Book Antiqua" panose="02040602050305030304" pitchFamily="18" charset="0"/>
            </a:endParaRPr>
          </a:p>
        </p:txBody>
      </p:sp>
      <p:sp>
        <p:nvSpPr>
          <p:cNvPr id="21" name="TextBox 20">
            <a:extLst>
              <a:ext uri="{FF2B5EF4-FFF2-40B4-BE49-F238E27FC236}">
                <a16:creationId xmlns:a16="http://schemas.microsoft.com/office/drawing/2014/main" id="{41B9F968-395C-4284-8F99-2DC9858F2CBC}"/>
              </a:ext>
            </a:extLst>
          </p:cNvPr>
          <p:cNvSpPr txBox="1"/>
          <p:nvPr/>
        </p:nvSpPr>
        <p:spPr>
          <a:xfrm>
            <a:off x="-3081345" y="1347319"/>
            <a:ext cx="2928945" cy="323165"/>
          </a:xfrm>
          <a:prstGeom prst="rect">
            <a:avLst/>
          </a:prstGeom>
          <a:noFill/>
        </p:spPr>
        <p:txBody>
          <a:bodyPr wrap="square">
            <a:spAutoFit/>
          </a:bodyPr>
          <a:lstStyle/>
          <a:p>
            <a:pPr eaLnBrk="1" hangingPunct="1"/>
            <a:r>
              <a:rPr lang="en-US" altLang="en-US" sz="1500" b="1">
                <a:solidFill>
                  <a:srgbClr val="001C5C"/>
                </a:solidFill>
                <a:latin typeface="Calibri Light" panose="020F0302020204030204" pitchFamily="34" charset="0"/>
                <a:ea typeface="ＭＳ Ｐゴシック" panose="020B0600070205080204" pitchFamily="34" charset="-128"/>
                <a:cs typeface="Calibri Light" panose="020F0302020204030204" pitchFamily="34" charset="0"/>
              </a:rPr>
              <a:t>Content Headers - CALIBRI LIGHT 15</a:t>
            </a:r>
          </a:p>
        </p:txBody>
      </p:sp>
      <p:sp>
        <p:nvSpPr>
          <p:cNvPr id="22" name="TextBox 21">
            <a:extLst>
              <a:ext uri="{FF2B5EF4-FFF2-40B4-BE49-F238E27FC236}">
                <a16:creationId xmlns:a16="http://schemas.microsoft.com/office/drawing/2014/main" id="{D0407DF8-3F79-4838-8DD9-AF39607D8489}"/>
              </a:ext>
            </a:extLst>
          </p:cNvPr>
          <p:cNvSpPr txBox="1"/>
          <p:nvPr/>
        </p:nvSpPr>
        <p:spPr>
          <a:xfrm>
            <a:off x="-2335290" y="1660911"/>
            <a:ext cx="2014545" cy="253916"/>
          </a:xfrm>
          <a:prstGeom prst="rect">
            <a:avLst/>
          </a:prstGeom>
          <a:noFill/>
        </p:spPr>
        <p:txBody>
          <a:bodyPr wrap="square">
            <a:spAutoFit/>
          </a:bodyPr>
          <a:lstStyle/>
          <a:p>
            <a:pPr eaLnBrk="1" hangingPunct="1"/>
            <a:r>
              <a:rPr lang="en-US" altLang="en-US" sz="1050">
                <a:latin typeface="+mn-lt"/>
                <a:ea typeface="ＭＳ Ｐゴシック" panose="020B0600070205080204" pitchFamily="34" charset="-128"/>
                <a:cs typeface="Calibri Light" panose="020F0302020204030204" pitchFamily="34" charset="0"/>
              </a:rPr>
              <a:t>Bullet and subtitle – Calibri 10.5</a:t>
            </a:r>
          </a:p>
        </p:txBody>
      </p:sp>
      <p:sp>
        <p:nvSpPr>
          <p:cNvPr id="30" name="Rectangle 29">
            <a:extLst>
              <a:ext uri="{FF2B5EF4-FFF2-40B4-BE49-F238E27FC236}">
                <a16:creationId xmlns:a16="http://schemas.microsoft.com/office/drawing/2014/main" id="{BF9EB517-624A-4843-A9B2-17C25B72F307}"/>
              </a:ext>
            </a:extLst>
          </p:cNvPr>
          <p:cNvSpPr/>
          <p:nvPr/>
        </p:nvSpPr>
        <p:spPr>
          <a:xfrm>
            <a:off x="-2703586" y="3157472"/>
            <a:ext cx="1985298" cy="544226"/>
          </a:xfrm>
          <a:prstGeom prst="rect">
            <a:avLst/>
          </a:prstGeom>
          <a:solidFill>
            <a:srgbClr val="5E7C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C8F86AC6-7263-45D3-AF38-E7F0B1AEE9E7}"/>
              </a:ext>
            </a:extLst>
          </p:cNvPr>
          <p:cNvSpPr txBox="1"/>
          <p:nvPr/>
        </p:nvSpPr>
        <p:spPr>
          <a:xfrm>
            <a:off x="-2341679" y="3287666"/>
            <a:ext cx="1219200" cy="276999"/>
          </a:xfrm>
          <a:prstGeom prst="rect">
            <a:avLst/>
          </a:prstGeom>
          <a:noFill/>
        </p:spPr>
        <p:txBody>
          <a:bodyPr wrap="square" rtlCol="0">
            <a:spAutoFit/>
          </a:bodyPr>
          <a:lstStyle/>
          <a:p>
            <a:r>
              <a:rPr lang="en-US">
                <a:solidFill>
                  <a:schemeClr val="bg1"/>
                </a:solidFill>
              </a:rPr>
              <a:t>94 – 124 - 158</a:t>
            </a:r>
          </a:p>
        </p:txBody>
      </p:sp>
      <p:sp>
        <p:nvSpPr>
          <p:cNvPr id="33" name="Rectangle 32">
            <a:extLst>
              <a:ext uri="{FF2B5EF4-FFF2-40B4-BE49-F238E27FC236}">
                <a16:creationId xmlns:a16="http://schemas.microsoft.com/office/drawing/2014/main" id="{0096B05C-D108-46CC-B0BD-DA0ECA289CD2}"/>
              </a:ext>
            </a:extLst>
          </p:cNvPr>
          <p:cNvSpPr/>
          <p:nvPr/>
        </p:nvSpPr>
        <p:spPr>
          <a:xfrm>
            <a:off x="-2703586" y="3835350"/>
            <a:ext cx="1985298" cy="544226"/>
          </a:xfrm>
          <a:prstGeom prst="rect">
            <a:avLst/>
          </a:prstGeom>
          <a:solidFill>
            <a:srgbClr val="CCD1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D3976180-E370-4390-BEA6-C8F8F420DF3D}"/>
              </a:ext>
            </a:extLst>
          </p:cNvPr>
          <p:cNvSpPr txBox="1"/>
          <p:nvPr/>
        </p:nvSpPr>
        <p:spPr>
          <a:xfrm>
            <a:off x="-2341679" y="3965544"/>
            <a:ext cx="1219200" cy="276999"/>
          </a:xfrm>
          <a:prstGeom prst="rect">
            <a:avLst/>
          </a:prstGeom>
          <a:noFill/>
        </p:spPr>
        <p:txBody>
          <a:bodyPr wrap="square" rtlCol="0">
            <a:spAutoFit/>
          </a:bodyPr>
          <a:lstStyle/>
          <a:p>
            <a:r>
              <a:rPr lang="en-US"/>
              <a:t>204 – 209- 215</a:t>
            </a:r>
          </a:p>
        </p:txBody>
      </p:sp>
      <p:sp>
        <p:nvSpPr>
          <p:cNvPr id="35" name="Rectangle 34">
            <a:extLst>
              <a:ext uri="{FF2B5EF4-FFF2-40B4-BE49-F238E27FC236}">
                <a16:creationId xmlns:a16="http://schemas.microsoft.com/office/drawing/2014/main" id="{F28A0B40-64F9-4FF0-950C-3040A4FCA9E8}"/>
              </a:ext>
            </a:extLst>
          </p:cNvPr>
          <p:cNvSpPr/>
          <p:nvPr/>
        </p:nvSpPr>
        <p:spPr>
          <a:xfrm>
            <a:off x="-2723122" y="4528820"/>
            <a:ext cx="1985298" cy="544226"/>
          </a:xfrm>
          <a:prstGeom prst="rect">
            <a:avLst/>
          </a:prstGeom>
          <a:solidFill>
            <a:srgbClr val="4850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14FA2F47-5A24-43BD-A6E1-02DCF0DA411D}"/>
              </a:ext>
            </a:extLst>
          </p:cNvPr>
          <p:cNvSpPr txBox="1"/>
          <p:nvPr/>
        </p:nvSpPr>
        <p:spPr>
          <a:xfrm>
            <a:off x="-2361215" y="4659014"/>
            <a:ext cx="1219200" cy="276999"/>
          </a:xfrm>
          <a:prstGeom prst="rect">
            <a:avLst/>
          </a:prstGeom>
          <a:noFill/>
        </p:spPr>
        <p:txBody>
          <a:bodyPr wrap="square" rtlCol="0">
            <a:spAutoFit/>
          </a:bodyPr>
          <a:lstStyle/>
          <a:p>
            <a:r>
              <a:rPr lang="en-US">
                <a:solidFill>
                  <a:schemeClr val="bg1"/>
                </a:solidFill>
              </a:rPr>
              <a:t>72 – 80 - 89 </a:t>
            </a:r>
          </a:p>
        </p:txBody>
      </p:sp>
      <p:sp>
        <p:nvSpPr>
          <p:cNvPr id="37" name="Rectangle 36">
            <a:extLst>
              <a:ext uri="{FF2B5EF4-FFF2-40B4-BE49-F238E27FC236}">
                <a16:creationId xmlns:a16="http://schemas.microsoft.com/office/drawing/2014/main" id="{4233A831-516D-4294-93C3-B5FC13B374C1}"/>
              </a:ext>
            </a:extLst>
          </p:cNvPr>
          <p:cNvSpPr/>
          <p:nvPr/>
        </p:nvSpPr>
        <p:spPr>
          <a:xfrm>
            <a:off x="-2703586" y="2427574"/>
            <a:ext cx="1985298" cy="544226"/>
          </a:xfrm>
          <a:prstGeom prst="rect">
            <a:avLst/>
          </a:prstGeom>
          <a:solidFill>
            <a:srgbClr val="001C5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320F13B4-8897-4130-9F2C-51FBA7ACBD92}"/>
              </a:ext>
            </a:extLst>
          </p:cNvPr>
          <p:cNvSpPr txBox="1"/>
          <p:nvPr/>
        </p:nvSpPr>
        <p:spPr>
          <a:xfrm>
            <a:off x="-2305220" y="2572736"/>
            <a:ext cx="1219200" cy="276999"/>
          </a:xfrm>
          <a:prstGeom prst="rect">
            <a:avLst/>
          </a:prstGeom>
          <a:noFill/>
        </p:spPr>
        <p:txBody>
          <a:bodyPr wrap="square" rtlCol="0">
            <a:spAutoFit/>
          </a:bodyPr>
          <a:lstStyle/>
          <a:p>
            <a:r>
              <a:rPr lang="en-US">
                <a:solidFill>
                  <a:schemeClr val="bg1"/>
                </a:solidFill>
              </a:rPr>
              <a:t>0 – 28 - 92</a:t>
            </a:r>
          </a:p>
        </p:txBody>
      </p:sp>
      <p:grpSp>
        <p:nvGrpSpPr>
          <p:cNvPr id="40" name="Group 5">
            <a:extLst>
              <a:ext uri="{FF2B5EF4-FFF2-40B4-BE49-F238E27FC236}">
                <a16:creationId xmlns:a16="http://schemas.microsoft.com/office/drawing/2014/main" id="{C36C1B7D-4417-467B-998A-1F96F9A6476F}"/>
              </a:ext>
            </a:extLst>
          </p:cNvPr>
          <p:cNvGrpSpPr>
            <a:grpSpLocks/>
          </p:cNvGrpSpPr>
          <p:nvPr>
            <p:custDataLst>
              <p:tags r:id="rId1"/>
            </p:custDataLst>
          </p:nvPr>
        </p:nvGrpSpPr>
        <p:grpSpPr bwMode="auto">
          <a:xfrm>
            <a:off x="465136" y="950915"/>
            <a:ext cx="8915401" cy="371475"/>
            <a:chOff x="291" y="1065"/>
            <a:chExt cx="5617" cy="234"/>
          </a:xfrm>
        </p:grpSpPr>
        <p:sp>
          <p:nvSpPr>
            <p:cNvPr id="41" name="Text Box 6">
              <a:extLst>
                <a:ext uri="{FF2B5EF4-FFF2-40B4-BE49-F238E27FC236}">
                  <a16:creationId xmlns:a16="http://schemas.microsoft.com/office/drawing/2014/main" id="{92D2CCF1-D719-45E2-A5E0-3589B8500808}"/>
                </a:ext>
              </a:extLst>
            </p:cNvPr>
            <p:cNvSpPr txBox="1">
              <a:spLocks noChangeArrowheads="1"/>
            </p:cNvSpPr>
            <p:nvPr>
              <p:custDataLst>
                <p:tags r:id="rId2"/>
              </p:custDataLst>
            </p:nvPr>
          </p:nvSpPr>
          <p:spPr bwMode="auto">
            <a:xfrm>
              <a:off x="435" y="1065"/>
              <a:ext cx="5473" cy="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50800" rIns="0" bIns="0">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eaLnBrk="1" hangingPunct="1"/>
              <a:r>
                <a:rPr lang="en-US" altLang="en-US" sz="2000" b="1" dirty="0">
                  <a:solidFill>
                    <a:srgbClr val="001C5C"/>
                  </a:solidFill>
                  <a:latin typeface="Calibri" panose="020F0502020204030204" pitchFamily="34" charset="0"/>
                  <a:ea typeface="ＭＳ Ｐゴシック" panose="020B0600070205080204" pitchFamily="34" charset="-128"/>
                  <a:cs typeface="Calibri" panose="020F0502020204030204" pitchFamily="34" charset="0"/>
                </a:rPr>
                <a:t>The InfraCap Equity Income Fund (ICAP) Performance</a:t>
              </a:r>
            </a:p>
          </p:txBody>
        </p:sp>
        <p:sp>
          <p:nvSpPr>
            <p:cNvPr id="42" name="Rectangle 8">
              <a:extLst>
                <a:ext uri="{FF2B5EF4-FFF2-40B4-BE49-F238E27FC236}">
                  <a16:creationId xmlns:a16="http://schemas.microsoft.com/office/drawing/2014/main" id="{3C75AD02-7938-47D1-B0E7-F7A93CB5B161}"/>
                </a:ext>
              </a:extLst>
            </p:cNvPr>
            <p:cNvSpPr>
              <a:spLocks noChangeArrowheads="1"/>
            </p:cNvSpPr>
            <p:nvPr/>
          </p:nvSpPr>
          <p:spPr bwMode="auto">
            <a:xfrm>
              <a:off x="291" y="1065"/>
              <a:ext cx="54" cy="213"/>
            </a:xfrm>
            <a:prstGeom prst="rect">
              <a:avLst/>
            </a:prstGeom>
            <a:solidFill>
              <a:srgbClr val="001C5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eaLnBrk="1" hangingPunct="1"/>
              <a:endParaRPr lang="en-GB" altLang="en-US" sz="1800" b="1">
                <a:solidFill>
                  <a:schemeClr val="tx2"/>
                </a:solidFill>
                <a:latin typeface="Book Antiqua" panose="02040602050305030304" pitchFamily="18" charset="0"/>
              </a:endParaRPr>
            </a:p>
          </p:txBody>
        </p:sp>
      </p:grpSp>
      <p:graphicFrame>
        <p:nvGraphicFramePr>
          <p:cNvPr id="2" name="Table 2">
            <a:extLst>
              <a:ext uri="{FF2B5EF4-FFF2-40B4-BE49-F238E27FC236}">
                <a16:creationId xmlns:a16="http://schemas.microsoft.com/office/drawing/2014/main" id="{78BB2B2D-F51D-4EBB-927C-F1324B9FA032}"/>
              </a:ext>
            </a:extLst>
          </p:cNvPr>
          <p:cNvGraphicFramePr>
            <a:graphicFrameLocks noGrp="1"/>
          </p:cNvGraphicFramePr>
          <p:nvPr/>
        </p:nvGraphicFramePr>
        <p:xfrm>
          <a:off x="457200" y="5382879"/>
          <a:ext cx="4646204" cy="693387"/>
        </p:xfrm>
        <a:graphic>
          <a:graphicData uri="http://schemas.openxmlformats.org/drawingml/2006/table">
            <a:tbl>
              <a:tblPr firstRow="1" bandRow="1">
                <a:tableStyleId>{2D5ABB26-0587-4C30-8999-92F81FD0307C}</a:tableStyleId>
              </a:tblPr>
              <a:tblGrid>
                <a:gridCol w="1161551">
                  <a:extLst>
                    <a:ext uri="{9D8B030D-6E8A-4147-A177-3AD203B41FA5}">
                      <a16:colId xmlns:a16="http://schemas.microsoft.com/office/drawing/2014/main" val="1748933545"/>
                    </a:ext>
                  </a:extLst>
                </a:gridCol>
                <a:gridCol w="1161551">
                  <a:extLst>
                    <a:ext uri="{9D8B030D-6E8A-4147-A177-3AD203B41FA5}">
                      <a16:colId xmlns:a16="http://schemas.microsoft.com/office/drawing/2014/main" val="1662530044"/>
                    </a:ext>
                  </a:extLst>
                </a:gridCol>
                <a:gridCol w="1161551">
                  <a:extLst>
                    <a:ext uri="{9D8B030D-6E8A-4147-A177-3AD203B41FA5}">
                      <a16:colId xmlns:a16="http://schemas.microsoft.com/office/drawing/2014/main" val="3969898935"/>
                    </a:ext>
                  </a:extLst>
                </a:gridCol>
                <a:gridCol w="1161551">
                  <a:extLst>
                    <a:ext uri="{9D8B030D-6E8A-4147-A177-3AD203B41FA5}">
                      <a16:colId xmlns:a16="http://schemas.microsoft.com/office/drawing/2014/main" val="131335887"/>
                    </a:ext>
                  </a:extLst>
                </a:gridCol>
              </a:tblGrid>
              <a:tr h="231129">
                <a:tc>
                  <a:txBody>
                    <a:bodyPr/>
                    <a:lstStyle/>
                    <a:p>
                      <a:endParaRPr lang="en-US" sz="800">
                        <a:solidFill>
                          <a:schemeClr val="bg1"/>
                        </a:solidFill>
                      </a:endParaRPr>
                    </a:p>
                  </a:txBody>
                  <a:tcPr>
                    <a:solidFill>
                      <a:srgbClr val="001C5C"/>
                    </a:solidFill>
                  </a:tcPr>
                </a:tc>
                <a:tc>
                  <a:txBody>
                    <a:bodyPr/>
                    <a:lstStyle/>
                    <a:p>
                      <a:pPr algn="ctr"/>
                      <a:r>
                        <a:rPr lang="en-US" sz="800" b="1">
                          <a:solidFill>
                            <a:schemeClr val="bg1"/>
                          </a:solidFill>
                        </a:rPr>
                        <a:t>22Q4</a:t>
                      </a:r>
                    </a:p>
                  </a:txBody>
                  <a:tcPr>
                    <a:solidFill>
                      <a:srgbClr val="001C5C"/>
                    </a:solidFill>
                  </a:tcPr>
                </a:tc>
                <a:tc>
                  <a:txBody>
                    <a:bodyPr/>
                    <a:lstStyle/>
                    <a:p>
                      <a:pPr algn="ctr"/>
                      <a:r>
                        <a:rPr lang="en-US" sz="800" b="1">
                          <a:solidFill>
                            <a:schemeClr val="bg1"/>
                          </a:solidFill>
                        </a:rPr>
                        <a:t>YTD</a:t>
                      </a:r>
                    </a:p>
                  </a:txBody>
                  <a:tcPr>
                    <a:solidFill>
                      <a:srgbClr val="001C5C"/>
                    </a:solidFill>
                  </a:tcPr>
                </a:tc>
                <a:tc>
                  <a:txBody>
                    <a:bodyPr/>
                    <a:lstStyle/>
                    <a:p>
                      <a:pPr algn="ctr"/>
                      <a:r>
                        <a:rPr lang="en-US" sz="800" b="1">
                          <a:solidFill>
                            <a:schemeClr val="bg1"/>
                          </a:solidFill>
                        </a:rPr>
                        <a:t>Since Inception</a:t>
                      </a:r>
                    </a:p>
                  </a:txBody>
                  <a:tcPr>
                    <a:solidFill>
                      <a:srgbClr val="001C5C"/>
                    </a:solidFill>
                  </a:tcPr>
                </a:tc>
                <a:extLst>
                  <a:ext uri="{0D108BD9-81ED-4DB2-BD59-A6C34878D82A}">
                    <a16:rowId xmlns:a16="http://schemas.microsoft.com/office/drawing/2014/main" val="2745319178"/>
                  </a:ext>
                </a:extLst>
              </a:tr>
              <a:tr h="231129">
                <a:tc>
                  <a:txBody>
                    <a:bodyPr/>
                    <a:lstStyle/>
                    <a:p>
                      <a:r>
                        <a:rPr lang="en-US" sz="800" b="1"/>
                        <a:t>NAV</a:t>
                      </a:r>
                    </a:p>
                  </a:txBody>
                  <a:tcPr>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a:r>
                        <a:rPr lang="en-US" sz="800"/>
                        <a:t>11.79</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a:r>
                        <a:rPr lang="en-US" sz="800"/>
                        <a:t>-9.35</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a:r>
                        <a:rPr lang="en-US" sz="800"/>
                        <a:t>-8.96</a:t>
                      </a:r>
                    </a:p>
                  </a:txBody>
                  <a:tcPr>
                    <a:lnL w="9525" cap="flat" cmpd="sng" algn="ctr">
                      <a:solidFill>
                        <a:schemeClr val="tx1"/>
                      </a:solidFill>
                      <a:prstDash val="solid"/>
                      <a:round/>
                      <a:headEnd type="none" w="med" len="med"/>
                      <a:tailEnd type="none" w="med" len="med"/>
                    </a:lnL>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66289660"/>
                  </a:ext>
                </a:extLst>
              </a:tr>
              <a:tr h="231129">
                <a:tc>
                  <a:txBody>
                    <a:bodyPr/>
                    <a:lstStyle/>
                    <a:p>
                      <a:r>
                        <a:rPr lang="en-US" sz="800" b="1"/>
                        <a:t>MKT Price</a:t>
                      </a:r>
                    </a:p>
                  </a:txBody>
                  <a:tcPr>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lang="en-US" sz="800"/>
                        <a:t>10.57</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lang="en-US" sz="800"/>
                        <a:t>-10.13</a:t>
                      </a: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lang="en-US" sz="800"/>
                        <a:t>-9.10</a:t>
                      </a:r>
                    </a:p>
                  </a:txBody>
                  <a:tcPr>
                    <a:lnL w="9525" cap="flat" cmpd="sng" algn="ctr">
                      <a:solidFill>
                        <a:schemeClr val="tx1"/>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84786843"/>
                  </a:ext>
                </a:extLst>
              </a:tr>
            </a:tbl>
          </a:graphicData>
        </a:graphic>
      </p:graphicFrame>
      <p:graphicFrame>
        <p:nvGraphicFramePr>
          <p:cNvPr id="32" name="Table 2">
            <a:extLst>
              <a:ext uri="{FF2B5EF4-FFF2-40B4-BE49-F238E27FC236}">
                <a16:creationId xmlns:a16="http://schemas.microsoft.com/office/drawing/2014/main" id="{9A962D0B-A6D1-4879-8BEA-25208EF4D9E1}"/>
              </a:ext>
            </a:extLst>
          </p:cNvPr>
          <p:cNvGraphicFramePr>
            <a:graphicFrameLocks noGrp="1"/>
          </p:cNvGraphicFramePr>
          <p:nvPr/>
        </p:nvGraphicFramePr>
        <p:xfrm>
          <a:off x="10515126" y="1399778"/>
          <a:ext cx="2083273" cy="4871144"/>
        </p:xfrm>
        <a:graphic>
          <a:graphicData uri="http://schemas.openxmlformats.org/drawingml/2006/table">
            <a:tbl>
              <a:tblPr firstRow="1" bandRow="1">
                <a:tableStyleId>{2D5ABB26-0587-4C30-8999-92F81FD0307C}</a:tableStyleId>
              </a:tblPr>
              <a:tblGrid>
                <a:gridCol w="1028577">
                  <a:extLst>
                    <a:ext uri="{9D8B030D-6E8A-4147-A177-3AD203B41FA5}">
                      <a16:colId xmlns:a16="http://schemas.microsoft.com/office/drawing/2014/main" val="3076054573"/>
                    </a:ext>
                  </a:extLst>
                </a:gridCol>
                <a:gridCol w="1054696">
                  <a:extLst>
                    <a:ext uri="{9D8B030D-6E8A-4147-A177-3AD203B41FA5}">
                      <a16:colId xmlns:a16="http://schemas.microsoft.com/office/drawing/2014/main" val="725563724"/>
                    </a:ext>
                  </a:extLst>
                </a:gridCol>
              </a:tblGrid>
              <a:tr h="380170">
                <a:tc>
                  <a:txBody>
                    <a:bodyPr/>
                    <a:lstStyle/>
                    <a:p>
                      <a:r>
                        <a:rPr lang="en-US" sz="1000" b="0"/>
                        <a:t>NAV Symbol</a:t>
                      </a:r>
                    </a:p>
                  </a:txBody>
                  <a:tcPr>
                    <a:lnL>
                      <a:noFill/>
                    </a:lnL>
                    <a:lnR>
                      <a:noFill/>
                    </a:lnR>
                    <a:lnT>
                      <a:noFill/>
                    </a:lnT>
                    <a:lnB>
                      <a:noFill/>
                    </a:lnB>
                  </a:tcPr>
                </a:tc>
                <a:tc>
                  <a:txBody>
                    <a:bodyPr/>
                    <a:lstStyle/>
                    <a:p>
                      <a:r>
                        <a:rPr lang="en-US" sz="1000" b="0"/>
                        <a:t>PFFA.NV</a:t>
                      </a:r>
                    </a:p>
                  </a:txBody>
                  <a:tcPr>
                    <a:lnL>
                      <a:noFill/>
                    </a:lnL>
                    <a:lnR>
                      <a:noFill/>
                    </a:lnR>
                    <a:lnT>
                      <a:noFill/>
                    </a:lnT>
                    <a:lnB>
                      <a:noFill/>
                    </a:lnB>
                  </a:tcPr>
                </a:tc>
                <a:extLst>
                  <a:ext uri="{0D108BD9-81ED-4DB2-BD59-A6C34878D82A}">
                    <a16:rowId xmlns:a16="http://schemas.microsoft.com/office/drawing/2014/main" val="287100266"/>
                  </a:ext>
                </a:extLst>
              </a:tr>
              <a:tr h="380170">
                <a:tc>
                  <a:txBody>
                    <a:bodyPr/>
                    <a:lstStyle/>
                    <a:p>
                      <a:r>
                        <a:rPr lang="en-US" sz="1000" b="0"/>
                        <a:t>IOPV Symbol</a:t>
                      </a:r>
                    </a:p>
                  </a:txBody>
                  <a:tcPr>
                    <a:lnL>
                      <a:noFill/>
                    </a:lnL>
                    <a:lnR>
                      <a:noFill/>
                    </a:lnR>
                    <a:lnT>
                      <a:noFill/>
                    </a:lnT>
                    <a:lnB>
                      <a:noFill/>
                    </a:lnB>
                  </a:tcPr>
                </a:tc>
                <a:tc>
                  <a:txBody>
                    <a:bodyPr/>
                    <a:lstStyle/>
                    <a:p>
                      <a:r>
                        <a:rPr lang="en-US" sz="1000" b="0"/>
                        <a:t>PFFA.IV</a:t>
                      </a:r>
                    </a:p>
                  </a:txBody>
                  <a:tcPr>
                    <a:lnL>
                      <a:noFill/>
                    </a:lnL>
                    <a:lnR>
                      <a:noFill/>
                    </a:lnR>
                    <a:lnT>
                      <a:noFill/>
                    </a:lnT>
                    <a:lnB>
                      <a:noFill/>
                    </a:lnB>
                  </a:tcPr>
                </a:tc>
                <a:extLst>
                  <a:ext uri="{0D108BD9-81ED-4DB2-BD59-A6C34878D82A}">
                    <a16:rowId xmlns:a16="http://schemas.microsoft.com/office/drawing/2014/main" val="302550921"/>
                  </a:ext>
                </a:extLst>
              </a:tr>
              <a:tr h="380170">
                <a:tc>
                  <a:txBody>
                    <a:bodyPr/>
                    <a:lstStyle/>
                    <a:p>
                      <a:r>
                        <a:rPr lang="en-US" sz="1000" b="0"/>
                        <a:t>CUSIP</a:t>
                      </a:r>
                    </a:p>
                  </a:txBody>
                  <a:tcPr>
                    <a:lnL>
                      <a:noFill/>
                    </a:lnL>
                    <a:lnR>
                      <a:noFill/>
                    </a:lnR>
                    <a:lnT>
                      <a:noFill/>
                    </a:lnT>
                    <a:lnB>
                      <a:noFill/>
                    </a:lnB>
                    <a:lnTlToBr w="12700" cmpd="sng">
                      <a:noFill/>
                      <a:prstDash val="solid"/>
                    </a:lnTlToBr>
                    <a:lnBlToTr w="12700" cmpd="sng">
                      <a:noFill/>
                      <a:prstDash val="solid"/>
                    </a:lnBlToTr>
                  </a:tcPr>
                </a:tc>
                <a:tc>
                  <a:txBody>
                    <a:bodyPr/>
                    <a:lstStyle/>
                    <a:p>
                      <a:r>
                        <a:rPr lang="en-US" sz="1000" b="0"/>
                        <a:t>26923G822</a:t>
                      </a:r>
                    </a:p>
                  </a:txBody>
                  <a:tcPr>
                    <a:lnL>
                      <a:noFill/>
                    </a:lnL>
                    <a:lnR>
                      <a:noFill/>
                    </a:lnR>
                    <a:lnT>
                      <a:noFill/>
                    </a:lnT>
                    <a:lnB>
                      <a:noFill/>
                    </a:lnB>
                  </a:tcPr>
                </a:tc>
                <a:extLst>
                  <a:ext uri="{0D108BD9-81ED-4DB2-BD59-A6C34878D82A}">
                    <a16:rowId xmlns:a16="http://schemas.microsoft.com/office/drawing/2014/main" val="980291375"/>
                  </a:ext>
                </a:extLst>
              </a:tr>
              <a:tr h="380170">
                <a:tc>
                  <a:txBody>
                    <a:bodyPr/>
                    <a:lstStyle/>
                    <a:p>
                      <a:r>
                        <a:rPr lang="en-US" sz="1000" b="0"/>
                        <a:t>Inception Date</a:t>
                      </a:r>
                    </a:p>
                  </a:txBody>
                  <a:tcPr>
                    <a:lnL>
                      <a:noFill/>
                    </a:lnL>
                    <a:lnR>
                      <a:noFill/>
                    </a:lnR>
                    <a:lnT>
                      <a:noFill/>
                    </a:lnT>
                    <a:lnB>
                      <a:noFill/>
                    </a:lnB>
                  </a:tcPr>
                </a:tc>
                <a:tc>
                  <a:txBody>
                    <a:bodyPr/>
                    <a:lstStyle/>
                    <a:p>
                      <a:r>
                        <a:rPr lang="en-US" sz="1000" b="0"/>
                        <a:t>05/15/18</a:t>
                      </a:r>
                    </a:p>
                  </a:txBody>
                  <a:tcPr>
                    <a:lnL>
                      <a:noFill/>
                    </a:lnL>
                    <a:lnR>
                      <a:noFill/>
                    </a:lnR>
                    <a:lnT>
                      <a:noFill/>
                    </a:lnT>
                    <a:lnB>
                      <a:noFill/>
                    </a:lnB>
                  </a:tcPr>
                </a:tc>
                <a:extLst>
                  <a:ext uri="{0D108BD9-81ED-4DB2-BD59-A6C34878D82A}">
                    <a16:rowId xmlns:a16="http://schemas.microsoft.com/office/drawing/2014/main" val="3484307771"/>
                  </a:ext>
                </a:extLst>
              </a:tr>
              <a:tr h="502336">
                <a:tc>
                  <a:txBody>
                    <a:bodyPr/>
                    <a:lstStyle/>
                    <a:p>
                      <a:r>
                        <a:rPr lang="en-US" sz="1000" b="0"/>
                        <a:t>Total Expense Ratio</a:t>
                      </a:r>
                    </a:p>
                  </a:txBody>
                  <a:tcPr>
                    <a:lnL>
                      <a:noFill/>
                    </a:lnL>
                    <a:lnR>
                      <a:noFill/>
                    </a:lnR>
                    <a:lnT>
                      <a:noFill/>
                    </a:lnT>
                    <a:lnB>
                      <a:noFill/>
                    </a:lnB>
                  </a:tcPr>
                </a:tc>
                <a:tc>
                  <a:txBody>
                    <a:bodyPr/>
                    <a:lstStyle/>
                    <a:p>
                      <a:r>
                        <a:rPr lang="en-US" sz="1000" b="0"/>
                        <a:t>1.47%</a:t>
                      </a:r>
                    </a:p>
                  </a:txBody>
                  <a:tcPr>
                    <a:lnL>
                      <a:noFill/>
                    </a:lnL>
                    <a:lnR>
                      <a:noFill/>
                    </a:lnR>
                    <a:lnT>
                      <a:noFill/>
                    </a:lnT>
                    <a:lnB>
                      <a:noFill/>
                    </a:lnB>
                  </a:tcPr>
                </a:tc>
                <a:extLst>
                  <a:ext uri="{0D108BD9-81ED-4DB2-BD59-A6C34878D82A}">
                    <a16:rowId xmlns:a16="http://schemas.microsoft.com/office/drawing/2014/main" val="3251866882"/>
                  </a:ext>
                </a:extLst>
              </a:tr>
              <a:tr h="502336">
                <a:tc>
                  <a:txBody>
                    <a:bodyPr/>
                    <a:lstStyle/>
                    <a:p>
                      <a:r>
                        <a:rPr lang="en-US" sz="1000" b="0"/>
                        <a:t>Management Fee</a:t>
                      </a:r>
                    </a:p>
                  </a:txBody>
                  <a:tcPr>
                    <a:lnL>
                      <a:noFill/>
                    </a:lnL>
                    <a:lnR>
                      <a:noFill/>
                    </a:lnR>
                    <a:lnT>
                      <a:noFill/>
                    </a:lnT>
                    <a:lnB>
                      <a:noFill/>
                    </a:lnB>
                  </a:tcPr>
                </a:tc>
                <a:tc>
                  <a:txBody>
                    <a:bodyPr/>
                    <a:lstStyle/>
                    <a:p>
                      <a:r>
                        <a:rPr lang="en-US" sz="1000" b="0"/>
                        <a:t>0.80%</a:t>
                      </a:r>
                    </a:p>
                  </a:txBody>
                  <a:tcPr>
                    <a:lnL>
                      <a:noFill/>
                    </a:lnL>
                    <a:lnR>
                      <a:noFill/>
                    </a:lnR>
                    <a:lnT>
                      <a:noFill/>
                    </a:lnT>
                    <a:lnB>
                      <a:noFill/>
                    </a:lnB>
                  </a:tcPr>
                </a:tc>
                <a:extLst>
                  <a:ext uri="{0D108BD9-81ED-4DB2-BD59-A6C34878D82A}">
                    <a16:rowId xmlns:a16="http://schemas.microsoft.com/office/drawing/2014/main" val="4002050869"/>
                  </a:ext>
                </a:extLst>
              </a:tr>
              <a:tr h="502336">
                <a:tc>
                  <a:txBody>
                    <a:bodyPr/>
                    <a:lstStyle/>
                    <a:p>
                      <a:r>
                        <a:rPr lang="en-US" sz="1000" b="0"/>
                        <a:t>30-Day SEC Yield</a:t>
                      </a:r>
                    </a:p>
                  </a:txBody>
                  <a:tcPr>
                    <a:lnL>
                      <a:noFill/>
                    </a:lnL>
                    <a:lnR>
                      <a:noFill/>
                    </a:lnR>
                    <a:lnT>
                      <a:noFill/>
                    </a:lnT>
                    <a:lnB>
                      <a:noFill/>
                    </a:lnB>
                  </a:tcPr>
                </a:tc>
                <a:tc>
                  <a:txBody>
                    <a:bodyPr/>
                    <a:lstStyle/>
                    <a:p>
                      <a:r>
                        <a:rPr lang="en-US" sz="1000" b="0"/>
                        <a:t>8.58%</a:t>
                      </a:r>
                    </a:p>
                  </a:txBody>
                  <a:tcPr>
                    <a:lnL>
                      <a:noFill/>
                    </a:lnL>
                    <a:lnR>
                      <a:noFill/>
                    </a:lnR>
                    <a:lnT>
                      <a:noFill/>
                    </a:lnT>
                    <a:lnB>
                      <a:noFill/>
                    </a:lnB>
                  </a:tcPr>
                </a:tc>
                <a:extLst>
                  <a:ext uri="{0D108BD9-81ED-4DB2-BD59-A6C34878D82A}">
                    <a16:rowId xmlns:a16="http://schemas.microsoft.com/office/drawing/2014/main" val="1668187922"/>
                  </a:ext>
                </a:extLst>
              </a:tr>
              <a:tr h="380170">
                <a:tc>
                  <a:txBody>
                    <a:bodyPr/>
                    <a:lstStyle/>
                    <a:p>
                      <a:r>
                        <a:rPr lang="en-US" sz="1000" b="0"/>
                        <a:t>Advisor</a:t>
                      </a:r>
                    </a:p>
                  </a:txBody>
                  <a:tcPr>
                    <a:lnL>
                      <a:noFill/>
                    </a:lnL>
                    <a:lnR>
                      <a:noFill/>
                    </a:lnR>
                    <a:lnT>
                      <a:noFill/>
                    </a:lnT>
                    <a:lnB>
                      <a:noFill/>
                    </a:lnB>
                  </a:tcPr>
                </a:tc>
                <a:tc>
                  <a:txBody>
                    <a:bodyPr/>
                    <a:lstStyle/>
                    <a:p>
                      <a:r>
                        <a:rPr lang="en-US" sz="1000" b="0"/>
                        <a:t>Virtus ETF Advisors, LLC</a:t>
                      </a:r>
                    </a:p>
                  </a:txBody>
                  <a:tcPr>
                    <a:lnL>
                      <a:noFill/>
                    </a:lnL>
                    <a:lnR>
                      <a:noFill/>
                    </a:lnR>
                    <a:lnT>
                      <a:noFill/>
                    </a:lnT>
                    <a:lnB>
                      <a:noFill/>
                    </a:lnB>
                  </a:tcPr>
                </a:tc>
                <a:extLst>
                  <a:ext uri="{0D108BD9-81ED-4DB2-BD59-A6C34878D82A}">
                    <a16:rowId xmlns:a16="http://schemas.microsoft.com/office/drawing/2014/main" val="4265129690"/>
                  </a:ext>
                </a:extLst>
              </a:tr>
              <a:tr h="380170">
                <a:tc>
                  <a:txBody>
                    <a:bodyPr/>
                    <a:lstStyle/>
                    <a:p>
                      <a:r>
                        <a:rPr lang="en-US" sz="1000" b="0"/>
                        <a:t>Distributor</a:t>
                      </a:r>
                    </a:p>
                  </a:txBody>
                  <a:tcPr>
                    <a:lnL>
                      <a:noFill/>
                    </a:lnL>
                    <a:lnR>
                      <a:noFill/>
                    </a:lnR>
                    <a:lnT>
                      <a:noFill/>
                    </a:lnT>
                    <a:lnB>
                      <a:noFill/>
                    </a:lnB>
                  </a:tcPr>
                </a:tc>
                <a:tc>
                  <a:txBody>
                    <a:bodyPr/>
                    <a:lstStyle/>
                    <a:p>
                      <a:r>
                        <a:rPr lang="en-US" sz="1000" b="0"/>
                        <a:t>VP Distributors, LLC</a:t>
                      </a:r>
                    </a:p>
                  </a:txBody>
                  <a:tcPr>
                    <a:lnL>
                      <a:noFill/>
                    </a:lnL>
                    <a:lnR>
                      <a:noFill/>
                    </a:lnR>
                    <a:lnT>
                      <a:noFill/>
                    </a:lnT>
                    <a:lnB>
                      <a:noFill/>
                    </a:lnB>
                  </a:tcPr>
                </a:tc>
                <a:extLst>
                  <a:ext uri="{0D108BD9-81ED-4DB2-BD59-A6C34878D82A}">
                    <a16:rowId xmlns:a16="http://schemas.microsoft.com/office/drawing/2014/main" val="4032309202"/>
                  </a:ext>
                </a:extLst>
              </a:tr>
              <a:tr h="502336">
                <a:tc>
                  <a:txBody>
                    <a:bodyPr/>
                    <a:lstStyle/>
                    <a:p>
                      <a:r>
                        <a:rPr lang="en-US" sz="1000" b="0"/>
                        <a:t>Subadvisor</a:t>
                      </a:r>
                    </a:p>
                  </a:txBody>
                  <a:tcPr>
                    <a:lnL>
                      <a:noFill/>
                    </a:lnL>
                    <a:lnR>
                      <a:noFill/>
                    </a:lnR>
                    <a:lnT>
                      <a:noFill/>
                    </a:lnT>
                    <a:lnB>
                      <a:noFill/>
                    </a:lnB>
                  </a:tcPr>
                </a:tc>
                <a:tc>
                  <a:txBody>
                    <a:bodyPr/>
                    <a:lstStyle/>
                    <a:p>
                      <a:r>
                        <a:rPr lang="en-US" sz="1000" b="0"/>
                        <a:t>Infrastructure Capital Advisors</a:t>
                      </a:r>
                    </a:p>
                  </a:txBody>
                  <a:tcPr>
                    <a:lnL>
                      <a:noFill/>
                    </a:lnL>
                    <a:lnR>
                      <a:noFill/>
                    </a:lnR>
                    <a:lnT>
                      <a:noFill/>
                    </a:lnT>
                    <a:lnB>
                      <a:noFill/>
                    </a:lnB>
                  </a:tcPr>
                </a:tc>
                <a:extLst>
                  <a:ext uri="{0D108BD9-81ED-4DB2-BD59-A6C34878D82A}">
                    <a16:rowId xmlns:a16="http://schemas.microsoft.com/office/drawing/2014/main" val="3109322015"/>
                  </a:ext>
                </a:extLst>
              </a:tr>
              <a:tr h="502336">
                <a:tc>
                  <a:txBody>
                    <a:bodyPr/>
                    <a:lstStyle/>
                    <a:p>
                      <a:r>
                        <a:rPr lang="en-US" sz="1000" b="0"/>
                        <a:t>Benchmark</a:t>
                      </a:r>
                    </a:p>
                  </a:txBody>
                  <a:tcPr>
                    <a:lnT>
                      <a:noFill/>
                    </a:lnT>
                  </a:tcPr>
                </a:tc>
                <a:tc>
                  <a:txBody>
                    <a:bodyPr/>
                    <a:lstStyle/>
                    <a:p>
                      <a:r>
                        <a:rPr lang="en-US" sz="1000" b="0"/>
                        <a:t>S&amp;P U.S. Preferred Stock Index</a:t>
                      </a:r>
                    </a:p>
                  </a:txBody>
                  <a:tcPr>
                    <a:lnT>
                      <a:noFill/>
                    </a:lnT>
                  </a:tcPr>
                </a:tc>
                <a:extLst>
                  <a:ext uri="{0D108BD9-81ED-4DB2-BD59-A6C34878D82A}">
                    <a16:rowId xmlns:a16="http://schemas.microsoft.com/office/drawing/2014/main" val="1924722563"/>
                  </a:ext>
                </a:extLst>
              </a:tr>
            </a:tbl>
          </a:graphicData>
        </a:graphic>
      </p:graphicFrame>
      <p:sp>
        <p:nvSpPr>
          <p:cNvPr id="43" name="Rectangle 42">
            <a:extLst>
              <a:ext uri="{FF2B5EF4-FFF2-40B4-BE49-F238E27FC236}">
                <a16:creationId xmlns:a16="http://schemas.microsoft.com/office/drawing/2014/main" id="{19CDAB19-67AD-40BF-8EF7-B4D673609A44}"/>
              </a:ext>
            </a:extLst>
          </p:cNvPr>
          <p:cNvSpPr/>
          <p:nvPr/>
        </p:nvSpPr>
        <p:spPr>
          <a:xfrm>
            <a:off x="6400800" y="7058557"/>
            <a:ext cx="3397827" cy="5990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4" name="TextBox 43">
            <a:extLst>
              <a:ext uri="{FF2B5EF4-FFF2-40B4-BE49-F238E27FC236}">
                <a16:creationId xmlns:a16="http://schemas.microsoft.com/office/drawing/2014/main" id="{C18026BF-DDE0-477C-AE8F-51B9BBD0F989}"/>
              </a:ext>
            </a:extLst>
          </p:cNvPr>
          <p:cNvSpPr txBox="1"/>
          <p:nvPr/>
        </p:nvSpPr>
        <p:spPr>
          <a:xfrm>
            <a:off x="6400800" y="7206750"/>
            <a:ext cx="3657600" cy="323165"/>
          </a:xfrm>
          <a:prstGeom prst="rect">
            <a:avLst/>
          </a:prstGeom>
          <a:noFill/>
        </p:spPr>
        <p:txBody>
          <a:bodyPr wrap="square" rtlCol="0">
            <a:spAutoFit/>
          </a:bodyPr>
          <a:lstStyle/>
          <a:p>
            <a:r>
              <a:rPr lang="en-US" sz="1500" b="1">
                <a:solidFill>
                  <a:srgbClr val="001C5C"/>
                </a:solidFill>
                <a:latin typeface="+mn-lt"/>
              </a:rPr>
              <a:t>Infrastructure Capital Advisors, LLC</a:t>
            </a:r>
          </a:p>
        </p:txBody>
      </p:sp>
      <p:sp>
        <p:nvSpPr>
          <p:cNvPr id="45" name="Rectangle 44">
            <a:extLst>
              <a:ext uri="{FF2B5EF4-FFF2-40B4-BE49-F238E27FC236}">
                <a16:creationId xmlns:a16="http://schemas.microsoft.com/office/drawing/2014/main" id="{EC4B915F-8C95-8780-240F-38529D132CBF}"/>
              </a:ext>
            </a:extLst>
          </p:cNvPr>
          <p:cNvSpPr/>
          <p:nvPr/>
        </p:nvSpPr>
        <p:spPr>
          <a:xfrm>
            <a:off x="334356" y="7442120"/>
            <a:ext cx="5029200" cy="246221"/>
          </a:xfrm>
          <a:prstGeom prst="rect">
            <a:avLst/>
          </a:prstGeom>
        </p:spPr>
        <p:txBody>
          <a:bodyPr>
            <a:spAutoFit/>
          </a:bodyPr>
          <a:lstStyle/>
          <a:p>
            <a:pPr lvl="0" algn="ctr"/>
            <a:r>
              <a:rPr lang="en-US" altLang="en-US" sz="1000" err="1">
                <a:latin typeface="Calibri" panose="020F0502020204030204" pitchFamily="34" charset="0"/>
                <a:ea typeface="Calibri" panose="020F0502020204030204" pitchFamily="34" charset="0"/>
                <a:cs typeface="Calibri" panose="020F0502020204030204" pitchFamily="34" charset="0"/>
              </a:rPr>
              <a:t>ALTSDB</a:t>
            </a:r>
            <a:r>
              <a:rPr lang="en-US" altLang="en-US" sz="1000">
                <a:latin typeface="Calibri" panose="020F0502020204030204" pitchFamily="34" charset="0"/>
                <a:ea typeface="Calibri" panose="020F0502020204030204" pitchFamily="34" charset="0"/>
                <a:cs typeface="Calibri" panose="020F0502020204030204" pitchFamily="34" charset="0"/>
              </a:rPr>
              <a:t> USE ONLY • NOT FDIC INSURED • NOT BANK GUARANTEED • MAY LOSE VALUE</a:t>
            </a:r>
          </a:p>
        </p:txBody>
      </p:sp>
      <p:pic>
        <p:nvPicPr>
          <p:cNvPr id="4" name="Picture 3">
            <a:extLst>
              <a:ext uri="{FF2B5EF4-FFF2-40B4-BE49-F238E27FC236}">
                <a16:creationId xmlns:a16="http://schemas.microsoft.com/office/drawing/2014/main" id="{D9A97A1B-2D31-79E2-5C4A-8C9CBE7773B7}"/>
              </a:ext>
            </a:extLst>
          </p:cNvPr>
          <p:cNvPicPr>
            <a:picLocks noChangeAspect="1"/>
          </p:cNvPicPr>
          <p:nvPr/>
        </p:nvPicPr>
        <p:blipFill>
          <a:blip r:embed="rId7"/>
          <a:stretch>
            <a:fillRect/>
          </a:stretch>
        </p:blipFill>
        <p:spPr>
          <a:xfrm>
            <a:off x="5262795" y="2471218"/>
            <a:ext cx="4415062" cy="2811261"/>
          </a:xfrm>
          <a:prstGeom prst="rect">
            <a:avLst/>
          </a:prstGeom>
        </p:spPr>
      </p:pic>
    </p:spTree>
    <p:extLst>
      <p:ext uri="{BB962C8B-B14F-4D97-AF65-F5344CB8AC3E}">
        <p14:creationId xmlns:p14="http://schemas.microsoft.com/office/powerpoint/2010/main" val="22964521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F01BD1AB-69C6-4D42-918F-AFBB5D0CE953}"/>
              </a:ext>
            </a:extLst>
          </p:cNvPr>
          <p:cNvSpPr txBox="1"/>
          <p:nvPr/>
        </p:nvSpPr>
        <p:spPr>
          <a:xfrm>
            <a:off x="476278" y="1500999"/>
            <a:ext cx="9105843" cy="4276555"/>
          </a:xfrm>
          <a:prstGeom prst="rect">
            <a:avLst/>
          </a:prstGeom>
          <a:noFill/>
        </p:spPr>
        <p:txBody>
          <a:bodyPr wrap="square" lIns="0" rIns="0" rtlCol="0">
            <a:spAutoFit/>
          </a:bodyPr>
          <a:lstStyle/>
          <a:p>
            <a:pPr marL="400050" indent="-400050">
              <a:lnSpc>
                <a:spcPct val="150000"/>
              </a:lnSpc>
              <a:spcBef>
                <a:spcPts val="336"/>
              </a:spcBef>
              <a:spcAft>
                <a:spcPts val="1000"/>
              </a:spcAft>
              <a:buAutoNum type="romanUcPeriod"/>
              <a:tabLst>
                <a:tab pos="8283575" algn="r"/>
              </a:tabLst>
            </a:pPr>
            <a:r>
              <a:rPr lang="en-US" sz="2000" dirty="0">
                <a:latin typeface="+mn-lt"/>
              </a:rPr>
              <a:t>Who We Are	</a:t>
            </a:r>
          </a:p>
          <a:p>
            <a:pPr marL="400050" indent="-400050">
              <a:lnSpc>
                <a:spcPct val="150000"/>
              </a:lnSpc>
              <a:spcBef>
                <a:spcPts val="336"/>
              </a:spcBef>
              <a:spcAft>
                <a:spcPts val="1000"/>
              </a:spcAft>
              <a:buAutoNum type="romanUcPeriod"/>
              <a:tabLst>
                <a:tab pos="8283575" algn="r"/>
              </a:tabLst>
            </a:pPr>
            <a:r>
              <a:rPr lang="en-US" sz="2000" dirty="0">
                <a:latin typeface="+mn-lt"/>
              </a:rPr>
              <a:t>Economic Outlook	</a:t>
            </a:r>
          </a:p>
          <a:p>
            <a:pPr marL="400050" indent="-400050">
              <a:lnSpc>
                <a:spcPct val="150000"/>
              </a:lnSpc>
              <a:spcBef>
                <a:spcPts val="336"/>
              </a:spcBef>
              <a:spcAft>
                <a:spcPts val="1000"/>
              </a:spcAft>
              <a:buAutoNum type="romanUcPeriod"/>
              <a:tabLst>
                <a:tab pos="8283575" algn="r"/>
              </a:tabLst>
            </a:pPr>
            <a:r>
              <a:rPr lang="en-US" sz="2000" dirty="0">
                <a:latin typeface="+mn-lt"/>
              </a:rPr>
              <a:t>Benefits to Seeking a Balanced Portfolio	</a:t>
            </a:r>
          </a:p>
          <a:p>
            <a:pPr marL="400050" indent="-400050">
              <a:lnSpc>
                <a:spcPct val="150000"/>
              </a:lnSpc>
              <a:spcBef>
                <a:spcPts val="336"/>
              </a:spcBef>
              <a:spcAft>
                <a:spcPts val="1000"/>
              </a:spcAft>
              <a:buAutoNum type="romanUcPeriod"/>
              <a:tabLst>
                <a:tab pos="8283575" algn="r"/>
              </a:tabLst>
            </a:pPr>
            <a:r>
              <a:rPr lang="en-US" sz="2000" dirty="0"/>
              <a:t>High Dividend Large Cap Stocks</a:t>
            </a:r>
            <a:endParaRPr lang="en-US" sz="2000" dirty="0">
              <a:latin typeface="+mn-lt"/>
            </a:endParaRPr>
          </a:p>
          <a:p>
            <a:pPr marL="400050" indent="-400050">
              <a:lnSpc>
                <a:spcPct val="150000"/>
              </a:lnSpc>
              <a:spcBef>
                <a:spcPts val="336"/>
              </a:spcBef>
              <a:spcAft>
                <a:spcPts val="1000"/>
              </a:spcAft>
              <a:buAutoNum type="romanUcPeriod"/>
              <a:tabLst>
                <a:tab pos="8283575" algn="r"/>
              </a:tabLst>
            </a:pPr>
            <a:r>
              <a:rPr lang="en-US" sz="2000" dirty="0">
                <a:latin typeface="+mn-lt"/>
              </a:rPr>
              <a:t>Preferred Stocks 	</a:t>
            </a:r>
          </a:p>
          <a:p>
            <a:pPr marL="400050" indent="-400050">
              <a:lnSpc>
                <a:spcPct val="150000"/>
              </a:lnSpc>
              <a:spcBef>
                <a:spcPts val="336"/>
              </a:spcBef>
              <a:spcAft>
                <a:spcPts val="1000"/>
              </a:spcAft>
              <a:buAutoNum type="romanUcPeriod"/>
              <a:tabLst>
                <a:tab pos="8283575" algn="r"/>
              </a:tabLst>
            </a:pPr>
            <a:r>
              <a:rPr lang="en-US" sz="2000" dirty="0">
                <a:latin typeface="+mn-lt"/>
              </a:rPr>
              <a:t>Real Estate Investment Trusts (REITs)	</a:t>
            </a:r>
          </a:p>
          <a:p>
            <a:pPr marL="400050" indent="-400050">
              <a:lnSpc>
                <a:spcPct val="150000"/>
              </a:lnSpc>
              <a:spcBef>
                <a:spcPts val="336"/>
              </a:spcBef>
              <a:spcAft>
                <a:spcPts val="1000"/>
              </a:spcAft>
              <a:buAutoNum type="romanUcPeriod"/>
              <a:tabLst>
                <a:tab pos="8283575" algn="r"/>
              </a:tabLst>
            </a:pPr>
            <a:r>
              <a:rPr lang="en-US" sz="2000" dirty="0">
                <a:latin typeface="+mn-lt"/>
              </a:rPr>
              <a:t>Master Limited Partnerships (MLPs)	</a:t>
            </a:r>
          </a:p>
        </p:txBody>
      </p:sp>
      <p:sp>
        <p:nvSpPr>
          <p:cNvPr id="10" name="Text Box 6">
            <a:extLst>
              <a:ext uri="{FF2B5EF4-FFF2-40B4-BE49-F238E27FC236}">
                <a16:creationId xmlns:a16="http://schemas.microsoft.com/office/drawing/2014/main" id="{EBCB39BF-2933-4AC9-BC1C-93783CF61312}"/>
              </a:ext>
            </a:extLst>
          </p:cNvPr>
          <p:cNvSpPr txBox="1">
            <a:spLocks noChangeArrowheads="1"/>
          </p:cNvSpPr>
          <p:nvPr>
            <p:custDataLst>
              <p:tags r:id="rId1"/>
            </p:custDataLst>
          </p:nvPr>
        </p:nvSpPr>
        <p:spPr bwMode="auto">
          <a:xfrm>
            <a:off x="681061" y="950913"/>
            <a:ext cx="8686842"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50800" rIns="0" bIns="0">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eaLnBrk="1" hangingPunct="1"/>
            <a:r>
              <a:rPr lang="en-US" altLang="en-US" sz="2000" b="1">
                <a:solidFill>
                  <a:srgbClr val="001C5C"/>
                </a:solidFill>
                <a:latin typeface="Calibri" panose="020F0502020204030204" pitchFamily="34" charset="0"/>
                <a:ea typeface="ＭＳ Ｐゴシック" panose="020B0600070205080204" pitchFamily="34" charset="-128"/>
                <a:cs typeface="Calibri" panose="020F0502020204030204" pitchFamily="34" charset="0"/>
              </a:rPr>
              <a:t>Table of Contents</a:t>
            </a:r>
          </a:p>
        </p:txBody>
      </p:sp>
      <p:sp>
        <p:nvSpPr>
          <p:cNvPr id="11" name="Rectangle 8">
            <a:extLst>
              <a:ext uri="{FF2B5EF4-FFF2-40B4-BE49-F238E27FC236}">
                <a16:creationId xmlns:a16="http://schemas.microsoft.com/office/drawing/2014/main" id="{97267378-0AE2-4407-9DBA-4408F41512F0}"/>
              </a:ext>
            </a:extLst>
          </p:cNvPr>
          <p:cNvSpPr>
            <a:spLocks noChangeArrowheads="1"/>
          </p:cNvSpPr>
          <p:nvPr/>
        </p:nvSpPr>
        <p:spPr bwMode="auto">
          <a:xfrm>
            <a:off x="452502" y="950913"/>
            <a:ext cx="85710" cy="338138"/>
          </a:xfrm>
          <a:prstGeom prst="rect">
            <a:avLst/>
          </a:prstGeom>
          <a:solidFill>
            <a:srgbClr val="001C5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eaLnBrk="1" hangingPunct="1"/>
            <a:endParaRPr lang="en-GB" altLang="en-US" sz="1800" b="1">
              <a:solidFill>
                <a:schemeClr val="tx2"/>
              </a:solidFill>
              <a:latin typeface="Book Antiqua" panose="02040602050305030304" pitchFamily="18" charset="0"/>
            </a:endParaRPr>
          </a:p>
        </p:txBody>
      </p:sp>
      <p:sp>
        <p:nvSpPr>
          <p:cNvPr id="25" name="Slide Number Placeholder 1">
            <a:extLst>
              <a:ext uri="{FF2B5EF4-FFF2-40B4-BE49-F238E27FC236}">
                <a16:creationId xmlns:a16="http://schemas.microsoft.com/office/drawing/2014/main" id="{C974843F-3AC0-4D28-8BFB-956FD4B91C09}"/>
              </a:ext>
            </a:extLst>
          </p:cNvPr>
          <p:cNvSpPr txBox="1">
            <a:spLocks/>
          </p:cNvSpPr>
          <p:nvPr/>
        </p:nvSpPr>
        <p:spPr>
          <a:xfrm>
            <a:off x="0" y="7358062"/>
            <a:ext cx="2262187" cy="414338"/>
          </a:xfrm>
          <a:prstGeom prst="rect">
            <a:avLst/>
          </a:prstGeom>
        </p:spPr>
        <p:txBody>
          <a:bodyPr vert="horz" lIns="91440" tIns="45720" rIns="91440" bIns="45720" rtlCol="0" anchor="ctr"/>
          <a:lstStyle>
            <a:defPPr>
              <a:defRPr lang="en-US"/>
            </a:defPPr>
            <a:lvl1pPr algn="l" rtl="0" eaLnBrk="0" fontAlgn="base" hangingPunct="0">
              <a:spcBef>
                <a:spcPct val="0"/>
              </a:spcBef>
              <a:spcAft>
                <a:spcPct val="0"/>
              </a:spcAft>
              <a:defRPr sz="990" kern="1200">
                <a:solidFill>
                  <a:schemeClr val="tx1"/>
                </a:solidFill>
                <a:latin typeface="Arial" panose="020B0604020202020204" pitchFamily="34" charset="0"/>
                <a:ea typeface="+mn-ea"/>
                <a:cs typeface="+mn-cs"/>
              </a:defRPr>
            </a:lvl1pPr>
            <a:lvl2pPr marL="457093"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187"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279"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372"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5465" algn="l" defTabSz="914187" rtl="0" eaLnBrk="1" latinLnBrk="0" hangingPunct="1">
              <a:defRPr sz="1200" kern="1200">
                <a:solidFill>
                  <a:schemeClr val="tx1"/>
                </a:solidFill>
                <a:latin typeface="Arial" panose="020B0604020202020204" pitchFamily="34" charset="0"/>
                <a:ea typeface="+mn-ea"/>
                <a:cs typeface="+mn-cs"/>
              </a:defRPr>
            </a:lvl6pPr>
            <a:lvl7pPr marL="2742560" algn="l" defTabSz="914187" rtl="0" eaLnBrk="1" latinLnBrk="0" hangingPunct="1">
              <a:defRPr sz="1200" kern="1200">
                <a:solidFill>
                  <a:schemeClr val="tx1"/>
                </a:solidFill>
                <a:latin typeface="Arial" panose="020B0604020202020204" pitchFamily="34" charset="0"/>
                <a:ea typeface="+mn-ea"/>
                <a:cs typeface="+mn-cs"/>
              </a:defRPr>
            </a:lvl7pPr>
            <a:lvl8pPr marL="3199651" algn="l" defTabSz="914187" rtl="0" eaLnBrk="1" latinLnBrk="0" hangingPunct="1">
              <a:defRPr sz="1200" kern="1200">
                <a:solidFill>
                  <a:schemeClr val="tx1"/>
                </a:solidFill>
                <a:latin typeface="Arial" panose="020B0604020202020204" pitchFamily="34" charset="0"/>
                <a:ea typeface="+mn-ea"/>
                <a:cs typeface="+mn-cs"/>
              </a:defRPr>
            </a:lvl8pPr>
            <a:lvl9pPr marL="3656744" algn="l" defTabSz="914187" rtl="0" eaLnBrk="1" latinLnBrk="0" hangingPunct="1">
              <a:defRPr sz="1200" kern="1200">
                <a:solidFill>
                  <a:schemeClr val="tx1"/>
                </a:solidFill>
                <a:latin typeface="Arial" panose="020B0604020202020204" pitchFamily="34" charset="0"/>
                <a:ea typeface="+mn-ea"/>
                <a:cs typeface="+mn-cs"/>
              </a:defRPr>
            </a:lvl9pPr>
          </a:lstStyle>
          <a:p>
            <a:r>
              <a:rPr lang="en-US"/>
              <a:t>2</a:t>
            </a:r>
          </a:p>
        </p:txBody>
      </p:sp>
      <p:sp>
        <p:nvSpPr>
          <p:cNvPr id="29" name="Rectangle 28">
            <a:extLst>
              <a:ext uri="{FF2B5EF4-FFF2-40B4-BE49-F238E27FC236}">
                <a16:creationId xmlns:a16="http://schemas.microsoft.com/office/drawing/2014/main" id="{629287A2-8020-498B-90C4-92B84F3DF88B}"/>
              </a:ext>
            </a:extLst>
          </p:cNvPr>
          <p:cNvSpPr/>
          <p:nvPr/>
        </p:nvSpPr>
        <p:spPr>
          <a:xfrm>
            <a:off x="6400800" y="7058557"/>
            <a:ext cx="3397827" cy="5990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67337390-E650-48D5-81C3-FE6D8885D596}"/>
              </a:ext>
            </a:extLst>
          </p:cNvPr>
          <p:cNvSpPr txBox="1"/>
          <p:nvPr/>
        </p:nvSpPr>
        <p:spPr>
          <a:xfrm>
            <a:off x="6400800" y="7206750"/>
            <a:ext cx="3657600" cy="292388"/>
          </a:xfrm>
          <a:prstGeom prst="rect">
            <a:avLst/>
          </a:prstGeom>
          <a:noFill/>
        </p:spPr>
        <p:txBody>
          <a:bodyPr wrap="square" rtlCol="0">
            <a:spAutoFit/>
          </a:bodyPr>
          <a:lstStyle/>
          <a:p>
            <a:r>
              <a:rPr lang="en-US" sz="1300" b="1">
                <a:solidFill>
                  <a:srgbClr val="001C5C"/>
                </a:solidFill>
              </a:rPr>
              <a:t>Infrastructure Capital Management, LLC</a:t>
            </a:r>
          </a:p>
        </p:txBody>
      </p:sp>
      <p:sp>
        <p:nvSpPr>
          <p:cNvPr id="31" name="Rectangle 30">
            <a:extLst>
              <a:ext uri="{FF2B5EF4-FFF2-40B4-BE49-F238E27FC236}">
                <a16:creationId xmlns:a16="http://schemas.microsoft.com/office/drawing/2014/main" id="{E42BC4C0-C7F5-4AE0-9EF4-A7DDC67DB597}"/>
              </a:ext>
            </a:extLst>
          </p:cNvPr>
          <p:cNvSpPr/>
          <p:nvPr/>
        </p:nvSpPr>
        <p:spPr>
          <a:xfrm>
            <a:off x="6400800" y="7058557"/>
            <a:ext cx="3397827" cy="5990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5" name="Rectangle 14">
            <a:extLst>
              <a:ext uri="{FF2B5EF4-FFF2-40B4-BE49-F238E27FC236}">
                <a16:creationId xmlns:a16="http://schemas.microsoft.com/office/drawing/2014/main" id="{7B93674C-5249-43FA-BEFA-F50F8A2D41E0}"/>
              </a:ext>
            </a:extLst>
          </p:cNvPr>
          <p:cNvSpPr/>
          <p:nvPr/>
        </p:nvSpPr>
        <p:spPr>
          <a:xfrm>
            <a:off x="6400800" y="7058557"/>
            <a:ext cx="3397827" cy="5990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TextBox 15">
            <a:extLst>
              <a:ext uri="{FF2B5EF4-FFF2-40B4-BE49-F238E27FC236}">
                <a16:creationId xmlns:a16="http://schemas.microsoft.com/office/drawing/2014/main" id="{6159EEE8-528A-4196-ADAB-E92872803A5B}"/>
              </a:ext>
            </a:extLst>
          </p:cNvPr>
          <p:cNvSpPr txBox="1"/>
          <p:nvPr/>
        </p:nvSpPr>
        <p:spPr>
          <a:xfrm>
            <a:off x="6400800" y="7206750"/>
            <a:ext cx="3657600" cy="323165"/>
          </a:xfrm>
          <a:prstGeom prst="rect">
            <a:avLst/>
          </a:prstGeom>
          <a:noFill/>
        </p:spPr>
        <p:txBody>
          <a:bodyPr wrap="square" rtlCol="0">
            <a:spAutoFit/>
          </a:bodyPr>
          <a:lstStyle/>
          <a:p>
            <a:r>
              <a:rPr lang="en-US" sz="1500" b="1">
                <a:solidFill>
                  <a:srgbClr val="001C5C"/>
                </a:solidFill>
                <a:latin typeface="+mn-lt"/>
              </a:rPr>
              <a:t>Infrastructure Capital Advisors, LLC</a:t>
            </a:r>
          </a:p>
        </p:txBody>
      </p:sp>
      <p:sp>
        <p:nvSpPr>
          <p:cNvPr id="13" name="Slide Number Placeholder 1">
            <a:extLst>
              <a:ext uri="{FF2B5EF4-FFF2-40B4-BE49-F238E27FC236}">
                <a16:creationId xmlns:a16="http://schemas.microsoft.com/office/drawing/2014/main" id="{3174A196-2108-593D-9A37-9904CA420C5D}"/>
              </a:ext>
            </a:extLst>
          </p:cNvPr>
          <p:cNvSpPr txBox="1">
            <a:spLocks/>
          </p:cNvSpPr>
          <p:nvPr/>
        </p:nvSpPr>
        <p:spPr>
          <a:xfrm>
            <a:off x="0" y="7358062"/>
            <a:ext cx="2262187" cy="414338"/>
          </a:xfrm>
          <a:prstGeom prst="rect">
            <a:avLst/>
          </a:prstGeom>
        </p:spPr>
        <p:txBody>
          <a:bodyPr vert="horz" lIns="91440" tIns="45720" rIns="91440" bIns="45720" rtlCol="0" anchor="ctr"/>
          <a:lstStyle>
            <a:defPPr>
              <a:defRPr lang="en-US"/>
            </a:defPPr>
            <a:lvl1pPr algn="l" rtl="0" eaLnBrk="0" fontAlgn="base" hangingPunct="0">
              <a:spcBef>
                <a:spcPct val="0"/>
              </a:spcBef>
              <a:spcAft>
                <a:spcPct val="0"/>
              </a:spcAft>
              <a:defRPr sz="990" kern="1200">
                <a:solidFill>
                  <a:schemeClr val="tx1"/>
                </a:solidFill>
                <a:latin typeface="Arial" panose="020B0604020202020204" pitchFamily="34" charset="0"/>
                <a:ea typeface="+mn-ea"/>
                <a:cs typeface="+mn-cs"/>
              </a:defRPr>
            </a:lvl1pPr>
            <a:lvl2pPr marL="457093"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187"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279"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372"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5465" algn="l" defTabSz="914187" rtl="0" eaLnBrk="1" latinLnBrk="0" hangingPunct="1">
              <a:defRPr sz="1200" kern="1200">
                <a:solidFill>
                  <a:schemeClr val="tx1"/>
                </a:solidFill>
                <a:latin typeface="Arial" panose="020B0604020202020204" pitchFamily="34" charset="0"/>
                <a:ea typeface="+mn-ea"/>
                <a:cs typeface="+mn-cs"/>
              </a:defRPr>
            </a:lvl6pPr>
            <a:lvl7pPr marL="2742560" algn="l" defTabSz="914187" rtl="0" eaLnBrk="1" latinLnBrk="0" hangingPunct="1">
              <a:defRPr sz="1200" kern="1200">
                <a:solidFill>
                  <a:schemeClr val="tx1"/>
                </a:solidFill>
                <a:latin typeface="Arial" panose="020B0604020202020204" pitchFamily="34" charset="0"/>
                <a:ea typeface="+mn-ea"/>
                <a:cs typeface="+mn-cs"/>
              </a:defRPr>
            </a:lvl7pPr>
            <a:lvl8pPr marL="3199651" algn="l" defTabSz="914187" rtl="0" eaLnBrk="1" latinLnBrk="0" hangingPunct="1">
              <a:defRPr sz="1200" kern="1200">
                <a:solidFill>
                  <a:schemeClr val="tx1"/>
                </a:solidFill>
                <a:latin typeface="Arial" panose="020B0604020202020204" pitchFamily="34" charset="0"/>
                <a:ea typeface="+mn-ea"/>
                <a:cs typeface="+mn-cs"/>
              </a:defRPr>
            </a:lvl8pPr>
            <a:lvl9pPr marL="3656744" algn="l" defTabSz="914187" rtl="0" eaLnBrk="1" latinLnBrk="0" hangingPunct="1">
              <a:defRPr sz="1200" kern="1200">
                <a:solidFill>
                  <a:schemeClr val="tx1"/>
                </a:solidFill>
                <a:latin typeface="Arial" panose="020B0604020202020204" pitchFamily="34" charset="0"/>
                <a:ea typeface="+mn-ea"/>
                <a:cs typeface="+mn-cs"/>
              </a:defRPr>
            </a:lvl9pPr>
          </a:lstStyle>
          <a:p>
            <a:fld id="{EE22647F-8580-4E23-95E9-78AD894D0ADF}" type="slidenum">
              <a:rPr lang="en-US" smtClean="0"/>
              <a:pPr/>
              <a:t>2</a:t>
            </a:fld>
            <a:endParaRPr lang="en-US"/>
          </a:p>
        </p:txBody>
      </p:sp>
      <p:sp>
        <p:nvSpPr>
          <p:cNvPr id="14" name="Rectangle 13">
            <a:extLst>
              <a:ext uri="{FF2B5EF4-FFF2-40B4-BE49-F238E27FC236}">
                <a16:creationId xmlns:a16="http://schemas.microsoft.com/office/drawing/2014/main" id="{9FB8E99C-D62E-D3BB-9BA8-A13E1168B495}"/>
              </a:ext>
            </a:extLst>
          </p:cNvPr>
          <p:cNvSpPr/>
          <p:nvPr/>
        </p:nvSpPr>
        <p:spPr>
          <a:xfrm>
            <a:off x="334356" y="7442120"/>
            <a:ext cx="5029200" cy="246221"/>
          </a:xfrm>
          <a:prstGeom prst="rect">
            <a:avLst/>
          </a:prstGeom>
        </p:spPr>
        <p:txBody>
          <a:bodyPr>
            <a:spAutoFit/>
          </a:bodyPr>
          <a:lstStyle/>
          <a:p>
            <a:pPr lvl="0" algn="ctr"/>
            <a:r>
              <a:rPr lang="en-US" altLang="en-US" sz="1000" err="1">
                <a:latin typeface="Calibri" panose="020F0502020204030204" pitchFamily="34" charset="0"/>
                <a:ea typeface="Calibri" panose="020F0502020204030204" pitchFamily="34" charset="0"/>
                <a:cs typeface="Calibri" panose="020F0502020204030204" pitchFamily="34" charset="0"/>
              </a:rPr>
              <a:t>ALTSDB</a:t>
            </a:r>
            <a:r>
              <a:rPr lang="en-US" altLang="en-US" sz="1000">
                <a:latin typeface="Calibri" panose="020F0502020204030204" pitchFamily="34" charset="0"/>
                <a:ea typeface="Calibri" panose="020F0502020204030204" pitchFamily="34" charset="0"/>
                <a:cs typeface="Calibri" panose="020F0502020204030204" pitchFamily="34" charset="0"/>
              </a:rPr>
              <a:t> USE ONLY • NOT FDIC INSURED • NOT BANK GUARANTEED • MAY LOSE VALUE</a:t>
            </a:r>
          </a:p>
        </p:txBody>
      </p:sp>
    </p:spTree>
    <p:extLst>
      <p:ext uri="{BB962C8B-B14F-4D97-AF65-F5344CB8AC3E}">
        <p14:creationId xmlns:p14="http://schemas.microsoft.com/office/powerpoint/2010/main" val="37515259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1">
            <a:extLst>
              <a:ext uri="{FF2B5EF4-FFF2-40B4-BE49-F238E27FC236}">
                <a16:creationId xmlns:a16="http://schemas.microsoft.com/office/drawing/2014/main" id="{D4D301BD-7AA9-46B9-B2A1-16A8037C1FB8}"/>
              </a:ext>
            </a:extLst>
          </p:cNvPr>
          <p:cNvSpPr txBox="1">
            <a:spLocks/>
          </p:cNvSpPr>
          <p:nvPr/>
        </p:nvSpPr>
        <p:spPr>
          <a:xfrm>
            <a:off x="0" y="7358062"/>
            <a:ext cx="2262187" cy="414338"/>
          </a:xfrm>
          <a:prstGeom prst="rect">
            <a:avLst/>
          </a:prstGeom>
        </p:spPr>
        <p:txBody>
          <a:bodyPr vert="horz" lIns="91440" tIns="45720" rIns="91440" bIns="45720" rtlCol="0" anchor="ctr"/>
          <a:lstStyle>
            <a:defPPr>
              <a:defRPr lang="en-US"/>
            </a:defPPr>
            <a:lvl1pPr algn="l" rtl="0" eaLnBrk="0" fontAlgn="base" hangingPunct="0">
              <a:spcBef>
                <a:spcPct val="0"/>
              </a:spcBef>
              <a:spcAft>
                <a:spcPct val="0"/>
              </a:spcAft>
              <a:defRPr sz="990" kern="1200">
                <a:solidFill>
                  <a:schemeClr val="tx1"/>
                </a:solidFill>
                <a:latin typeface="Arial" panose="020B0604020202020204" pitchFamily="34" charset="0"/>
                <a:ea typeface="+mn-ea"/>
                <a:cs typeface="+mn-cs"/>
              </a:defRPr>
            </a:lvl1pPr>
            <a:lvl2pPr marL="457093"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187"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279"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372"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5465" algn="l" defTabSz="914187" rtl="0" eaLnBrk="1" latinLnBrk="0" hangingPunct="1">
              <a:defRPr sz="1200" kern="1200">
                <a:solidFill>
                  <a:schemeClr val="tx1"/>
                </a:solidFill>
                <a:latin typeface="Arial" panose="020B0604020202020204" pitchFamily="34" charset="0"/>
                <a:ea typeface="+mn-ea"/>
                <a:cs typeface="+mn-cs"/>
              </a:defRPr>
            </a:lvl6pPr>
            <a:lvl7pPr marL="2742560" algn="l" defTabSz="914187" rtl="0" eaLnBrk="1" latinLnBrk="0" hangingPunct="1">
              <a:defRPr sz="1200" kern="1200">
                <a:solidFill>
                  <a:schemeClr val="tx1"/>
                </a:solidFill>
                <a:latin typeface="Arial" panose="020B0604020202020204" pitchFamily="34" charset="0"/>
                <a:ea typeface="+mn-ea"/>
                <a:cs typeface="+mn-cs"/>
              </a:defRPr>
            </a:lvl7pPr>
            <a:lvl8pPr marL="3199651" algn="l" defTabSz="914187" rtl="0" eaLnBrk="1" latinLnBrk="0" hangingPunct="1">
              <a:defRPr sz="1200" kern="1200">
                <a:solidFill>
                  <a:schemeClr val="tx1"/>
                </a:solidFill>
                <a:latin typeface="Arial" panose="020B0604020202020204" pitchFamily="34" charset="0"/>
                <a:ea typeface="+mn-ea"/>
                <a:cs typeface="+mn-cs"/>
              </a:defRPr>
            </a:lvl8pPr>
            <a:lvl9pPr marL="3656744" algn="l" defTabSz="914187" rtl="0" eaLnBrk="1" latinLnBrk="0" hangingPunct="1">
              <a:defRPr sz="1200" kern="1200">
                <a:solidFill>
                  <a:schemeClr val="tx1"/>
                </a:solidFill>
                <a:latin typeface="Arial" panose="020B0604020202020204" pitchFamily="34" charset="0"/>
                <a:ea typeface="+mn-ea"/>
                <a:cs typeface="+mn-cs"/>
              </a:defRPr>
            </a:lvl9pPr>
          </a:lstStyle>
          <a:p>
            <a:fld id="{EE22647F-8580-4E23-95E9-78AD894D0ADF}" type="slidenum">
              <a:rPr lang="en-US" smtClean="0"/>
              <a:pPr/>
              <a:t>20</a:t>
            </a:fld>
            <a:endParaRPr lang="en-US"/>
          </a:p>
        </p:txBody>
      </p:sp>
      <p:pic>
        <p:nvPicPr>
          <p:cNvPr id="14" name="Picture 13">
            <a:extLst>
              <a:ext uri="{FF2B5EF4-FFF2-40B4-BE49-F238E27FC236}">
                <a16:creationId xmlns:a16="http://schemas.microsoft.com/office/drawing/2014/main" id="{A7CFA8F5-4049-409C-B211-C0D70CF7DDE2}"/>
              </a:ext>
            </a:extLst>
          </p:cNvPr>
          <p:cNvPicPr>
            <a:picLocks noChangeAspect="1"/>
          </p:cNvPicPr>
          <p:nvPr/>
        </p:nvPicPr>
        <p:blipFill>
          <a:blip r:embed="rId2"/>
          <a:stretch>
            <a:fillRect/>
          </a:stretch>
        </p:blipFill>
        <p:spPr>
          <a:xfrm>
            <a:off x="334356" y="1177417"/>
            <a:ext cx="6799826" cy="2096223"/>
          </a:xfrm>
          <a:prstGeom prst="rect">
            <a:avLst/>
          </a:prstGeom>
        </p:spPr>
      </p:pic>
      <p:sp>
        <p:nvSpPr>
          <p:cNvPr id="21" name="TextBox 20">
            <a:extLst>
              <a:ext uri="{FF2B5EF4-FFF2-40B4-BE49-F238E27FC236}">
                <a16:creationId xmlns:a16="http://schemas.microsoft.com/office/drawing/2014/main" id="{A0595F77-2264-4E11-BC38-FC6E4AE3C212}"/>
              </a:ext>
            </a:extLst>
          </p:cNvPr>
          <p:cNvSpPr txBox="1"/>
          <p:nvPr/>
        </p:nvSpPr>
        <p:spPr>
          <a:xfrm>
            <a:off x="23248" y="6411492"/>
            <a:ext cx="10058400" cy="430887"/>
          </a:xfrm>
          <a:prstGeom prst="rect">
            <a:avLst/>
          </a:prstGeom>
          <a:noFill/>
        </p:spPr>
        <p:txBody>
          <a:bodyPr wrap="square">
            <a:spAutoFit/>
          </a:bodyPr>
          <a:lstStyle/>
          <a:p>
            <a:r>
              <a:rPr lang="en-US" sz="1050" i="1">
                <a:latin typeface="+mn-lt"/>
              </a:rPr>
              <a:t>Investors should consider the investment objectives, risks, charges, and expenses carefully before investing. For a prospectus with this and other information about the Fund, please visit </a:t>
            </a:r>
            <a:r>
              <a:rPr lang="en-US" sz="1050" i="1" err="1">
                <a:latin typeface="+mn-lt"/>
                <a:hlinkClick r:id="rId3">
                  <a:extLst>
                    <a:ext uri="{A12FA001-AC4F-418D-AE19-62706E023703}">
                      <ahyp:hlinkClr xmlns:ahyp="http://schemas.microsoft.com/office/drawing/2018/hyperlinkcolor" val="tx"/>
                    </a:ext>
                  </a:extLst>
                </a:hlinkClick>
              </a:rPr>
              <a:t>www.infracapequityincomefundetf.com</a:t>
            </a:r>
            <a:r>
              <a:rPr lang="en-US" sz="1050" i="1">
                <a:latin typeface="+mn-lt"/>
              </a:rPr>
              <a:t> . Please read the prospectus carefully before investing.</a:t>
            </a:r>
          </a:p>
        </p:txBody>
      </p:sp>
      <p:sp>
        <p:nvSpPr>
          <p:cNvPr id="8" name="TextBox 7">
            <a:extLst>
              <a:ext uri="{FF2B5EF4-FFF2-40B4-BE49-F238E27FC236}">
                <a16:creationId xmlns:a16="http://schemas.microsoft.com/office/drawing/2014/main" id="{8DDDA358-50E3-586A-92F6-B0EA707A3342}"/>
              </a:ext>
            </a:extLst>
          </p:cNvPr>
          <p:cNvSpPr txBox="1"/>
          <p:nvPr/>
        </p:nvSpPr>
        <p:spPr>
          <a:xfrm>
            <a:off x="6400800" y="7206750"/>
            <a:ext cx="3657600" cy="323165"/>
          </a:xfrm>
          <a:prstGeom prst="rect">
            <a:avLst/>
          </a:prstGeom>
          <a:noFill/>
        </p:spPr>
        <p:txBody>
          <a:bodyPr wrap="square" rtlCol="0">
            <a:spAutoFit/>
          </a:bodyPr>
          <a:lstStyle/>
          <a:p>
            <a:r>
              <a:rPr lang="en-US" sz="1500" b="1">
                <a:solidFill>
                  <a:srgbClr val="001C5C"/>
                </a:solidFill>
                <a:latin typeface="+mn-lt"/>
              </a:rPr>
              <a:t>Infrastructure Capital Advisors, LLC</a:t>
            </a:r>
          </a:p>
        </p:txBody>
      </p:sp>
      <p:sp>
        <p:nvSpPr>
          <p:cNvPr id="9" name="Slide Number Placeholder 1">
            <a:extLst>
              <a:ext uri="{FF2B5EF4-FFF2-40B4-BE49-F238E27FC236}">
                <a16:creationId xmlns:a16="http://schemas.microsoft.com/office/drawing/2014/main" id="{A1A250BB-5256-D83B-39DB-9CC86157DB50}"/>
              </a:ext>
            </a:extLst>
          </p:cNvPr>
          <p:cNvSpPr txBox="1">
            <a:spLocks/>
          </p:cNvSpPr>
          <p:nvPr/>
        </p:nvSpPr>
        <p:spPr>
          <a:xfrm>
            <a:off x="0" y="7358062"/>
            <a:ext cx="2262187" cy="414338"/>
          </a:xfrm>
          <a:prstGeom prst="rect">
            <a:avLst/>
          </a:prstGeom>
        </p:spPr>
        <p:txBody>
          <a:bodyPr vert="horz" lIns="91440" tIns="45720" rIns="91440" bIns="45720" rtlCol="0" anchor="ctr"/>
          <a:lstStyle>
            <a:defPPr>
              <a:defRPr lang="en-US"/>
            </a:defPPr>
            <a:lvl1pPr algn="l" rtl="0" eaLnBrk="0" fontAlgn="base" hangingPunct="0">
              <a:spcBef>
                <a:spcPct val="0"/>
              </a:spcBef>
              <a:spcAft>
                <a:spcPct val="0"/>
              </a:spcAft>
              <a:defRPr sz="990" kern="1200">
                <a:solidFill>
                  <a:schemeClr val="tx1"/>
                </a:solidFill>
                <a:latin typeface="Arial" panose="020B0604020202020204" pitchFamily="34" charset="0"/>
                <a:ea typeface="+mn-ea"/>
                <a:cs typeface="+mn-cs"/>
              </a:defRPr>
            </a:lvl1pPr>
            <a:lvl2pPr marL="457093"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187"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279"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372"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5465" algn="l" defTabSz="914187" rtl="0" eaLnBrk="1" latinLnBrk="0" hangingPunct="1">
              <a:defRPr sz="1200" kern="1200">
                <a:solidFill>
                  <a:schemeClr val="tx1"/>
                </a:solidFill>
                <a:latin typeface="Arial" panose="020B0604020202020204" pitchFamily="34" charset="0"/>
                <a:ea typeface="+mn-ea"/>
                <a:cs typeface="+mn-cs"/>
              </a:defRPr>
            </a:lvl6pPr>
            <a:lvl7pPr marL="2742560" algn="l" defTabSz="914187" rtl="0" eaLnBrk="1" latinLnBrk="0" hangingPunct="1">
              <a:defRPr sz="1200" kern="1200">
                <a:solidFill>
                  <a:schemeClr val="tx1"/>
                </a:solidFill>
                <a:latin typeface="Arial" panose="020B0604020202020204" pitchFamily="34" charset="0"/>
                <a:ea typeface="+mn-ea"/>
                <a:cs typeface="+mn-cs"/>
              </a:defRPr>
            </a:lvl7pPr>
            <a:lvl8pPr marL="3199651" algn="l" defTabSz="914187" rtl="0" eaLnBrk="1" latinLnBrk="0" hangingPunct="1">
              <a:defRPr sz="1200" kern="1200">
                <a:solidFill>
                  <a:schemeClr val="tx1"/>
                </a:solidFill>
                <a:latin typeface="Arial" panose="020B0604020202020204" pitchFamily="34" charset="0"/>
                <a:ea typeface="+mn-ea"/>
                <a:cs typeface="+mn-cs"/>
              </a:defRPr>
            </a:lvl8pPr>
            <a:lvl9pPr marL="3656744" algn="l" defTabSz="914187" rtl="0" eaLnBrk="1" latinLnBrk="0" hangingPunct="1">
              <a:defRPr sz="1200" kern="1200">
                <a:solidFill>
                  <a:schemeClr val="tx1"/>
                </a:solidFill>
                <a:latin typeface="Arial" panose="020B0604020202020204" pitchFamily="34" charset="0"/>
                <a:ea typeface="+mn-ea"/>
                <a:cs typeface="+mn-cs"/>
              </a:defRPr>
            </a:lvl9pPr>
          </a:lstStyle>
          <a:p>
            <a:fld id="{EE22647F-8580-4E23-95E9-78AD894D0ADF}" type="slidenum">
              <a:rPr lang="en-US" smtClean="0"/>
              <a:pPr/>
              <a:t>20</a:t>
            </a:fld>
            <a:endParaRPr lang="en-US"/>
          </a:p>
        </p:txBody>
      </p:sp>
      <p:sp>
        <p:nvSpPr>
          <p:cNvPr id="10" name="Rectangle 9">
            <a:extLst>
              <a:ext uri="{FF2B5EF4-FFF2-40B4-BE49-F238E27FC236}">
                <a16:creationId xmlns:a16="http://schemas.microsoft.com/office/drawing/2014/main" id="{BEB27A82-098B-FAB1-FB0B-F0CEB03D5624}"/>
              </a:ext>
            </a:extLst>
          </p:cNvPr>
          <p:cNvSpPr/>
          <p:nvPr/>
        </p:nvSpPr>
        <p:spPr>
          <a:xfrm>
            <a:off x="334356" y="7442120"/>
            <a:ext cx="5029200" cy="246221"/>
          </a:xfrm>
          <a:prstGeom prst="rect">
            <a:avLst/>
          </a:prstGeom>
        </p:spPr>
        <p:txBody>
          <a:bodyPr>
            <a:spAutoFit/>
          </a:bodyPr>
          <a:lstStyle/>
          <a:p>
            <a:pPr lvl="0" algn="ctr"/>
            <a:r>
              <a:rPr lang="en-US" altLang="en-US" sz="1000" err="1">
                <a:latin typeface="Calibri" panose="020F0502020204030204" pitchFamily="34" charset="0"/>
                <a:ea typeface="Calibri" panose="020F0502020204030204" pitchFamily="34" charset="0"/>
                <a:cs typeface="Calibri" panose="020F0502020204030204" pitchFamily="34" charset="0"/>
              </a:rPr>
              <a:t>ALTSDB</a:t>
            </a:r>
            <a:r>
              <a:rPr lang="en-US" altLang="en-US" sz="1000">
                <a:latin typeface="Calibri" panose="020F0502020204030204" pitchFamily="34" charset="0"/>
                <a:ea typeface="Calibri" panose="020F0502020204030204" pitchFamily="34" charset="0"/>
                <a:cs typeface="Calibri" panose="020F0502020204030204" pitchFamily="34" charset="0"/>
              </a:rPr>
              <a:t> USE ONLY • NOT FDIC INSURED • NOT BANK GUARANTEED • MAY LOSE VALUE</a:t>
            </a:r>
          </a:p>
        </p:txBody>
      </p:sp>
      <p:pic>
        <p:nvPicPr>
          <p:cNvPr id="4" name="Picture 3">
            <a:extLst>
              <a:ext uri="{FF2B5EF4-FFF2-40B4-BE49-F238E27FC236}">
                <a16:creationId xmlns:a16="http://schemas.microsoft.com/office/drawing/2014/main" id="{87003942-3A67-FC07-46FC-46A87701EE78}"/>
              </a:ext>
            </a:extLst>
          </p:cNvPr>
          <p:cNvPicPr>
            <a:picLocks noChangeAspect="1"/>
          </p:cNvPicPr>
          <p:nvPr/>
        </p:nvPicPr>
        <p:blipFill>
          <a:blip r:embed="rId4"/>
          <a:stretch>
            <a:fillRect/>
          </a:stretch>
        </p:blipFill>
        <p:spPr>
          <a:xfrm>
            <a:off x="7277100" y="1177417"/>
            <a:ext cx="2589963" cy="4542197"/>
          </a:xfrm>
          <a:prstGeom prst="rect">
            <a:avLst/>
          </a:prstGeom>
        </p:spPr>
      </p:pic>
    </p:spTree>
    <p:extLst>
      <p:ext uri="{BB962C8B-B14F-4D97-AF65-F5344CB8AC3E}">
        <p14:creationId xmlns:p14="http://schemas.microsoft.com/office/powerpoint/2010/main" val="20790109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4">
            <a:extLst>
              <a:ext uri="{FF2B5EF4-FFF2-40B4-BE49-F238E27FC236}">
                <a16:creationId xmlns:a16="http://schemas.microsoft.com/office/drawing/2014/main" id="{76BBB679-AEBC-45D6-8725-1634446C23D4}"/>
              </a:ext>
            </a:extLst>
          </p:cNvPr>
          <p:cNvSpPr txBox="1">
            <a:spLocks/>
          </p:cNvSpPr>
          <p:nvPr/>
        </p:nvSpPr>
        <p:spPr>
          <a:xfrm>
            <a:off x="334356" y="3283712"/>
            <a:ext cx="7772400" cy="369332"/>
          </a:xfrm>
          <a:prstGeom prst="rect">
            <a:avLst/>
          </a:prstGeom>
        </p:spPr>
        <p:txBody>
          <a:bodyPr/>
          <a:lstStyle>
            <a:lvl1pPr algn="l" defTabSz="754380" rtl="0" eaLnBrk="1" latinLnBrk="0" hangingPunct="1">
              <a:lnSpc>
                <a:spcPct val="90000"/>
              </a:lnSpc>
              <a:spcBef>
                <a:spcPct val="0"/>
              </a:spcBef>
              <a:buNone/>
              <a:defRPr sz="3630" kern="1200">
                <a:solidFill>
                  <a:schemeClr val="tx1"/>
                </a:solidFill>
                <a:latin typeface="+mj-lt"/>
                <a:ea typeface="+mj-ea"/>
                <a:cs typeface="+mj-cs"/>
              </a:defRPr>
            </a:lvl1pPr>
          </a:lstStyle>
          <a:p>
            <a:pPr fontAlgn="auto">
              <a:spcAft>
                <a:spcPts val="0"/>
              </a:spcAft>
            </a:pPr>
            <a:r>
              <a:rPr lang="en-US" sz="3200" b="1" dirty="0"/>
              <a:t>V.   Preferred Stocks</a:t>
            </a:r>
          </a:p>
        </p:txBody>
      </p:sp>
      <p:cxnSp>
        <p:nvCxnSpPr>
          <p:cNvPr id="3" name="Straight Connector 2">
            <a:extLst>
              <a:ext uri="{FF2B5EF4-FFF2-40B4-BE49-F238E27FC236}">
                <a16:creationId xmlns:a16="http://schemas.microsoft.com/office/drawing/2014/main" id="{8B2EA6CF-CEF8-4C94-AAFC-523A9FD2C68E}"/>
              </a:ext>
            </a:extLst>
          </p:cNvPr>
          <p:cNvCxnSpPr/>
          <p:nvPr/>
        </p:nvCxnSpPr>
        <p:spPr>
          <a:xfrm>
            <a:off x="0" y="3886200"/>
            <a:ext cx="1005840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E62EB27B-4018-4F55-92C3-181ED30649E1}"/>
              </a:ext>
            </a:extLst>
          </p:cNvPr>
          <p:cNvSpPr/>
          <p:nvPr/>
        </p:nvSpPr>
        <p:spPr>
          <a:xfrm>
            <a:off x="6400800" y="7058557"/>
            <a:ext cx="3397827" cy="5990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2CC40D7D-32F9-4DDE-B159-06A34618ED14}"/>
              </a:ext>
            </a:extLst>
          </p:cNvPr>
          <p:cNvSpPr txBox="1"/>
          <p:nvPr/>
        </p:nvSpPr>
        <p:spPr>
          <a:xfrm>
            <a:off x="6400800" y="7206750"/>
            <a:ext cx="3657600" cy="292388"/>
          </a:xfrm>
          <a:prstGeom prst="rect">
            <a:avLst/>
          </a:prstGeom>
          <a:noFill/>
        </p:spPr>
        <p:txBody>
          <a:bodyPr wrap="square" rtlCol="0">
            <a:spAutoFit/>
          </a:bodyPr>
          <a:lstStyle/>
          <a:p>
            <a:r>
              <a:rPr lang="en-US" sz="1300" b="1">
                <a:solidFill>
                  <a:srgbClr val="001C5C"/>
                </a:solidFill>
              </a:rPr>
              <a:t>Infrastructure Capital Management, LLC</a:t>
            </a:r>
          </a:p>
        </p:txBody>
      </p:sp>
      <p:sp>
        <p:nvSpPr>
          <p:cNvPr id="10" name="Rectangle 9"/>
          <p:cNvSpPr/>
          <p:nvPr/>
        </p:nvSpPr>
        <p:spPr>
          <a:xfrm>
            <a:off x="334356" y="7442120"/>
            <a:ext cx="5029200" cy="246221"/>
          </a:xfrm>
          <a:prstGeom prst="rect">
            <a:avLst/>
          </a:prstGeom>
        </p:spPr>
        <p:txBody>
          <a:bodyPr>
            <a:spAutoFit/>
          </a:bodyPr>
          <a:lstStyle/>
          <a:p>
            <a:pPr lvl="0" algn="ctr"/>
            <a:r>
              <a:rPr lang="en-US" altLang="en-US" sz="1000" err="1">
                <a:latin typeface="Calibri" panose="020F0502020204030204" pitchFamily="34" charset="0"/>
                <a:ea typeface="Calibri" panose="020F0502020204030204" pitchFamily="34" charset="0"/>
                <a:cs typeface="Calibri" panose="020F0502020204030204" pitchFamily="34" charset="0"/>
              </a:rPr>
              <a:t>ALTSDB</a:t>
            </a:r>
            <a:r>
              <a:rPr lang="en-US" altLang="en-US" sz="1000">
                <a:latin typeface="Calibri" panose="020F0502020204030204" pitchFamily="34" charset="0"/>
                <a:ea typeface="Calibri" panose="020F0502020204030204" pitchFamily="34" charset="0"/>
                <a:cs typeface="Calibri" panose="020F0502020204030204" pitchFamily="34" charset="0"/>
              </a:rPr>
              <a:t> USE ONLY • NOT FDIC INSURED • NOT BANK GUARANTEED • MAY LOSE VALUE</a:t>
            </a:r>
          </a:p>
        </p:txBody>
      </p:sp>
      <p:sp>
        <p:nvSpPr>
          <p:cNvPr id="13" name="Rectangle 12">
            <a:extLst>
              <a:ext uri="{FF2B5EF4-FFF2-40B4-BE49-F238E27FC236}">
                <a16:creationId xmlns:a16="http://schemas.microsoft.com/office/drawing/2014/main" id="{46B65BF0-42FE-44DC-B5B3-E3C4F03DEDF5}"/>
              </a:ext>
            </a:extLst>
          </p:cNvPr>
          <p:cNvSpPr/>
          <p:nvPr/>
        </p:nvSpPr>
        <p:spPr>
          <a:xfrm>
            <a:off x="6400800" y="7058557"/>
            <a:ext cx="3397827" cy="5990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TextBox 13">
            <a:extLst>
              <a:ext uri="{FF2B5EF4-FFF2-40B4-BE49-F238E27FC236}">
                <a16:creationId xmlns:a16="http://schemas.microsoft.com/office/drawing/2014/main" id="{26162507-A9D5-4C87-845F-6C27C011FD17}"/>
              </a:ext>
            </a:extLst>
          </p:cNvPr>
          <p:cNvSpPr txBox="1"/>
          <p:nvPr/>
        </p:nvSpPr>
        <p:spPr>
          <a:xfrm>
            <a:off x="6400800" y="7206750"/>
            <a:ext cx="3657600" cy="323165"/>
          </a:xfrm>
          <a:prstGeom prst="rect">
            <a:avLst/>
          </a:prstGeom>
          <a:noFill/>
        </p:spPr>
        <p:txBody>
          <a:bodyPr wrap="square" rtlCol="0">
            <a:spAutoFit/>
          </a:bodyPr>
          <a:lstStyle/>
          <a:p>
            <a:r>
              <a:rPr lang="en-US" sz="1500" b="1">
                <a:solidFill>
                  <a:srgbClr val="001C5C"/>
                </a:solidFill>
                <a:latin typeface="+mn-lt"/>
              </a:rPr>
              <a:t>Infrastructure Capital Advisors, LLC</a:t>
            </a:r>
          </a:p>
        </p:txBody>
      </p:sp>
      <p:sp>
        <p:nvSpPr>
          <p:cNvPr id="17" name="Slide Number Placeholder 1">
            <a:extLst>
              <a:ext uri="{FF2B5EF4-FFF2-40B4-BE49-F238E27FC236}">
                <a16:creationId xmlns:a16="http://schemas.microsoft.com/office/drawing/2014/main" id="{611B79E6-C6CA-6D7E-1BBD-02C060DDEA4B}"/>
              </a:ext>
            </a:extLst>
          </p:cNvPr>
          <p:cNvSpPr txBox="1">
            <a:spLocks/>
          </p:cNvSpPr>
          <p:nvPr/>
        </p:nvSpPr>
        <p:spPr>
          <a:xfrm>
            <a:off x="0" y="7358062"/>
            <a:ext cx="2262187" cy="414338"/>
          </a:xfrm>
          <a:prstGeom prst="rect">
            <a:avLst/>
          </a:prstGeom>
        </p:spPr>
        <p:txBody>
          <a:bodyPr vert="horz" lIns="91440" tIns="45720" rIns="91440" bIns="45720" rtlCol="0" anchor="ctr"/>
          <a:lstStyle>
            <a:defPPr>
              <a:defRPr lang="en-US"/>
            </a:defPPr>
            <a:lvl1pPr algn="l" rtl="0" eaLnBrk="0" fontAlgn="base" hangingPunct="0">
              <a:spcBef>
                <a:spcPct val="0"/>
              </a:spcBef>
              <a:spcAft>
                <a:spcPct val="0"/>
              </a:spcAft>
              <a:defRPr sz="990" kern="1200">
                <a:solidFill>
                  <a:schemeClr val="tx1"/>
                </a:solidFill>
                <a:latin typeface="Arial" panose="020B0604020202020204" pitchFamily="34" charset="0"/>
                <a:ea typeface="+mn-ea"/>
                <a:cs typeface="+mn-cs"/>
              </a:defRPr>
            </a:lvl1pPr>
            <a:lvl2pPr marL="457093"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187"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279"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372"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5465" algn="l" defTabSz="914187" rtl="0" eaLnBrk="1" latinLnBrk="0" hangingPunct="1">
              <a:defRPr sz="1200" kern="1200">
                <a:solidFill>
                  <a:schemeClr val="tx1"/>
                </a:solidFill>
                <a:latin typeface="Arial" panose="020B0604020202020204" pitchFamily="34" charset="0"/>
                <a:ea typeface="+mn-ea"/>
                <a:cs typeface="+mn-cs"/>
              </a:defRPr>
            </a:lvl6pPr>
            <a:lvl7pPr marL="2742560" algn="l" defTabSz="914187" rtl="0" eaLnBrk="1" latinLnBrk="0" hangingPunct="1">
              <a:defRPr sz="1200" kern="1200">
                <a:solidFill>
                  <a:schemeClr val="tx1"/>
                </a:solidFill>
                <a:latin typeface="Arial" panose="020B0604020202020204" pitchFamily="34" charset="0"/>
                <a:ea typeface="+mn-ea"/>
                <a:cs typeface="+mn-cs"/>
              </a:defRPr>
            </a:lvl7pPr>
            <a:lvl8pPr marL="3199651" algn="l" defTabSz="914187" rtl="0" eaLnBrk="1" latinLnBrk="0" hangingPunct="1">
              <a:defRPr sz="1200" kern="1200">
                <a:solidFill>
                  <a:schemeClr val="tx1"/>
                </a:solidFill>
                <a:latin typeface="Arial" panose="020B0604020202020204" pitchFamily="34" charset="0"/>
                <a:ea typeface="+mn-ea"/>
                <a:cs typeface="+mn-cs"/>
              </a:defRPr>
            </a:lvl8pPr>
            <a:lvl9pPr marL="3656744" algn="l" defTabSz="914187" rtl="0" eaLnBrk="1" latinLnBrk="0" hangingPunct="1">
              <a:defRPr sz="1200" kern="1200">
                <a:solidFill>
                  <a:schemeClr val="tx1"/>
                </a:solidFill>
                <a:latin typeface="Arial" panose="020B0604020202020204" pitchFamily="34" charset="0"/>
                <a:ea typeface="+mn-ea"/>
                <a:cs typeface="+mn-cs"/>
              </a:defRPr>
            </a:lvl9pPr>
          </a:lstStyle>
          <a:p>
            <a:fld id="{EE22647F-8580-4E23-95E9-78AD894D0ADF}" type="slidenum">
              <a:rPr lang="en-US" smtClean="0"/>
              <a:pPr/>
              <a:t>21</a:t>
            </a:fld>
            <a:endParaRPr lang="en-US"/>
          </a:p>
        </p:txBody>
      </p:sp>
    </p:spTree>
    <p:extLst>
      <p:ext uri="{BB962C8B-B14F-4D97-AF65-F5344CB8AC3E}">
        <p14:creationId xmlns:p14="http://schemas.microsoft.com/office/powerpoint/2010/main" val="13449073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ChangeArrowheads="1"/>
          </p:cNvSpPr>
          <p:nvPr>
            <p:custDataLst>
              <p:tags r:id="rId2"/>
            </p:custDataLst>
          </p:nvPr>
        </p:nvSpPr>
        <p:spPr bwMode="gray">
          <a:xfrm>
            <a:off x="2971800" y="1231900"/>
            <a:ext cx="640080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dash"/>
                <a:miter lim="800000"/>
                <a:headEnd/>
                <a:tailEnd/>
              </a14:hiddenLine>
            </a:ext>
          </a:extLst>
        </p:spPr>
        <p:txBody>
          <a:bodyPr lIns="0" tIns="45710" rIns="91418" bIns="45710"/>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eaLnBrk="1" hangingPunct="1"/>
            <a:endParaRPr lang="en-US" altLang="en-US" sz="1700">
              <a:latin typeface="Book Antiqua" panose="02040602050305030304" pitchFamily="18" charset="0"/>
              <a:ea typeface="ＭＳ Ｐゴシック" panose="020B0600070205080204" pitchFamily="34" charset="-128"/>
            </a:endParaRPr>
          </a:p>
        </p:txBody>
      </p:sp>
      <p:sp>
        <p:nvSpPr>
          <p:cNvPr id="19462" name="Rectangle 2"/>
          <p:cNvSpPr>
            <a:spLocks noChangeArrowheads="1"/>
          </p:cNvSpPr>
          <p:nvPr/>
        </p:nvSpPr>
        <p:spPr bwMode="auto">
          <a:xfrm>
            <a:off x="4918076" y="3748090"/>
            <a:ext cx="223094" cy="276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18" tIns="45710" rIns="91418" bIns="45710">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a:solidFill>
                  <a:srgbClr val="000000"/>
                </a:solidFill>
                <a:latin typeface="Times New Roman" panose="02020603050405020304" pitchFamily="18" charset="0"/>
              </a:rPr>
              <a:t> </a:t>
            </a:r>
            <a:endParaRPr lang="en-US" altLang="en-US"/>
          </a:p>
        </p:txBody>
      </p:sp>
      <p:sp>
        <p:nvSpPr>
          <p:cNvPr id="19463" name="Slide Number Placeholder 1"/>
          <p:cNvSpPr txBox="1">
            <a:spLocks/>
          </p:cNvSpPr>
          <p:nvPr/>
        </p:nvSpPr>
        <p:spPr bwMode="gray">
          <a:xfrm>
            <a:off x="457200" y="7421566"/>
            <a:ext cx="2895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1418" tIns="45710" rIns="91418" bIns="45710"/>
          <a:lstStyle>
            <a:lvl1pPr>
              <a:spcBef>
                <a:spcPct val="100000"/>
              </a:spcBef>
              <a:buChar char=" "/>
              <a:defRPr sz="1300">
                <a:solidFill>
                  <a:schemeClr val="tx1"/>
                </a:solidFill>
                <a:latin typeface="Book Antiqua" panose="02040602050305030304" pitchFamily="18" charset="0"/>
              </a:defRPr>
            </a:lvl1pPr>
            <a:lvl2pPr marL="742950" indent="-285750">
              <a:spcBef>
                <a:spcPct val="50000"/>
              </a:spcBef>
              <a:buSzPct val="65000"/>
              <a:buFont typeface="Wingdings" panose="05000000000000000000" pitchFamily="2" charset="2"/>
              <a:buChar char="n"/>
              <a:defRPr sz="1300">
                <a:solidFill>
                  <a:schemeClr val="tx1"/>
                </a:solidFill>
                <a:latin typeface="Book Antiqua" panose="02040602050305030304" pitchFamily="18" charset="0"/>
              </a:defRPr>
            </a:lvl2pPr>
            <a:lvl3pPr marL="1143000" indent="-228600">
              <a:spcBef>
                <a:spcPct val="50000"/>
              </a:spcBef>
              <a:buChar char="–"/>
              <a:defRPr sz="1300">
                <a:solidFill>
                  <a:schemeClr val="tx1"/>
                </a:solidFill>
                <a:latin typeface="Book Antiqua" panose="02040602050305030304" pitchFamily="18" charset="0"/>
              </a:defRPr>
            </a:lvl3pPr>
            <a:lvl4pPr marL="1600200" indent="-228600">
              <a:spcBef>
                <a:spcPct val="50000"/>
              </a:spcBef>
              <a:buFont typeface="Wingdings" panose="05000000000000000000" pitchFamily="2" charset="2"/>
              <a:buChar char="w"/>
              <a:defRPr sz="1300">
                <a:solidFill>
                  <a:schemeClr val="tx1"/>
                </a:solidFill>
                <a:latin typeface="Book Antiqua" panose="02040602050305030304" pitchFamily="18" charset="0"/>
              </a:defRPr>
            </a:lvl4pPr>
            <a:lvl5pPr marL="2057400" indent="-228600">
              <a:buChar char="»"/>
              <a:defRPr sz="1300">
                <a:solidFill>
                  <a:schemeClr val="tx1"/>
                </a:solidFill>
                <a:latin typeface="Book Antiqua" panose="02040602050305030304" pitchFamily="18" charset="0"/>
              </a:defRPr>
            </a:lvl5pPr>
            <a:lvl6pPr marL="2514600" indent="-228600" eaLnBrk="0" fontAlgn="base" hangingPunct="0">
              <a:spcBef>
                <a:spcPct val="0"/>
              </a:spcBef>
              <a:spcAft>
                <a:spcPct val="0"/>
              </a:spcAft>
              <a:buChar char="»"/>
              <a:defRPr sz="1300">
                <a:solidFill>
                  <a:schemeClr val="tx1"/>
                </a:solidFill>
                <a:latin typeface="Book Antiqua" panose="02040602050305030304" pitchFamily="18" charset="0"/>
              </a:defRPr>
            </a:lvl6pPr>
            <a:lvl7pPr marL="2971800" indent="-228600" eaLnBrk="0" fontAlgn="base" hangingPunct="0">
              <a:spcBef>
                <a:spcPct val="0"/>
              </a:spcBef>
              <a:spcAft>
                <a:spcPct val="0"/>
              </a:spcAft>
              <a:buChar char="»"/>
              <a:defRPr sz="1300">
                <a:solidFill>
                  <a:schemeClr val="tx1"/>
                </a:solidFill>
                <a:latin typeface="Book Antiqua" panose="02040602050305030304" pitchFamily="18" charset="0"/>
              </a:defRPr>
            </a:lvl7pPr>
            <a:lvl8pPr marL="3429000" indent="-228600" eaLnBrk="0" fontAlgn="base" hangingPunct="0">
              <a:spcBef>
                <a:spcPct val="0"/>
              </a:spcBef>
              <a:spcAft>
                <a:spcPct val="0"/>
              </a:spcAft>
              <a:buChar char="»"/>
              <a:defRPr sz="1300">
                <a:solidFill>
                  <a:schemeClr val="tx1"/>
                </a:solidFill>
                <a:latin typeface="Book Antiqua" panose="02040602050305030304" pitchFamily="18" charset="0"/>
              </a:defRPr>
            </a:lvl8pPr>
            <a:lvl9pPr marL="3886200" indent="-228600" eaLnBrk="0" fontAlgn="base" hangingPunct="0">
              <a:spcBef>
                <a:spcPct val="0"/>
              </a:spcBef>
              <a:spcAft>
                <a:spcPct val="0"/>
              </a:spcAft>
              <a:buChar char="»"/>
              <a:defRPr sz="1300">
                <a:solidFill>
                  <a:schemeClr val="tx1"/>
                </a:solidFill>
                <a:latin typeface="Book Antiqua" panose="02040602050305030304" pitchFamily="18" charset="0"/>
              </a:defRPr>
            </a:lvl9pPr>
          </a:lstStyle>
          <a:p>
            <a:pPr>
              <a:spcBef>
                <a:spcPct val="0"/>
              </a:spcBef>
              <a:buFontTx/>
              <a:buNone/>
            </a:pPr>
            <a:endParaRPr lang="en-US" altLang="en-US" sz="1100" b="1">
              <a:solidFill>
                <a:schemeClr val="tx2"/>
              </a:solidFill>
              <a:latin typeface="Arial" panose="020B0604020202020204" pitchFamily="34" charset="0"/>
              <a:cs typeface="Arial" panose="020B0604020202020204" pitchFamily="34" charset="0"/>
            </a:endParaRPr>
          </a:p>
        </p:txBody>
      </p:sp>
      <p:grpSp>
        <p:nvGrpSpPr>
          <p:cNvPr id="11" name="Group 5"/>
          <p:cNvGrpSpPr>
            <a:grpSpLocks/>
          </p:cNvGrpSpPr>
          <p:nvPr>
            <p:custDataLst>
              <p:tags r:id="rId3"/>
            </p:custDataLst>
          </p:nvPr>
        </p:nvGrpSpPr>
        <p:grpSpPr bwMode="auto">
          <a:xfrm>
            <a:off x="457200" y="950915"/>
            <a:ext cx="8915401" cy="371475"/>
            <a:chOff x="286" y="1065"/>
            <a:chExt cx="5617" cy="234"/>
          </a:xfrm>
        </p:grpSpPr>
        <p:sp>
          <p:nvSpPr>
            <p:cNvPr id="12" name="Text Box 6"/>
            <p:cNvSpPr txBox="1">
              <a:spLocks noChangeArrowheads="1"/>
            </p:cNvSpPr>
            <p:nvPr>
              <p:custDataLst>
                <p:tags r:id="rId5"/>
              </p:custDataLst>
            </p:nvPr>
          </p:nvSpPr>
          <p:spPr bwMode="auto">
            <a:xfrm>
              <a:off x="430" y="1065"/>
              <a:ext cx="5473" cy="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50800" rIns="0" bIns="0">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eaLnBrk="1" hangingPunct="1"/>
              <a:r>
                <a:rPr lang="en-US" altLang="en-US" sz="2000" b="1">
                  <a:solidFill>
                    <a:srgbClr val="001C5C"/>
                  </a:solidFill>
                  <a:latin typeface="Calibri" panose="020F0502020204030204" pitchFamily="34" charset="0"/>
                  <a:ea typeface="ＭＳ Ｐゴシック" panose="020B0600070205080204" pitchFamily="34" charset="-128"/>
                  <a:cs typeface="Calibri" panose="020F0502020204030204" pitchFamily="34" charset="0"/>
                </a:rPr>
                <a:t>Introduction to Preferreds  </a:t>
              </a:r>
            </a:p>
          </p:txBody>
        </p:sp>
        <p:sp>
          <p:nvSpPr>
            <p:cNvPr id="14" name="Rectangle 8"/>
            <p:cNvSpPr>
              <a:spLocks noChangeArrowheads="1"/>
            </p:cNvSpPr>
            <p:nvPr/>
          </p:nvSpPr>
          <p:spPr bwMode="auto">
            <a:xfrm>
              <a:off x="286" y="1065"/>
              <a:ext cx="54" cy="213"/>
            </a:xfrm>
            <a:prstGeom prst="rect">
              <a:avLst/>
            </a:prstGeom>
            <a:solidFill>
              <a:srgbClr val="001C5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eaLnBrk="1" hangingPunct="1"/>
              <a:endParaRPr lang="en-GB" altLang="en-US" sz="1800" b="1">
                <a:solidFill>
                  <a:schemeClr val="tx2"/>
                </a:solidFill>
                <a:latin typeface="Book Antiqua" panose="02040602050305030304" pitchFamily="18" charset="0"/>
              </a:endParaRPr>
            </a:p>
          </p:txBody>
        </p:sp>
      </p:grpSp>
      <p:graphicFrame>
        <p:nvGraphicFramePr>
          <p:cNvPr id="15" name="Chart 14">
            <a:extLst>
              <a:ext uri="{FF2B5EF4-FFF2-40B4-BE49-F238E27FC236}">
                <a16:creationId xmlns:a16="http://schemas.microsoft.com/office/drawing/2014/main" id="{00000000-0008-0000-0600-000003000000}"/>
              </a:ext>
            </a:extLst>
          </p:cNvPr>
          <p:cNvGraphicFramePr>
            <a:graphicFrameLocks/>
          </p:cNvGraphicFramePr>
          <p:nvPr/>
        </p:nvGraphicFramePr>
        <p:xfrm>
          <a:off x="6254086" y="913184"/>
          <a:ext cx="4535424" cy="2715768"/>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21" name="Chart 20">
            <a:extLst>
              <a:ext uri="{FF2B5EF4-FFF2-40B4-BE49-F238E27FC236}">
                <a16:creationId xmlns:a16="http://schemas.microsoft.com/office/drawing/2014/main" id="{00000000-0008-0000-0300-000003000000}"/>
              </a:ext>
            </a:extLst>
          </p:cNvPr>
          <p:cNvGraphicFramePr>
            <a:graphicFrameLocks/>
          </p:cNvGraphicFramePr>
          <p:nvPr/>
        </p:nvGraphicFramePr>
        <p:xfrm>
          <a:off x="6473952" y="1005840"/>
          <a:ext cx="4572000" cy="2743200"/>
        </p:xfrm>
        <a:graphic>
          <a:graphicData uri="http://schemas.openxmlformats.org/drawingml/2006/chart">
            <c:chart xmlns:c="http://schemas.openxmlformats.org/drawingml/2006/chart" xmlns:r="http://schemas.openxmlformats.org/officeDocument/2006/relationships" r:id="rId8"/>
          </a:graphicData>
        </a:graphic>
      </p:graphicFrame>
      <p:sp>
        <p:nvSpPr>
          <p:cNvPr id="19" name="Rectangle 10">
            <a:extLst>
              <a:ext uri="{FF2B5EF4-FFF2-40B4-BE49-F238E27FC236}">
                <a16:creationId xmlns:a16="http://schemas.microsoft.com/office/drawing/2014/main" id="{EC558686-4C03-4115-B42F-3C07E77AC073}"/>
              </a:ext>
            </a:extLst>
          </p:cNvPr>
          <p:cNvSpPr>
            <a:spLocks noChangeArrowheads="1"/>
          </p:cNvSpPr>
          <p:nvPr>
            <p:custDataLst>
              <p:tags r:id="rId4"/>
            </p:custDataLst>
          </p:nvPr>
        </p:nvSpPr>
        <p:spPr bwMode="gray">
          <a:xfrm>
            <a:off x="1188843" y="2215753"/>
            <a:ext cx="4088950" cy="1571393"/>
          </a:xfrm>
          <a:prstGeom prst="rect">
            <a:avLst/>
          </a:prstGeom>
          <a:noFill/>
          <a:ln w="12700">
            <a:noFill/>
            <a:miter lim="800000"/>
            <a:headEnd/>
            <a:tailEnd/>
          </a:ln>
        </p:spPr>
        <p:txBody>
          <a:bodyPr wrap="square" lIns="0" tIns="46578" rIns="0" bIns="46578">
            <a:spAutoFit/>
          </a:bodyPr>
          <a:lstStyle/>
          <a:p>
            <a:pPr algn="just"/>
            <a:r>
              <a:rPr lang="en-US" sz="1200">
                <a:latin typeface="Calibri" pitchFamily="34" charset="0"/>
                <a:cs typeface="Calibri" pitchFamily="34" charset="0"/>
              </a:rPr>
              <a:t>Preferred stocks (“preferreds”) are hybrid equity securities with characteristics similar to debt instruments.  Like bonds and other fixed income instruments, preferreds are senior to common equity in a company’s capital structure and have a higher claim to assets and dividends than common equity. For investors looking for above-average yields in investment grade offerings, preferreds can be a core component within a diversified, income-focused portfolio.</a:t>
            </a:r>
            <a:endParaRPr lang="en-US" sz="1200" u="sng"/>
          </a:p>
        </p:txBody>
      </p:sp>
      <p:cxnSp>
        <p:nvCxnSpPr>
          <p:cNvPr id="20" name="Straight Arrow Connector 19">
            <a:extLst>
              <a:ext uri="{FF2B5EF4-FFF2-40B4-BE49-F238E27FC236}">
                <a16:creationId xmlns:a16="http://schemas.microsoft.com/office/drawing/2014/main" id="{AC8F4BB6-449D-40E3-9201-81AFF0A16F68}"/>
              </a:ext>
            </a:extLst>
          </p:cNvPr>
          <p:cNvCxnSpPr>
            <a:cxnSpLocks/>
          </p:cNvCxnSpPr>
          <p:nvPr/>
        </p:nvCxnSpPr>
        <p:spPr>
          <a:xfrm>
            <a:off x="9096664" y="1829305"/>
            <a:ext cx="10013" cy="200331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32A0C60B-D991-4E02-9B32-E8DBCAA197C4}"/>
              </a:ext>
            </a:extLst>
          </p:cNvPr>
          <p:cNvSpPr txBox="1"/>
          <p:nvPr/>
        </p:nvSpPr>
        <p:spPr>
          <a:xfrm>
            <a:off x="8900551" y="1674857"/>
            <a:ext cx="402238" cy="123111"/>
          </a:xfrm>
          <a:prstGeom prst="rect">
            <a:avLst/>
          </a:prstGeom>
          <a:noFill/>
        </p:spPr>
        <p:txBody>
          <a:bodyPr wrap="square" lIns="0" tIns="0" rIns="0" bIns="0" rtlCol="0">
            <a:spAutoFit/>
          </a:bodyPr>
          <a:lstStyle/>
          <a:p>
            <a:pPr algn="ctr"/>
            <a:r>
              <a:rPr lang="en-US" sz="800">
                <a:latin typeface="+mn-lt"/>
              </a:rPr>
              <a:t>First</a:t>
            </a:r>
            <a:endParaRPr lang="en-US" sz="1000">
              <a:latin typeface="+mn-lt"/>
            </a:endParaRPr>
          </a:p>
        </p:txBody>
      </p:sp>
      <p:sp>
        <p:nvSpPr>
          <p:cNvPr id="23" name="TextBox 22">
            <a:extLst>
              <a:ext uri="{FF2B5EF4-FFF2-40B4-BE49-F238E27FC236}">
                <a16:creationId xmlns:a16="http://schemas.microsoft.com/office/drawing/2014/main" id="{9B0816E4-77F7-4968-A625-2BAB7F709E2B}"/>
              </a:ext>
            </a:extLst>
          </p:cNvPr>
          <p:cNvSpPr txBox="1"/>
          <p:nvPr/>
        </p:nvSpPr>
        <p:spPr>
          <a:xfrm>
            <a:off x="8900551" y="3863957"/>
            <a:ext cx="402238" cy="123111"/>
          </a:xfrm>
          <a:prstGeom prst="rect">
            <a:avLst/>
          </a:prstGeom>
          <a:noFill/>
        </p:spPr>
        <p:txBody>
          <a:bodyPr wrap="square" lIns="0" tIns="0" rIns="0" bIns="0" rtlCol="0">
            <a:spAutoFit/>
          </a:bodyPr>
          <a:lstStyle/>
          <a:p>
            <a:pPr algn="ctr"/>
            <a:r>
              <a:rPr lang="en-US" sz="800">
                <a:latin typeface="+mn-lt"/>
              </a:rPr>
              <a:t>Last</a:t>
            </a:r>
          </a:p>
        </p:txBody>
      </p:sp>
      <p:sp>
        <p:nvSpPr>
          <p:cNvPr id="24" name="Rectangle 23">
            <a:extLst>
              <a:ext uri="{FF2B5EF4-FFF2-40B4-BE49-F238E27FC236}">
                <a16:creationId xmlns:a16="http://schemas.microsoft.com/office/drawing/2014/main" id="{E2133A2B-8E8A-4EB7-85ED-F7802479ACA7}"/>
              </a:ext>
            </a:extLst>
          </p:cNvPr>
          <p:cNvSpPr/>
          <p:nvPr/>
        </p:nvSpPr>
        <p:spPr>
          <a:xfrm>
            <a:off x="6609356" y="1694257"/>
            <a:ext cx="2181391" cy="365760"/>
          </a:xfrm>
          <a:prstGeom prst="rect">
            <a:avLst/>
          </a:prstGeom>
          <a:solidFill>
            <a:srgbClr val="001C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solidFill>
                <a:srgbClr val="001C5C"/>
              </a:solidFill>
            </a:endParaRPr>
          </a:p>
        </p:txBody>
      </p:sp>
      <p:sp>
        <p:nvSpPr>
          <p:cNvPr id="25" name="TextBox 24">
            <a:extLst>
              <a:ext uri="{FF2B5EF4-FFF2-40B4-BE49-F238E27FC236}">
                <a16:creationId xmlns:a16="http://schemas.microsoft.com/office/drawing/2014/main" id="{D3CCC4CD-EA60-49C0-A843-B13C4403E815}"/>
              </a:ext>
            </a:extLst>
          </p:cNvPr>
          <p:cNvSpPr txBox="1"/>
          <p:nvPr/>
        </p:nvSpPr>
        <p:spPr>
          <a:xfrm>
            <a:off x="8764409" y="1371727"/>
            <a:ext cx="674523" cy="215444"/>
          </a:xfrm>
          <a:prstGeom prst="rect">
            <a:avLst/>
          </a:prstGeom>
          <a:noFill/>
        </p:spPr>
        <p:txBody>
          <a:bodyPr wrap="square" lIns="0" tIns="0" rIns="0" bIns="0" rtlCol="0">
            <a:spAutoFit/>
          </a:bodyPr>
          <a:lstStyle/>
          <a:p>
            <a:pPr algn="ctr"/>
            <a:r>
              <a:rPr lang="en-US" sz="700" b="1">
                <a:latin typeface="+mn-lt"/>
              </a:rPr>
              <a:t>Claim on Company Assets</a:t>
            </a:r>
          </a:p>
        </p:txBody>
      </p:sp>
      <p:sp>
        <p:nvSpPr>
          <p:cNvPr id="26" name="Rectangle 25">
            <a:extLst>
              <a:ext uri="{FF2B5EF4-FFF2-40B4-BE49-F238E27FC236}">
                <a16:creationId xmlns:a16="http://schemas.microsoft.com/office/drawing/2014/main" id="{65D7D370-DEA6-4C9F-8B32-F9C2CEDCD241}"/>
              </a:ext>
            </a:extLst>
          </p:cNvPr>
          <p:cNvSpPr/>
          <p:nvPr/>
        </p:nvSpPr>
        <p:spPr>
          <a:xfrm>
            <a:off x="6871123" y="2650087"/>
            <a:ext cx="1657856" cy="365760"/>
          </a:xfrm>
          <a:prstGeom prst="rect">
            <a:avLst/>
          </a:prstGeom>
          <a:solidFill>
            <a:srgbClr val="001C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solidFill>
                <a:srgbClr val="001C5C"/>
              </a:solidFill>
            </a:endParaRPr>
          </a:p>
        </p:txBody>
      </p:sp>
      <p:sp>
        <p:nvSpPr>
          <p:cNvPr id="27" name="Rectangle 26">
            <a:extLst>
              <a:ext uri="{FF2B5EF4-FFF2-40B4-BE49-F238E27FC236}">
                <a16:creationId xmlns:a16="http://schemas.microsoft.com/office/drawing/2014/main" id="{020D3528-4AA1-4357-8F55-59F1D1564AE1}"/>
              </a:ext>
            </a:extLst>
          </p:cNvPr>
          <p:cNvSpPr/>
          <p:nvPr/>
        </p:nvSpPr>
        <p:spPr>
          <a:xfrm>
            <a:off x="7002006" y="3128002"/>
            <a:ext cx="1396090" cy="365760"/>
          </a:xfrm>
          <a:prstGeom prst="rect">
            <a:avLst/>
          </a:prstGeom>
          <a:solidFill>
            <a:srgbClr val="5E7C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28" name="Rectangle 27">
            <a:extLst>
              <a:ext uri="{FF2B5EF4-FFF2-40B4-BE49-F238E27FC236}">
                <a16:creationId xmlns:a16="http://schemas.microsoft.com/office/drawing/2014/main" id="{161BA65D-98EC-4C9A-BA82-9FB4116CF26D}"/>
              </a:ext>
            </a:extLst>
          </p:cNvPr>
          <p:cNvSpPr/>
          <p:nvPr/>
        </p:nvSpPr>
        <p:spPr>
          <a:xfrm>
            <a:off x="7132890" y="3605919"/>
            <a:ext cx="1134323" cy="365760"/>
          </a:xfrm>
          <a:prstGeom prst="rect">
            <a:avLst/>
          </a:prstGeom>
          <a:solidFill>
            <a:srgbClr val="4850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29" name="TextBox 28">
            <a:extLst>
              <a:ext uri="{FF2B5EF4-FFF2-40B4-BE49-F238E27FC236}">
                <a16:creationId xmlns:a16="http://schemas.microsoft.com/office/drawing/2014/main" id="{DA6FD94F-514B-48BE-8A33-0A80C19AE71A}"/>
              </a:ext>
            </a:extLst>
          </p:cNvPr>
          <p:cNvSpPr txBox="1"/>
          <p:nvPr/>
        </p:nvSpPr>
        <p:spPr>
          <a:xfrm>
            <a:off x="6544698" y="1371727"/>
            <a:ext cx="2273306" cy="246221"/>
          </a:xfrm>
          <a:prstGeom prst="rect">
            <a:avLst/>
          </a:prstGeom>
          <a:noFill/>
        </p:spPr>
        <p:txBody>
          <a:bodyPr wrap="square" rtlCol="0">
            <a:spAutoFit/>
          </a:bodyPr>
          <a:lstStyle/>
          <a:p>
            <a:pPr algn="ctr"/>
            <a:r>
              <a:rPr lang="en-US" sz="1000" b="1">
                <a:latin typeface="+mn-lt"/>
              </a:rPr>
              <a:t>Traditional Capital Structure</a:t>
            </a:r>
          </a:p>
        </p:txBody>
      </p:sp>
      <p:sp>
        <p:nvSpPr>
          <p:cNvPr id="30" name="Rectangle 29">
            <a:extLst>
              <a:ext uri="{FF2B5EF4-FFF2-40B4-BE49-F238E27FC236}">
                <a16:creationId xmlns:a16="http://schemas.microsoft.com/office/drawing/2014/main" id="{271C7664-72FB-4D9D-A6FF-C10D0B0AF62A}"/>
              </a:ext>
            </a:extLst>
          </p:cNvPr>
          <p:cNvSpPr/>
          <p:nvPr/>
        </p:nvSpPr>
        <p:spPr>
          <a:xfrm>
            <a:off x="6740239" y="2172172"/>
            <a:ext cx="1919624" cy="365760"/>
          </a:xfrm>
          <a:prstGeom prst="rect">
            <a:avLst/>
          </a:prstGeom>
          <a:solidFill>
            <a:srgbClr val="001C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solidFill>
                <a:srgbClr val="001C5C"/>
              </a:solidFill>
            </a:endParaRPr>
          </a:p>
        </p:txBody>
      </p:sp>
      <p:sp>
        <p:nvSpPr>
          <p:cNvPr id="31" name="Left Bracket 30">
            <a:extLst>
              <a:ext uri="{FF2B5EF4-FFF2-40B4-BE49-F238E27FC236}">
                <a16:creationId xmlns:a16="http://schemas.microsoft.com/office/drawing/2014/main" id="{89D95977-E77C-40C8-A146-FA60D317079A}"/>
              </a:ext>
            </a:extLst>
          </p:cNvPr>
          <p:cNvSpPr/>
          <p:nvPr/>
        </p:nvSpPr>
        <p:spPr>
          <a:xfrm>
            <a:off x="6239470" y="1694257"/>
            <a:ext cx="241381" cy="1321590"/>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000"/>
          </a:p>
        </p:txBody>
      </p:sp>
      <p:sp>
        <p:nvSpPr>
          <p:cNvPr id="32" name="Left Bracket 31">
            <a:extLst>
              <a:ext uri="{FF2B5EF4-FFF2-40B4-BE49-F238E27FC236}">
                <a16:creationId xmlns:a16="http://schemas.microsoft.com/office/drawing/2014/main" id="{B2643785-37AD-4CEE-A340-C2FFE19B207A}"/>
              </a:ext>
            </a:extLst>
          </p:cNvPr>
          <p:cNvSpPr/>
          <p:nvPr/>
        </p:nvSpPr>
        <p:spPr>
          <a:xfrm>
            <a:off x="6239471" y="3097242"/>
            <a:ext cx="241380" cy="874437"/>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000"/>
          </a:p>
        </p:txBody>
      </p:sp>
      <p:sp>
        <p:nvSpPr>
          <p:cNvPr id="33" name="TextBox 32">
            <a:extLst>
              <a:ext uri="{FF2B5EF4-FFF2-40B4-BE49-F238E27FC236}">
                <a16:creationId xmlns:a16="http://schemas.microsoft.com/office/drawing/2014/main" id="{990810DF-7A9A-4719-8FF9-08EEB5C56B94}"/>
              </a:ext>
            </a:extLst>
          </p:cNvPr>
          <p:cNvSpPr txBox="1"/>
          <p:nvPr/>
        </p:nvSpPr>
        <p:spPr>
          <a:xfrm>
            <a:off x="5763610" y="2239636"/>
            <a:ext cx="488641" cy="230832"/>
          </a:xfrm>
          <a:prstGeom prst="rect">
            <a:avLst/>
          </a:prstGeom>
          <a:noFill/>
        </p:spPr>
        <p:txBody>
          <a:bodyPr wrap="square" rtlCol="0">
            <a:spAutoFit/>
          </a:bodyPr>
          <a:lstStyle/>
          <a:p>
            <a:pPr algn="ctr"/>
            <a:r>
              <a:rPr lang="en-US" sz="900" b="1">
                <a:latin typeface="+mn-lt"/>
              </a:rPr>
              <a:t>Debt</a:t>
            </a:r>
          </a:p>
        </p:txBody>
      </p:sp>
      <p:sp>
        <p:nvSpPr>
          <p:cNvPr id="34" name="TextBox 33">
            <a:extLst>
              <a:ext uri="{FF2B5EF4-FFF2-40B4-BE49-F238E27FC236}">
                <a16:creationId xmlns:a16="http://schemas.microsoft.com/office/drawing/2014/main" id="{3BD4B4C8-898F-4012-A7EE-A12976FB661B}"/>
              </a:ext>
            </a:extLst>
          </p:cNvPr>
          <p:cNvSpPr txBox="1"/>
          <p:nvPr/>
        </p:nvSpPr>
        <p:spPr>
          <a:xfrm>
            <a:off x="5677272" y="3419044"/>
            <a:ext cx="574979" cy="230832"/>
          </a:xfrm>
          <a:prstGeom prst="rect">
            <a:avLst/>
          </a:prstGeom>
          <a:noFill/>
        </p:spPr>
        <p:txBody>
          <a:bodyPr wrap="square" rtlCol="0">
            <a:spAutoFit/>
          </a:bodyPr>
          <a:lstStyle/>
          <a:p>
            <a:pPr algn="ctr"/>
            <a:r>
              <a:rPr lang="en-US" sz="900" b="1">
                <a:latin typeface="+mn-lt"/>
              </a:rPr>
              <a:t>Equity</a:t>
            </a:r>
          </a:p>
        </p:txBody>
      </p:sp>
      <p:sp>
        <p:nvSpPr>
          <p:cNvPr id="35" name="TextBox 34">
            <a:extLst>
              <a:ext uri="{FF2B5EF4-FFF2-40B4-BE49-F238E27FC236}">
                <a16:creationId xmlns:a16="http://schemas.microsoft.com/office/drawing/2014/main" id="{F9E0D031-9CB0-43C7-825C-5F807911ACE8}"/>
              </a:ext>
            </a:extLst>
          </p:cNvPr>
          <p:cNvSpPr txBox="1"/>
          <p:nvPr/>
        </p:nvSpPr>
        <p:spPr>
          <a:xfrm>
            <a:off x="6590656" y="1763018"/>
            <a:ext cx="2181391" cy="230832"/>
          </a:xfrm>
          <a:prstGeom prst="rect">
            <a:avLst/>
          </a:prstGeom>
          <a:noFill/>
        </p:spPr>
        <p:txBody>
          <a:bodyPr wrap="square" rtlCol="0">
            <a:spAutoFit/>
          </a:bodyPr>
          <a:lstStyle/>
          <a:p>
            <a:pPr algn="ctr"/>
            <a:r>
              <a:rPr lang="en-US" sz="900" b="1">
                <a:solidFill>
                  <a:schemeClr val="bg1"/>
                </a:solidFill>
                <a:latin typeface="+mn-lt"/>
              </a:rPr>
              <a:t>Secured Debt</a:t>
            </a:r>
          </a:p>
        </p:txBody>
      </p:sp>
      <p:sp>
        <p:nvSpPr>
          <p:cNvPr id="36" name="TextBox 35">
            <a:extLst>
              <a:ext uri="{FF2B5EF4-FFF2-40B4-BE49-F238E27FC236}">
                <a16:creationId xmlns:a16="http://schemas.microsoft.com/office/drawing/2014/main" id="{A153CF39-C3EB-4831-B28C-CFBACCF07B41}"/>
              </a:ext>
            </a:extLst>
          </p:cNvPr>
          <p:cNvSpPr txBox="1"/>
          <p:nvPr/>
        </p:nvSpPr>
        <p:spPr>
          <a:xfrm>
            <a:off x="6852423" y="2719064"/>
            <a:ext cx="1657856" cy="230832"/>
          </a:xfrm>
          <a:prstGeom prst="rect">
            <a:avLst/>
          </a:prstGeom>
          <a:noFill/>
        </p:spPr>
        <p:txBody>
          <a:bodyPr wrap="square" rtlCol="0">
            <a:spAutoFit/>
          </a:bodyPr>
          <a:lstStyle/>
          <a:p>
            <a:pPr algn="ctr"/>
            <a:r>
              <a:rPr lang="en-US" sz="900" b="1">
                <a:solidFill>
                  <a:schemeClr val="bg1"/>
                </a:solidFill>
                <a:latin typeface="+mn-lt"/>
              </a:rPr>
              <a:t>Unsecured Subordinated Debt</a:t>
            </a:r>
          </a:p>
        </p:txBody>
      </p:sp>
      <p:sp>
        <p:nvSpPr>
          <p:cNvPr id="37" name="TextBox 36">
            <a:extLst>
              <a:ext uri="{FF2B5EF4-FFF2-40B4-BE49-F238E27FC236}">
                <a16:creationId xmlns:a16="http://schemas.microsoft.com/office/drawing/2014/main" id="{87C28E1B-2716-45F1-9A1F-33C686CF2A3E}"/>
              </a:ext>
            </a:extLst>
          </p:cNvPr>
          <p:cNvSpPr txBox="1"/>
          <p:nvPr/>
        </p:nvSpPr>
        <p:spPr>
          <a:xfrm>
            <a:off x="6978950" y="3191529"/>
            <a:ext cx="1404802" cy="230832"/>
          </a:xfrm>
          <a:prstGeom prst="rect">
            <a:avLst/>
          </a:prstGeom>
          <a:noFill/>
        </p:spPr>
        <p:txBody>
          <a:bodyPr wrap="square" rtlCol="0">
            <a:spAutoFit/>
          </a:bodyPr>
          <a:lstStyle/>
          <a:p>
            <a:pPr algn="ctr"/>
            <a:r>
              <a:rPr lang="en-US" sz="900" b="1">
                <a:solidFill>
                  <a:schemeClr val="bg1"/>
                </a:solidFill>
                <a:latin typeface="+mn-lt"/>
              </a:rPr>
              <a:t>Preferred Equity</a:t>
            </a:r>
          </a:p>
        </p:txBody>
      </p:sp>
      <p:sp>
        <p:nvSpPr>
          <p:cNvPr id="38" name="TextBox 37">
            <a:extLst>
              <a:ext uri="{FF2B5EF4-FFF2-40B4-BE49-F238E27FC236}">
                <a16:creationId xmlns:a16="http://schemas.microsoft.com/office/drawing/2014/main" id="{5FDED8F2-2728-4DF4-A732-8125E52F5989}"/>
              </a:ext>
            </a:extLst>
          </p:cNvPr>
          <p:cNvSpPr txBox="1"/>
          <p:nvPr/>
        </p:nvSpPr>
        <p:spPr>
          <a:xfrm>
            <a:off x="7114190" y="3672702"/>
            <a:ext cx="1134323" cy="228888"/>
          </a:xfrm>
          <a:prstGeom prst="rect">
            <a:avLst/>
          </a:prstGeom>
          <a:noFill/>
        </p:spPr>
        <p:txBody>
          <a:bodyPr wrap="square" rtlCol="0">
            <a:spAutoFit/>
          </a:bodyPr>
          <a:lstStyle/>
          <a:p>
            <a:pPr algn="ctr"/>
            <a:r>
              <a:rPr lang="en-US" sz="900" b="1">
                <a:solidFill>
                  <a:schemeClr val="bg1"/>
                </a:solidFill>
                <a:latin typeface="+mn-lt"/>
              </a:rPr>
              <a:t>Common Equity</a:t>
            </a:r>
          </a:p>
        </p:txBody>
      </p:sp>
      <p:sp>
        <p:nvSpPr>
          <p:cNvPr id="39" name="TextBox 38">
            <a:extLst>
              <a:ext uri="{FF2B5EF4-FFF2-40B4-BE49-F238E27FC236}">
                <a16:creationId xmlns:a16="http://schemas.microsoft.com/office/drawing/2014/main" id="{7C5806BF-8BE8-43E1-A053-DFEA0869EA6E}"/>
              </a:ext>
            </a:extLst>
          </p:cNvPr>
          <p:cNvSpPr txBox="1"/>
          <p:nvPr/>
        </p:nvSpPr>
        <p:spPr>
          <a:xfrm>
            <a:off x="6721540" y="2237914"/>
            <a:ext cx="1919623" cy="232553"/>
          </a:xfrm>
          <a:prstGeom prst="rect">
            <a:avLst/>
          </a:prstGeom>
          <a:noFill/>
        </p:spPr>
        <p:txBody>
          <a:bodyPr wrap="square" rtlCol="0">
            <a:spAutoFit/>
          </a:bodyPr>
          <a:lstStyle/>
          <a:p>
            <a:pPr algn="ctr"/>
            <a:r>
              <a:rPr lang="en-US" sz="900" b="1">
                <a:solidFill>
                  <a:schemeClr val="bg1"/>
                </a:solidFill>
                <a:latin typeface="+mn-lt"/>
              </a:rPr>
              <a:t>Unsecured Debt</a:t>
            </a:r>
          </a:p>
        </p:txBody>
      </p:sp>
      <p:sp>
        <p:nvSpPr>
          <p:cNvPr id="40" name="Rounded Rectangle 9">
            <a:extLst>
              <a:ext uri="{FF2B5EF4-FFF2-40B4-BE49-F238E27FC236}">
                <a16:creationId xmlns:a16="http://schemas.microsoft.com/office/drawing/2014/main" id="{441285FD-77C2-416A-BD5C-66F4608064BA}"/>
              </a:ext>
            </a:extLst>
          </p:cNvPr>
          <p:cNvSpPr/>
          <p:nvPr/>
        </p:nvSpPr>
        <p:spPr>
          <a:xfrm>
            <a:off x="1727672" y="4116757"/>
            <a:ext cx="7682211" cy="587243"/>
          </a:xfrm>
          <a:prstGeom prst="roundRect">
            <a:avLst/>
          </a:prstGeom>
          <a:solidFill>
            <a:srgbClr val="CCD1D7"/>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548640" rtlCol="0" anchor="ctr"/>
          <a:lstStyle/>
          <a:p>
            <a:pPr marL="171450" indent="-171450">
              <a:buFont typeface="Arial" panose="020B0604020202020204" pitchFamily="34" charset="0"/>
              <a:buChar char="•"/>
            </a:pPr>
            <a:r>
              <a:rPr lang="en-US" sz="1050">
                <a:solidFill>
                  <a:schemeClr val="tx1"/>
                </a:solidFill>
              </a:rPr>
              <a:t>Preferred stock dividend rates may be fixed or floating</a:t>
            </a:r>
          </a:p>
          <a:p>
            <a:pPr marL="171450" indent="-171450">
              <a:buFont typeface="Arial" panose="020B0604020202020204" pitchFamily="34" charset="0"/>
              <a:buChar char="•"/>
            </a:pPr>
            <a:r>
              <a:rPr lang="en-US" sz="1050">
                <a:solidFill>
                  <a:schemeClr val="tx1"/>
                </a:solidFill>
              </a:rPr>
              <a:t>Dividends to preferred shareholders must be current before dividends are paid to common stock shareholders</a:t>
            </a:r>
          </a:p>
        </p:txBody>
      </p:sp>
      <p:sp>
        <p:nvSpPr>
          <p:cNvPr id="41" name="Right Arrow 8">
            <a:extLst>
              <a:ext uri="{FF2B5EF4-FFF2-40B4-BE49-F238E27FC236}">
                <a16:creationId xmlns:a16="http://schemas.microsoft.com/office/drawing/2014/main" id="{B5A00543-00F9-4B29-8429-D9EB72D5F57F}"/>
              </a:ext>
            </a:extLst>
          </p:cNvPr>
          <p:cNvSpPr/>
          <p:nvPr/>
        </p:nvSpPr>
        <p:spPr>
          <a:xfrm>
            <a:off x="454173" y="4116757"/>
            <a:ext cx="1710842" cy="587243"/>
          </a:xfrm>
          <a:prstGeom prst="rightArrow">
            <a:avLst>
              <a:gd name="adj1" fmla="val 100000"/>
              <a:gd name="adj2" fmla="val 62572"/>
            </a:avLst>
          </a:prstGeom>
          <a:solidFill>
            <a:srgbClr val="001C5C"/>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b="1">
                <a:solidFill>
                  <a:schemeClr val="bg1"/>
                </a:solidFill>
                <a:latin typeface="+mj-lt"/>
                <a:cs typeface="Arial" panose="020B0604020202020204" pitchFamily="34" charset="0"/>
              </a:rPr>
              <a:t>PAYMENTS</a:t>
            </a:r>
          </a:p>
        </p:txBody>
      </p:sp>
      <p:sp>
        <p:nvSpPr>
          <p:cNvPr id="42" name="Rounded Rectangle 9">
            <a:extLst>
              <a:ext uri="{FF2B5EF4-FFF2-40B4-BE49-F238E27FC236}">
                <a16:creationId xmlns:a16="http://schemas.microsoft.com/office/drawing/2014/main" id="{19102D44-5BE0-4334-B482-FA81178E6B2B}"/>
              </a:ext>
            </a:extLst>
          </p:cNvPr>
          <p:cNvSpPr/>
          <p:nvPr/>
        </p:nvSpPr>
        <p:spPr>
          <a:xfrm>
            <a:off x="1727672" y="4788219"/>
            <a:ext cx="7682211" cy="585216"/>
          </a:xfrm>
          <a:prstGeom prst="roundRect">
            <a:avLst/>
          </a:prstGeom>
          <a:solidFill>
            <a:srgbClr val="CCD1D7"/>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548640" rtlCol="0" anchor="ctr"/>
          <a:lstStyle/>
          <a:p>
            <a:pPr marL="171450" indent="-171450">
              <a:buFont typeface="Arial" panose="020B0604020202020204" pitchFamily="34" charset="0"/>
              <a:buChar char="•"/>
            </a:pPr>
            <a:r>
              <a:rPr lang="en-US" sz="1050" err="1">
                <a:solidFill>
                  <a:schemeClr val="tx1"/>
                </a:solidFill>
              </a:rPr>
              <a:t>Preferreds</a:t>
            </a:r>
            <a:r>
              <a:rPr lang="en-US" sz="1050">
                <a:solidFill>
                  <a:schemeClr val="tx1"/>
                </a:solidFill>
              </a:rPr>
              <a:t> display less sensitivity to interest rate swings than debt instruments</a:t>
            </a:r>
          </a:p>
          <a:p>
            <a:pPr marL="171450" indent="-171450">
              <a:buFont typeface="Arial" panose="020B0604020202020204" pitchFamily="34" charset="0"/>
              <a:buChar char="•"/>
            </a:pPr>
            <a:r>
              <a:rPr lang="en-US" sz="1050">
                <a:solidFill>
                  <a:schemeClr val="tx1"/>
                </a:solidFill>
              </a:rPr>
              <a:t>Credit spread widening and narrowing may act as a buffer and smooth benchmark volatility</a:t>
            </a:r>
          </a:p>
        </p:txBody>
      </p:sp>
      <p:sp>
        <p:nvSpPr>
          <p:cNvPr id="43" name="Right Arrow 8">
            <a:extLst>
              <a:ext uri="{FF2B5EF4-FFF2-40B4-BE49-F238E27FC236}">
                <a16:creationId xmlns:a16="http://schemas.microsoft.com/office/drawing/2014/main" id="{9DD364E3-6507-4B5F-9A45-E0F790736BBD}"/>
              </a:ext>
            </a:extLst>
          </p:cNvPr>
          <p:cNvSpPr/>
          <p:nvPr/>
        </p:nvSpPr>
        <p:spPr>
          <a:xfrm>
            <a:off x="454173" y="4788219"/>
            <a:ext cx="1710842" cy="585216"/>
          </a:xfrm>
          <a:prstGeom prst="rightArrow">
            <a:avLst>
              <a:gd name="adj1" fmla="val 100000"/>
              <a:gd name="adj2" fmla="val 62572"/>
            </a:avLst>
          </a:prstGeom>
          <a:solidFill>
            <a:srgbClr val="001C5C"/>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b="1">
                <a:solidFill>
                  <a:schemeClr val="bg1"/>
                </a:solidFill>
                <a:latin typeface="+mj-lt"/>
                <a:cs typeface="Arial" panose="020B0604020202020204" pitchFamily="34" charset="0"/>
              </a:rPr>
              <a:t>INTEREST RATE SENSITIVITY</a:t>
            </a:r>
          </a:p>
        </p:txBody>
      </p:sp>
      <p:sp>
        <p:nvSpPr>
          <p:cNvPr id="44" name="Rounded Rectangle 9">
            <a:extLst>
              <a:ext uri="{FF2B5EF4-FFF2-40B4-BE49-F238E27FC236}">
                <a16:creationId xmlns:a16="http://schemas.microsoft.com/office/drawing/2014/main" id="{8B5D6C9E-9C07-4B05-9D13-B3316BA978F4}"/>
              </a:ext>
            </a:extLst>
          </p:cNvPr>
          <p:cNvSpPr/>
          <p:nvPr/>
        </p:nvSpPr>
        <p:spPr>
          <a:xfrm>
            <a:off x="1727672" y="5486522"/>
            <a:ext cx="7682211" cy="585216"/>
          </a:xfrm>
          <a:prstGeom prst="roundRect">
            <a:avLst/>
          </a:prstGeom>
          <a:solidFill>
            <a:srgbClr val="CCD1D7"/>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548640" rtlCol="0" anchor="ctr"/>
          <a:lstStyle/>
          <a:p>
            <a:pPr marL="171450" indent="-171450">
              <a:buFont typeface="Arial" panose="020B0604020202020204" pitchFamily="34" charset="0"/>
              <a:buChar char="•"/>
            </a:pPr>
            <a:r>
              <a:rPr lang="en-US" sz="1050">
                <a:solidFill>
                  <a:schemeClr val="tx1"/>
                </a:solidFill>
              </a:rPr>
              <a:t>Preferreds are often issued with a specified call date</a:t>
            </a:r>
          </a:p>
          <a:p>
            <a:pPr marL="171450" indent="-171450">
              <a:buFont typeface="Arial" panose="020B0604020202020204" pitchFamily="34" charset="0"/>
              <a:buChar char="•"/>
            </a:pPr>
            <a:r>
              <a:rPr lang="en-US" sz="1050">
                <a:solidFill>
                  <a:schemeClr val="tx1"/>
                </a:solidFill>
              </a:rPr>
              <a:t>A substantial portion of the universe may trade at a negative yield-to-call (YTC), meaning that the security is callable at par but trading above par in the open market</a:t>
            </a:r>
          </a:p>
        </p:txBody>
      </p:sp>
      <p:sp>
        <p:nvSpPr>
          <p:cNvPr id="45" name="Right Arrow 8">
            <a:extLst>
              <a:ext uri="{FF2B5EF4-FFF2-40B4-BE49-F238E27FC236}">
                <a16:creationId xmlns:a16="http://schemas.microsoft.com/office/drawing/2014/main" id="{FA163C93-522C-4172-81FD-7C2D3D2F14D7}"/>
              </a:ext>
            </a:extLst>
          </p:cNvPr>
          <p:cNvSpPr/>
          <p:nvPr/>
        </p:nvSpPr>
        <p:spPr>
          <a:xfrm>
            <a:off x="454173" y="5486522"/>
            <a:ext cx="1710842" cy="585216"/>
          </a:xfrm>
          <a:prstGeom prst="rightArrow">
            <a:avLst>
              <a:gd name="adj1" fmla="val 100000"/>
              <a:gd name="adj2" fmla="val 62572"/>
            </a:avLst>
          </a:prstGeom>
          <a:solidFill>
            <a:srgbClr val="001C5C"/>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b="1">
                <a:solidFill>
                  <a:schemeClr val="bg1"/>
                </a:solidFill>
                <a:latin typeface="+mj-lt"/>
                <a:cs typeface="Arial" panose="020B0604020202020204" pitchFamily="34" charset="0"/>
              </a:rPr>
              <a:t>CALLABILITY</a:t>
            </a:r>
          </a:p>
        </p:txBody>
      </p:sp>
      <p:sp>
        <p:nvSpPr>
          <p:cNvPr id="46" name="Rounded Rectangle 9">
            <a:extLst>
              <a:ext uri="{FF2B5EF4-FFF2-40B4-BE49-F238E27FC236}">
                <a16:creationId xmlns:a16="http://schemas.microsoft.com/office/drawing/2014/main" id="{70BE41BC-27D3-4877-B075-21A331CA7DAE}"/>
              </a:ext>
            </a:extLst>
          </p:cNvPr>
          <p:cNvSpPr/>
          <p:nvPr/>
        </p:nvSpPr>
        <p:spPr>
          <a:xfrm>
            <a:off x="1727672" y="6158040"/>
            <a:ext cx="7682211" cy="585216"/>
          </a:xfrm>
          <a:prstGeom prst="roundRect">
            <a:avLst/>
          </a:prstGeom>
          <a:solidFill>
            <a:srgbClr val="CCD1D7"/>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548640" rtlCol="0" anchor="ctr"/>
          <a:lstStyle/>
          <a:p>
            <a:pPr marL="171450" indent="-171450">
              <a:buFont typeface="Arial" panose="020B0604020202020204" pitchFamily="34" charset="0"/>
              <a:buChar char="•"/>
            </a:pPr>
            <a:r>
              <a:rPr lang="en-US" sz="1050">
                <a:solidFill>
                  <a:schemeClr val="tx1"/>
                </a:solidFill>
                <a:cs typeface="Calibri" pitchFamily="34" charset="0"/>
              </a:rPr>
              <a:t>Most preferred stock is cumulative, meaning that if the company withholds part, or all, of the expected dividends, they are considered dividends in arrears and must be paid before any other dividends.</a:t>
            </a:r>
            <a:endParaRPr lang="en-US" sz="1050">
              <a:solidFill>
                <a:schemeClr val="tx1"/>
              </a:solidFill>
              <a:cs typeface="Arial" panose="020B0604020202020204" pitchFamily="34" charset="0"/>
            </a:endParaRPr>
          </a:p>
        </p:txBody>
      </p:sp>
      <p:sp>
        <p:nvSpPr>
          <p:cNvPr id="47" name="Right Arrow 8">
            <a:extLst>
              <a:ext uri="{FF2B5EF4-FFF2-40B4-BE49-F238E27FC236}">
                <a16:creationId xmlns:a16="http://schemas.microsoft.com/office/drawing/2014/main" id="{254E6B8A-4E62-406D-842E-7BF4749024C2}"/>
              </a:ext>
            </a:extLst>
          </p:cNvPr>
          <p:cNvSpPr/>
          <p:nvPr/>
        </p:nvSpPr>
        <p:spPr>
          <a:xfrm>
            <a:off x="454173" y="6158040"/>
            <a:ext cx="1710842" cy="585216"/>
          </a:xfrm>
          <a:prstGeom prst="rightArrow">
            <a:avLst>
              <a:gd name="adj1" fmla="val 100000"/>
              <a:gd name="adj2" fmla="val 62572"/>
            </a:avLst>
          </a:prstGeom>
          <a:solidFill>
            <a:srgbClr val="001C5C"/>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00" b="1">
                <a:solidFill>
                  <a:schemeClr val="bg1"/>
                </a:solidFill>
                <a:latin typeface="+mj-lt"/>
                <a:cs typeface="Arial" panose="020B0604020202020204" pitchFamily="34" charset="0"/>
              </a:rPr>
              <a:t>CUMULATIVE</a:t>
            </a:r>
          </a:p>
        </p:txBody>
      </p:sp>
      <p:sp>
        <p:nvSpPr>
          <p:cNvPr id="52" name="Rectangle 51">
            <a:extLst>
              <a:ext uri="{FF2B5EF4-FFF2-40B4-BE49-F238E27FC236}">
                <a16:creationId xmlns:a16="http://schemas.microsoft.com/office/drawing/2014/main" id="{8ABB7091-15E8-40B6-8411-FEE57D667693}"/>
              </a:ext>
            </a:extLst>
          </p:cNvPr>
          <p:cNvSpPr/>
          <p:nvPr/>
        </p:nvSpPr>
        <p:spPr>
          <a:xfrm>
            <a:off x="457200" y="1524000"/>
            <a:ext cx="643953" cy="2362200"/>
          </a:xfrm>
          <a:prstGeom prst="rect">
            <a:avLst/>
          </a:prstGeom>
          <a:solidFill>
            <a:srgbClr val="001C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latin typeface="Arial" panose="020B0604020202020204" pitchFamily="34" charset="0"/>
            </a:endParaRPr>
          </a:p>
        </p:txBody>
      </p:sp>
      <p:sp>
        <p:nvSpPr>
          <p:cNvPr id="53" name="Rectangle 52">
            <a:extLst>
              <a:ext uri="{FF2B5EF4-FFF2-40B4-BE49-F238E27FC236}">
                <a16:creationId xmlns:a16="http://schemas.microsoft.com/office/drawing/2014/main" id="{B437DA2A-B54D-44CA-A313-8BD855C425C7}"/>
              </a:ext>
            </a:extLst>
          </p:cNvPr>
          <p:cNvSpPr/>
          <p:nvPr/>
        </p:nvSpPr>
        <p:spPr>
          <a:xfrm>
            <a:off x="748003" y="1612094"/>
            <a:ext cx="2209800" cy="575585"/>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a:solidFill>
                  <a:srgbClr val="001C5C"/>
                </a:solidFill>
                <a:latin typeface="+mj-lt"/>
                <a:cs typeface="Arial" panose="020B0604020202020204" pitchFamily="34" charset="0"/>
              </a:rPr>
              <a:t>Overview</a:t>
            </a:r>
          </a:p>
        </p:txBody>
      </p:sp>
      <p:sp>
        <p:nvSpPr>
          <p:cNvPr id="48" name="TextBox 47">
            <a:extLst>
              <a:ext uri="{FF2B5EF4-FFF2-40B4-BE49-F238E27FC236}">
                <a16:creationId xmlns:a16="http://schemas.microsoft.com/office/drawing/2014/main" id="{9E90C299-DD8A-4AD4-8317-990BCA53B0F8}"/>
              </a:ext>
            </a:extLst>
          </p:cNvPr>
          <p:cNvSpPr txBox="1"/>
          <p:nvPr/>
        </p:nvSpPr>
        <p:spPr>
          <a:xfrm>
            <a:off x="-2698889" y="940247"/>
            <a:ext cx="2741744" cy="400110"/>
          </a:xfrm>
          <a:prstGeom prst="rect">
            <a:avLst/>
          </a:prstGeom>
          <a:noFill/>
        </p:spPr>
        <p:txBody>
          <a:bodyPr wrap="square">
            <a:spAutoFit/>
          </a:bodyPr>
          <a:lstStyle/>
          <a:p>
            <a:pPr eaLnBrk="1" hangingPunct="1"/>
            <a:r>
              <a:rPr lang="en-US" altLang="en-US" sz="2000" b="1">
                <a:solidFill>
                  <a:srgbClr val="001C5C"/>
                </a:solidFill>
                <a:latin typeface="Calibri" panose="020F0502020204030204" pitchFamily="34" charset="0"/>
                <a:ea typeface="ＭＳ Ｐゴシック" panose="020B0600070205080204" pitchFamily="34" charset="-128"/>
                <a:cs typeface="Calibri" panose="020F0502020204030204" pitchFamily="34" charset="0"/>
              </a:rPr>
              <a:t>Slide Title - Calibri 20</a:t>
            </a:r>
            <a:endParaRPr lang="en-US" altLang="en-US" sz="1200" b="1">
              <a:solidFill>
                <a:srgbClr val="001C5C"/>
              </a:solidFill>
              <a:latin typeface="Calibri" panose="020F0502020204030204" pitchFamily="34" charset="0"/>
              <a:ea typeface="ＭＳ Ｐゴシック" panose="020B0600070205080204" pitchFamily="34" charset="-128"/>
              <a:cs typeface="Calibri" panose="020F0502020204030204" pitchFamily="34" charset="0"/>
            </a:endParaRPr>
          </a:p>
        </p:txBody>
      </p:sp>
      <p:sp>
        <p:nvSpPr>
          <p:cNvPr id="50" name="Rectangle 8">
            <a:extLst>
              <a:ext uri="{FF2B5EF4-FFF2-40B4-BE49-F238E27FC236}">
                <a16:creationId xmlns:a16="http://schemas.microsoft.com/office/drawing/2014/main" id="{1A78CD93-7E49-48C2-BD5C-DF0AA857EAC4}"/>
              </a:ext>
            </a:extLst>
          </p:cNvPr>
          <p:cNvSpPr>
            <a:spLocks noChangeArrowheads="1"/>
          </p:cNvSpPr>
          <p:nvPr/>
        </p:nvSpPr>
        <p:spPr bwMode="auto">
          <a:xfrm>
            <a:off x="-2789296" y="971233"/>
            <a:ext cx="85710" cy="338138"/>
          </a:xfrm>
          <a:prstGeom prst="rect">
            <a:avLst/>
          </a:prstGeom>
          <a:solidFill>
            <a:srgbClr val="001C5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eaLnBrk="1" hangingPunct="1"/>
            <a:endParaRPr lang="en-GB" altLang="en-US" sz="1800" b="1">
              <a:solidFill>
                <a:schemeClr val="tx2"/>
              </a:solidFill>
              <a:latin typeface="Book Antiqua" panose="02040602050305030304" pitchFamily="18" charset="0"/>
            </a:endParaRPr>
          </a:p>
        </p:txBody>
      </p:sp>
      <p:sp>
        <p:nvSpPr>
          <p:cNvPr id="51" name="TextBox 50">
            <a:extLst>
              <a:ext uri="{FF2B5EF4-FFF2-40B4-BE49-F238E27FC236}">
                <a16:creationId xmlns:a16="http://schemas.microsoft.com/office/drawing/2014/main" id="{077A73FE-A3E1-4F7F-A071-23B34E76D669}"/>
              </a:ext>
            </a:extLst>
          </p:cNvPr>
          <p:cNvSpPr txBox="1"/>
          <p:nvPr/>
        </p:nvSpPr>
        <p:spPr>
          <a:xfrm>
            <a:off x="-3081345" y="1347319"/>
            <a:ext cx="2928945" cy="323165"/>
          </a:xfrm>
          <a:prstGeom prst="rect">
            <a:avLst/>
          </a:prstGeom>
          <a:noFill/>
        </p:spPr>
        <p:txBody>
          <a:bodyPr wrap="square">
            <a:spAutoFit/>
          </a:bodyPr>
          <a:lstStyle/>
          <a:p>
            <a:pPr eaLnBrk="1" hangingPunct="1"/>
            <a:r>
              <a:rPr lang="en-US" altLang="en-US" sz="1500" b="1">
                <a:solidFill>
                  <a:srgbClr val="001C5C"/>
                </a:solidFill>
                <a:latin typeface="Calibri Light" panose="020F0302020204030204" pitchFamily="34" charset="0"/>
                <a:ea typeface="ＭＳ Ｐゴシック" panose="020B0600070205080204" pitchFamily="34" charset="-128"/>
                <a:cs typeface="Calibri Light" panose="020F0302020204030204" pitchFamily="34" charset="0"/>
              </a:rPr>
              <a:t>Content Headers - CALIBRI LIGHT 15</a:t>
            </a:r>
          </a:p>
        </p:txBody>
      </p:sp>
      <p:sp>
        <p:nvSpPr>
          <p:cNvPr id="54" name="TextBox 53">
            <a:extLst>
              <a:ext uri="{FF2B5EF4-FFF2-40B4-BE49-F238E27FC236}">
                <a16:creationId xmlns:a16="http://schemas.microsoft.com/office/drawing/2014/main" id="{1E3CE628-82E9-4B11-BEE8-725BAF7D9597}"/>
              </a:ext>
            </a:extLst>
          </p:cNvPr>
          <p:cNvSpPr txBox="1"/>
          <p:nvPr/>
        </p:nvSpPr>
        <p:spPr>
          <a:xfrm>
            <a:off x="-2335290" y="1660911"/>
            <a:ext cx="2014545" cy="253916"/>
          </a:xfrm>
          <a:prstGeom prst="rect">
            <a:avLst/>
          </a:prstGeom>
          <a:noFill/>
        </p:spPr>
        <p:txBody>
          <a:bodyPr wrap="square">
            <a:spAutoFit/>
          </a:bodyPr>
          <a:lstStyle/>
          <a:p>
            <a:pPr eaLnBrk="1" hangingPunct="1"/>
            <a:r>
              <a:rPr lang="en-US" altLang="en-US" sz="1050">
                <a:latin typeface="+mn-lt"/>
                <a:ea typeface="ＭＳ Ｐゴシック" panose="020B0600070205080204" pitchFamily="34" charset="-128"/>
                <a:cs typeface="Calibri Light" panose="020F0302020204030204" pitchFamily="34" charset="0"/>
              </a:rPr>
              <a:t>Bullet and subtitle – Calibri 10.5</a:t>
            </a:r>
          </a:p>
        </p:txBody>
      </p:sp>
      <p:sp>
        <p:nvSpPr>
          <p:cNvPr id="56" name="Rectangle 55">
            <a:extLst>
              <a:ext uri="{FF2B5EF4-FFF2-40B4-BE49-F238E27FC236}">
                <a16:creationId xmlns:a16="http://schemas.microsoft.com/office/drawing/2014/main" id="{729FB6DC-3359-41AD-B7B0-E45E371FD0E8}"/>
              </a:ext>
            </a:extLst>
          </p:cNvPr>
          <p:cNvSpPr/>
          <p:nvPr/>
        </p:nvSpPr>
        <p:spPr>
          <a:xfrm>
            <a:off x="-2703586" y="3157472"/>
            <a:ext cx="1985298" cy="544226"/>
          </a:xfrm>
          <a:prstGeom prst="rect">
            <a:avLst/>
          </a:prstGeom>
          <a:solidFill>
            <a:srgbClr val="5E7C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a:extLst>
              <a:ext uri="{FF2B5EF4-FFF2-40B4-BE49-F238E27FC236}">
                <a16:creationId xmlns:a16="http://schemas.microsoft.com/office/drawing/2014/main" id="{25A604DC-AAC8-455F-B1B2-3958730C1F9D}"/>
              </a:ext>
            </a:extLst>
          </p:cNvPr>
          <p:cNvSpPr txBox="1"/>
          <p:nvPr/>
        </p:nvSpPr>
        <p:spPr>
          <a:xfrm>
            <a:off x="-2341679" y="3287666"/>
            <a:ext cx="1219200" cy="276999"/>
          </a:xfrm>
          <a:prstGeom prst="rect">
            <a:avLst/>
          </a:prstGeom>
          <a:noFill/>
        </p:spPr>
        <p:txBody>
          <a:bodyPr wrap="square" rtlCol="0">
            <a:spAutoFit/>
          </a:bodyPr>
          <a:lstStyle/>
          <a:p>
            <a:r>
              <a:rPr lang="en-US">
                <a:solidFill>
                  <a:schemeClr val="bg1"/>
                </a:solidFill>
              </a:rPr>
              <a:t>94 – 124 - 158</a:t>
            </a:r>
          </a:p>
        </p:txBody>
      </p:sp>
      <p:sp>
        <p:nvSpPr>
          <p:cNvPr id="59" name="Rectangle 58">
            <a:extLst>
              <a:ext uri="{FF2B5EF4-FFF2-40B4-BE49-F238E27FC236}">
                <a16:creationId xmlns:a16="http://schemas.microsoft.com/office/drawing/2014/main" id="{AD332FF3-D4BC-4171-9293-570308CF0D42}"/>
              </a:ext>
            </a:extLst>
          </p:cNvPr>
          <p:cNvSpPr/>
          <p:nvPr/>
        </p:nvSpPr>
        <p:spPr>
          <a:xfrm>
            <a:off x="-2703586" y="3835350"/>
            <a:ext cx="1985298" cy="544226"/>
          </a:xfrm>
          <a:prstGeom prst="rect">
            <a:avLst/>
          </a:prstGeom>
          <a:solidFill>
            <a:srgbClr val="CCD1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Box 59">
            <a:extLst>
              <a:ext uri="{FF2B5EF4-FFF2-40B4-BE49-F238E27FC236}">
                <a16:creationId xmlns:a16="http://schemas.microsoft.com/office/drawing/2014/main" id="{F04B13E8-45D3-462D-9324-A39BEFBF2DEA}"/>
              </a:ext>
            </a:extLst>
          </p:cNvPr>
          <p:cNvSpPr txBox="1"/>
          <p:nvPr/>
        </p:nvSpPr>
        <p:spPr>
          <a:xfrm>
            <a:off x="-2341679" y="3965544"/>
            <a:ext cx="1219200" cy="276999"/>
          </a:xfrm>
          <a:prstGeom prst="rect">
            <a:avLst/>
          </a:prstGeom>
          <a:noFill/>
        </p:spPr>
        <p:txBody>
          <a:bodyPr wrap="square" rtlCol="0">
            <a:spAutoFit/>
          </a:bodyPr>
          <a:lstStyle/>
          <a:p>
            <a:r>
              <a:rPr lang="en-US"/>
              <a:t>204 – 209- 215</a:t>
            </a:r>
          </a:p>
        </p:txBody>
      </p:sp>
      <p:sp>
        <p:nvSpPr>
          <p:cNvPr id="61" name="Rectangle 60">
            <a:extLst>
              <a:ext uri="{FF2B5EF4-FFF2-40B4-BE49-F238E27FC236}">
                <a16:creationId xmlns:a16="http://schemas.microsoft.com/office/drawing/2014/main" id="{28C3CBEA-ADED-4162-BAF7-A35B651B8806}"/>
              </a:ext>
            </a:extLst>
          </p:cNvPr>
          <p:cNvSpPr/>
          <p:nvPr/>
        </p:nvSpPr>
        <p:spPr>
          <a:xfrm>
            <a:off x="-2723122" y="4528820"/>
            <a:ext cx="1985298" cy="544226"/>
          </a:xfrm>
          <a:prstGeom prst="rect">
            <a:avLst/>
          </a:prstGeom>
          <a:solidFill>
            <a:srgbClr val="4850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Box 61">
            <a:extLst>
              <a:ext uri="{FF2B5EF4-FFF2-40B4-BE49-F238E27FC236}">
                <a16:creationId xmlns:a16="http://schemas.microsoft.com/office/drawing/2014/main" id="{59F18723-4EE3-42C7-B98D-1FE855C60502}"/>
              </a:ext>
            </a:extLst>
          </p:cNvPr>
          <p:cNvSpPr txBox="1"/>
          <p:nvPr/>
        </p:nvSpPr>
        <p:spPr>
          <a:xfrm>
            <a:off x="-2361215" y="4659014"/>
            <a:ext cx="1219200" cy="276999"/>
          </a:xfrm>
          <a:prstGeom prst="rect">
            <a:avLst/>
          </a:prstGeom>
          <a:noFill/>
        </p:spPr>
        <p:txBody>
          <a:bodyPr wrap="square" rtlCol="0">
            <a:spAutoFit/>
          </a:bodyPr>
          <a:lstStyle/>
          <a:p>
            <a:r>
              <a:rPr lang="en-US">
                <a:solidFill>
                  <a:schemeClr val="bg1"/>
                </a:solidFill>
              </a:rPr>
              <a:t>72 – 80 - 89 </a:t>
            </a:r>
          </a:p>
        </p:txBody>
      </p:sp>
      <p:sp>
        <p:nvSpPr>
          <p:cNvPr id="63" name="Rectangle 62">
            <a:extLst>
              <a:ext uri="{FF2B5EF4-FFF2-40B4-BE49-F238E27FC236}">
                <a16:creationId xmlns:a16="http://schemas.microsoft.com/office/drawing/2014/main" id="{C9FB79F3-EA6B-4461-92D5-EDB5C5B84E67}"/>
              </a:ext>
            </a:extLst>
          </p:cNvPr>
          <p:cNvSpPr/>
          <p:nvPr/>
        </p:nvSpPr>
        <p:spPr>
          <a:xfrm>
            <a:off x="-2703586" y="2427574"/>
            <a:ext cx="1985298" cy="544226"/>
          </a:xfrm>
          <a:prstGeom prst="rect">
            <a:avLst/>
          </a:prstGeom>
          <a:solidFill>
            <a:srgbClr val="001C5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a:extLst>
              <a:ext uri="{FF2B5EF4-FFF2-40B4-BE49-F238E27FC236}">
                <a16:creationId xmlns:a16="http://schemas.microsoft.com/office/drawing/2014/main" id="{0BA49BE7-E014-4BF0-86A0-0E0E9A6F3C4B}"/>
              </a:ext>
            </a:extLst>
          </p:cNvPr>
          <p:cNvSpPr txBox="1"/>
          <p:nvPr/>
        </p:nvSpPr>
        <p:spPr>
          <a:xfrm>
            <a:off x="-2305220" y="2572736"/>
            <a:ext cx="1219200" cy="276999"/>
          </a:xfrm>
          <a:prstGeom prst="rect">
            <a:avLst/>
          </a:prstGeom>
          <a:noFill/>
        </p:spPr>
        <p:txBody>
          <a:bodyPr wrap="square" rtlCol="0">
            <a:spAutoFit/>
          </a:bodyPr>
          <a:lstStyle/>
          <a:p>
            <a:r>
              <a:rPr lang="en-US">
                <a:solidFill>
                  <a:schemeClr val="bg1"/>
                </a:solidFill>
              </a:rPr>
              <a:t>0 – 28 - 92</a:t>
            </a:r>
          </a:p>
        </p:txBody>
      </p:sp>
      <p:sp>
        <p:nvSpPr>
          <p:cNvPr id="55" name="Rectangle 54">
            <a:extLst>
              <a:ext uri="{FF2B5EF4-FFF2-40B4-BE49-F238E27FC236}">
                <a16:creationId xmlns:a16="http://schemas.microsoft.com/office/drawing/2014/main" id="{241C7D71-2985-4C3C-8D32-7ADB80B23D4B}"/>
              </a:ext>
            </a:extLst>
          </p:cNvPr>
          <p:cNvSpPr/>
          <p:nvPr/>
        </p:nvSpPr>
        <p:spPr>
          <a:xfrm>
            <a:off x="6400800" y="7058557"/>
            <a:ext cx="3397827" cy="5990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5" name="TextBox 64">
            <a:extLst>
              <a:ext uri="{FF2B5EF4-FFF2-40B4-BE49-F238E27FC236}">
                <a16:creationId xmlns:a16="http://schemas.microsoft.com/office/drawing/2014/main" id="{DB6B6D91-B662-4119-A44C-F9D4C2C7B4A0}"/>
              </a:ext>
            </a:extLst>
          </p:cNvPr>
          <p:cNvSpPr txBox="1"/>
          <p:nvPr/>
        </p:nvSpPr>
        <p:spPr>
          <a:xfrm>
            <a:off x="6400800" y="7206750"/>
            <a:ext cx="3657600" cy="323165"/>
          </a:xfrm>
          <a:prstGeom prst="rect">
            <a:avLst/>
          </a:prstGeom>
          <a:noFill/>
        </p:spPr>
        <p:txBody>
          <a:bodyPr wrap="square" rtlCol="0">
            <a:spAutoFit/>
          </a:bodyPr>
          <a:lstStyle/>
          <a:p>
            <a:r>
              <a:rPr lang="en-US" sz="1500" b="1">
                <a:solidFill>
                  <a:srgbClr val="001C5C"/>
                </a:solidFill>
                <a:latin typeface="+mn-lt"/>
              </a:rPr>
              <a:t>Infrastructure Capital Advisors, LLC</a:t>
            </a:r>
          </a:p>
        </p:txBody>
      </p:sp>
      <p:sp>
        <p:nvSpPr>
          <p:cNvPr id="66" name="TextBox 65">
            <a:extLst>
              <a:ext uri="{FF2B5EF4-FFF2-40B4-BE49-F238E27FC236}">
                <a16:creationId xmlns:a16="http://schemas.microsoft.com/office/drawing/2014/main" id="{CA87D68B-0D76-416B-9545-4AB499BC0DCF}"/>
              </a:ext>
            </a:extLst>
          </p:cNvPr>
          <p:cNvSpPr txBox="1"/>
          <p:nvPr/>
        </p:nvSpPr>
        <p:spPr>
          <a:xfrm>
            <a:off x="425581" y="6816660"/>
            <a:ext cx="8947019" cy="415498"/>
          </a:xfrm>
          <a:prstGeom prst="rect">
            <a:avLst/>
          </a:prstGeom>
          <a:noFill/>
        </p:spPr>
        <p:txBody>
          <a:bodyPr wrap="square">
            <a:spAutoFit/>
          </a:bodyPr>
          <a:lstStyle/>
          <a:p>
            <a:r>
              <a:rPr lang="en-US" sz="1050" i="1">
                <a:latin typeface="Calibri" panose="020F0502020204030204" pitchFamily="34" charset="0"/>
                <a:cs typeface="Calibri" panose="020F0502020204030204" pitchFamily="34" charset="0"/>
              </a:rPr>
              <a:t>Preferred stocks may be more volatile than fixed—income securities and are more correlated with the issuer’s underlying common stock than fixed-income securities. Opinions represented are subject to change and should not be considered investment advice. </a:t>
            </a:r>
            <a:endParaRPr lang="en-US" sz="1050"/>
          </a:p>
        </p:txBody>
      </p:sp>
      <p:sp>
        <p:nvSpPr>
          <p:cNvPr id="67" name="Slide Number Placeholder 1">
            <a:extLst>
              <a:ext uri="{FF2B5EF4-FFF2-40B4-BE49-F238E27FC236}">
                <a16:creationId xmlns:a16="http://schemas.microsoft.com/office/drawing/2014/main" id="{6965119B-77E8-0069-AC10-702A535EB209}"/>
              </a:ext>
            </a:extLst>
          </p:cNvPr>
          <p:cNvSpPr txBox="1">
            <a:spLocks/>
          </p:cNvSpPr>
          <p:nvPr/>
        </p:nvSpPr>
        <p:spPr>
          <a:xfrm>
            <a:off x="0" y="7358062"/>
            <a:ext cx="2262187" cy="414338"/>
          </a:xfrm>
          <a:prstGeom prst="rect">
            <a:avLst/>
          </a:prstGeom>
        </p:spPr>
        <p:txBody>
          <a:bodyPr vert="horz" lIns="91440" tIns="45720" rIns="91440" bIns="45720" rtlCol="0" anchor="ctr"/>
          <a:lstStyle>
            <a:defPPr>
              <a:defRPr lang="en-US"/>
            </a:defPPr>
            <a:lvl1pPr algn="l" rtl="0" eaLnBrk="0" fontAlgn="base" hangingPunct="0">
              <a:spcBef>
                <a:spcPct val="0"/>
              </a:spcBef>
              <a:spcAft>
                <a:spcPct val="0"/>
              </a:spcAft>
              <a:defRPr sz="990" kern="1200">
                <a:solidFill>
                  <a:schemeClr val="tx1"/>
                </a:solidFill>
                <a:latin typeface="Arial" panose="020B0604020202020204" pitchFamily="34" charset="0"/>
                <a:ea typeface="+mn-ea"/>
                <a:cs typeface="+mn-cs"/>
              </a:defRPr>
            </a:lvl1pPr>
            <a:lvl2pPr marL="457093"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187"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279"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372"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5465" algn="l" defTabSz="914187" rtl="0" eaLnBrk="1" latinLnBrk="0" hangingPunct="1">
              <a:defRPr sz="1200" kern="1200">
                <a:solidFill>
                  <a:schemeClr val="tx1"/>
                </a:solidFill>
                <a:latin typeface="Arial" panose="020B0604020202020204" pitchFamily="34" charset="0"/>
                <a:ea typeface="+mn-ea"/>
                <a:cs typeface="+mn-cs"/>
              </a:defRPr>
            </a:lvl6pPr>
            <a:lvl7pPr marL="2742560" algn="l" defTabSz="914187" rtl="0" eaLnBrk="1" latinLnBrk="0" hangingPunct="1">
              <a:defRPr sz="1200" kern="1200">
                <a:solidFill>
                  <a:schemeClr val="tx1"/>
                </a:solidFill>
                <a:latin typeface="Arial" panose="020B0604020202020204" pitchFamily="34" charset="0"/>
                <a:ea typeface="+mn-ea"/>
                <a:cs typeface="+mn-cs"/>
              </a:defRPr>
            </a:lvl7pPr>
            <a:lvl8pPr marL="3199651" algn="l" defTabSz="914187" rtl="0" eaLnBrk="1" latinLnBrk="0" hangingPunct="1">
              <a:defRPr sz="1200" kern="1200">
                <a:solidFill>
                  <a:schemeClr val="tx1"/>
                </a:solidFill>
                <a:latin typeface="Arial" panose="020B0604020202020204" pitchFamily="34" charset="0"/>
                <a:ea typeface="+mn-ea"/>
                <a:cs typeface="+mn-cs"/>
              </a:defRPr>
            </a:lvl8pPr>
            <a:lvl9pPr marL="3656744" algn="l" defTabSz="914187" rtl="0" eaLnBrk="1" latinLnBrk="0" hangingPunct="1">
              <a:defRPr sz="1200" kern="1200">
                <a:solidFill>
                  <a:schemeClr val="tx1"/>
                </a:solidFill>
                <a:latin typeface="Arial" panose="020B0604020202020204" pitchFamily="34" charset="0"/>
                <a:ea typeface="+mn-ea"/>
                <a:cs typeface="+mn-cs"/>
              </a:defRPr>
            </a:lvl9pPr>
          </a:lstStyle>
          <a:p>
            <a:fld id="{EE22647F-8580-4E23-95E9-78AD894D0ADF}" type="slidenum">
              <a:rPr lang="en-US" smtClean="0"/>
              <a:pPr/>
              <a:t>22</a:t>
            </a:fld>
            <a:endParaRPr lang="en-US"/>
          </a:p>
        </p:txBody>
      </p:sp>
      <p:sp>
        <p:nvSpPr>
          <p:cNvPr id="68" name="Rectangle 67">
            <a:extLst>
              <a:ext uri="{FF2B5EF4-FFF2-40B4-BE49-F238E27FC236}">
                <a16:creationId xmlns:a16="http://schemas.microsoft.com/office/drawing/2014/main" id="{15E3BF25-A839-012C-76F7-D1BFC4095157}"/>
              </a:ext>
            </a:extLst>
          </p:cNvPr>
          <p:cNvSpPr/>
          <p:nvPr/>
        </p:nvSpPr>
        <p:spPr>
          <a:xfrm>
            <a:off x="334356" y="7442120"/>
            <a:ext cx="5029200" cy="246221"/>
          </a:xfrm>
          <a:prstGeom prst="rect">
            <a:avLst/>
          </a:prstGeom>
        </p:spPr>
        <p:txBody>
          <a:bodyPr>
            <a:spAutoFit/>
          </a:bodyPr>
          <a:lstStyle/>
          <a:p>
            <a:pPr lvl="0" algn="ctr"/>
            <a:r>
              <a:rPr lang="en-US" altLang="en-US" sz="1000" err="1">
                <a:latin typeface="Calibri" panose="020F0502020204030204" pitchFamily="34" charset="0"/>
                <a:ea typeface="Calibri" panose="020F0502020204030204" pitchFamily="34" charset="0"/>
                <a:cs typeface="Calibri" panose="020F0502020204030204" pitchFamily="34" charset="0"/>
              </a:rPr>
              <a:t>ALTSDB</a:t>
            </a:r>
            <a:r>
              <a:rPr lang="en-US" altLang="en-US" sz="1000">
                <a:latin typeface="Calibri" panose="020F0502020204030204" pitchFamily="34" charset="0"/>
                <a:ea typeface="Calibri" panose="020F0502020204030204" pitchFamily="34" charset="0"/>
                <a:cs typeface="Calibri" panose="020F0502020204030204" pitchFamily="34" charset="0"/>
              </a:rPr>
              <a:t> USE ONLY • NOT FDIC INSURED • NOT BANK GUARANTEED • MAY LOSE VALUE</a:t>
            </a:r>
          </a:p>
        </p:txBody>
      </p:sp>
    </p:spTree>
    <p:custDataLst>
      <p:tags r:id="rId1"/>
    </p:custDataLst>
    <p:extLst>
      <p:ext uri="{BB962C8B-B14F-4D97-AF65-F5344CB8AC3E}">
        <p14:creationId xmlns:p14="http://schemas.microsoft.com/office/powerpoint/2010/main" val="8485518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6">
            <a:extLst>
              <a:ext uri="{FF2B5EF4-FFF2-40B4-BE49-F238E27FC236}">
                <a16:creationId xmlns:a16="http://schemas.microsoft.com/office/drawing/2014/main" id="{D6D60D44-B57E-455B-8406-30ECDA6ACDAD}"/>
              </a:ext>
            </a:extLst>
          </p:cNvPr>
          <p:cNvSpPr txBox="1">
            <a:spLocks noChangeArrowheads="1"/>
          </p:cNvSpPr>
          <p:nvPr>
            <p:custDataLst>
              <p:tags r:id="rId1"/>
            </p:custDataLst>
          </p:nvPr>
        </p:nvSpPr>
        <p:spPr bwMode="auto">
          <a:xfrm>
            <a:off x="693695" y="950915"/>
            <a:ext cx="8686842"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50800" rIns="0" bIns="0">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eaLnBrk="1" hangingPunct="1"/>
            <a:r>
              <a:rPr lang="en-US" altLang="en-US" sz="2000" b="1">
                <a:solidFill>
                  <a:srgbClr val="001C5C"/>
                </a:solidFill>
                <a:latin typeface="Calibri" panose="020F0502020204030204" pitchFamily="34" charset="0"/>
                <a:ea typeface="ＭＳ Ｐゴシック" panose="020B0600070205080204" pitchFamily="34" charset="-128"/>
                <a:cs typeface="Calibri" panose="020F0502020204030204" pitchFamily="34" charset="0"/>
              </a:rPr>
              <a:t>Credit Outlook</a:t>
            </a:r>
          </a:p>
        </p:txBody>
      </p:sp>
      <p:sp>
        <p:nvSpPr>
          <p:cNvPr id="7" name="Rectangle 8">
            <a:extLst>
              <a:ext uri="{FF2B5EF4-FFF2-40B4-BE49-F238E27FC236}">
                <a16:creationId xmlns:a16="http://schemas.microsoft.com/office/drawing/2014/main" id="{32DA6ECB-DE06-4DD1-87AA-373E171822C4}"/>
              </a:ext>
            </a:extLst>
          </p:cNvPr>
          <p:cNvSpPr>
            <a:spLocks noChangeArrowheads="1"/>
          </p:cNvSpPr>
          <p:nvPr/>
        </p:nvSpPr>
        <p:spPr bwMode="auto">
          <a:xfrm>
            <a:off x="465136" y="950915"/>
            <a:ext cx="85710" cy="338138"/>
          </a:xfrm>
          <a:prstGeom prst="rect">
            <a:avLst/>
          </a:prstGeom>
          <a:solidFill>
            <a:srgbClr val="001C5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eaLnBrk="1" hangingPunct="1"/>
            <a:endParaRPr lang="en-GB" altLang="en-US" sz="1800" b="1">
              <a:solidFill>
                <a:schemeClr val="tx2"/>
              </a:solidFill>
              <a:latin typeface="Book Antiqua" panose="02040602050305030304" pitchFamily="18" charset="0"/>
            </a:endParaRPr>
          </a:p>
        </p:txBody>
      </p:sp>
      <p:sp>
        <p:nvSpPr>
          <p:cNvPr id="11" name="TextBox 10">
            <a:extLst>
              <a:ext uri="{FF2B5EF4-FFF2-40B4-BE49-F238E27FC236}">
                <a16:creationId xmlns:a16="http://schemas.microsoft.com/office/drawing/2014/main" id="{8D16CF4D-8A8E-4065-A085-98FFCE5F8458}"/>
              </a:ext>
            </a:extLst>
          </p:cNvPr>
          <p:cNvSpPr txBox="1"/>
          <p:nvPr/>
        </p:nvSpPr>
        <p:spPr>
          <a:xfrm>
            <a:off x="402364" y="6193008"/>
            <a:ext cx="9123415" cy="923330"/>
          </a:xfrm>
          <a:prstGeom prst="rect">
            <a:avLst/>
          </a:prstGeom>
          <a:noFill/>
        </p:spPr>
        <p:txBody>
          <a:bodyPr wrap="square">
            <a:spAutoFit/>
          </a:bodyPr>
          <a:lstStyle/>
          <a:p>
            <a:r>
              <a:rPr lang="en-US" sz="1200" i="1">
                <a:latin typeface="Calibri" panose="020F0502020204030204" pitchFamily="34" charset="0"/>
                <a:cs typeface="Calibri" panose="020F0502020204030204" pitchFamily="34" charset="0"/>
              </a:rPr>
              <a:t>30-Year default rates are sourced from Moody’s Investor Services. Default rates during the financial crisis are compiled using Bloomberg.</a:t>
            </a:r>
            <a:r>
              <a:rPr lang="en-US" i="1">
                <a:latin typeface="Calibri" panose="020F0502020204030204" pitchFamily="34" charset="0"/>
                <a:cs typeface="Calibri" panose="020F0502020204030204" pitchFamily="34" charset="0"/>
              </a:rPr>
              <a:t> </a:t>
            </a:r>
            <a:r>
              <a:rPr lang="en-US" sz="1200" i="1">
                <a:latin typeface="Calibri" panose="020F0502020204030204" pitchFamily="34" charset="0"/>
                <a:cs typeface="Calibri" panose="020F0502020204030204" pitchFamily="34" charset="0"/>
              </a:rPr>
              <a:t>The bond market outlook and observations discussed here are the result of research conducted by the InfraCap portfolio management and research team. These observations reflect their industry expertise and have been prepared using sources of information generally believed to be reliable; however, their accuracy is not guaranteed. Opinions represented are subject to change and should not be considered investment advice. </a:t>
            </a:r>
          </a:p>
        </p:txBody>
      </p:sp>
      <p:sp>
        <p:nvSpPr>
          <p:cNvPr id="3" name="Slide Number Placeholder 1">
            <a:extLst>
              <a:ext uri="{FF2B5EF4-FFF2-40B4-BE49-F238E27FC236}">
                <a16:creationId xmlns:a16="http://schemas.microsoft.com/office/drawing/2014/main" id="{D8F653D5-E0AF-62DB-23F9-512D526F56E6}"/>
              </a:ext>
            </a:extLst>
          </p:cNvPr>
          <p:cNvSpPr txBox="1">
            <a:spLocks/>
          </p:cNvSpPr>
          <p:nvPr/>
        </p:nvSpPr>
        <p:spPr>
          <a:xfrm>
            <a:off x="147921" y="7255949"/>
            <a:ext cx="2195652" cy="402151"/>
          </a:xfrm>
          <a:prstGeom prst="rect">
            <a:avLst/>
          </a:prstGeom>
        </p:spPr>
        <p:txBody>
          <a:bodyPr vert="horz" lIns="88750" tIns="44375" rIns="88750" bIns="44375" rtlCol="0" anchor="ctr"/>
          <a:lstStyle>
            <a:defPPr>
              <a:defRPr lang="en-US"/>
            </a:defPPr>
            <a:lvl1pPr algn="l" rtl="0" eaLnBrk="0" fontAlgn="base" hangingPunct="0">
              <a:spcBef>
                <a:spcPct val="0"/>
              </a:spcBef>
              <a:spcAft>
                <a:spcPct val="0"/>
              </a:spcAft>
              <a:defRPr sz="990" kern="1200">
                <a:solidFill>
                  <a:schemeClr val="tx1"/>
                </a:solidFill>
                <a:latin typeface="Arial" panose="020B0604020202020204" pitchFamily="34" charset="0"/>
                <a:ea typeface="+mn-ea"/>
                <a:cs typeface="+mn-cs"/>
              </a:defRPr>
            </a:lvl1pPr>
            <a:lvl2pPr marL="457093"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187"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279"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372"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5465" algn="l" defTabSz="914187" rtl="0" eaLnBrk="1" latinLnBrk="0" hangingPunct="1">
              <a:defRPr sz="1200" kern="1200">
                <a:solidFill>
                  <a:schemeClr val="tx1"/>
                </a:solidFill>
                <a:latin typeface="Arial" panose="020B0604020202020204" pitchFamily="34" charset="0"/>
                <a:ea typeface="+mn-ea"/>
                <a:cs typeface="+mn-cs"/>
              </a:defRPr>
            </a:lvl6pPr>
            <a:lvl7pPr marL="2742560" algn="l" defTabSz="914187" rtl="0" eaLnBrk="1" latinLnBrk="0" hangingPunct="1">
              <a:defRPr sz="1200" kern="1200">
                <a:solidFill>
                  <a:schemeClr val="tx1"/>
                </a:solidFill>
                <a:latin typeface="Arial" panose="020B0604020202020204" pitchFamily="34" charset="0"/>
                <a:ea typeface="+mn-ea"/>
                <a:cs typeface="+mn-cs"/>
              </a:defRPr>
            </a:lvl7pPr>
            <a:lvl8pPr marL="3199651" algn="l" defTabSz="914187" rtl="0" eaLnBrk="1" latinLnBrk="0" hangingPunct="1">
              <a:defRPr sz="1200" kern="1200">
                <a:solidFill>
                  <a:schemeClr val="tx1"/>
                </a:solidFill>
                <a:latin typeface="Arial" panose="020B0604020202020204" pitchFamily="34" charset="0"/>
                <a:ea typeface="+mn-ea"/>
                <a:cs typeface="+mn-cs"/>
              </a:defRPr>
            </a:lvl8pPr>
            <a:lvl9pPr marL="3656744" algn="l" defTabSz="914187" rtl="0" eaLnBrk="1" latinLnBrk="0" hangingPunct="1">
              <a:defRPr sz="1200" kern="1200">
                <a:solidFill>
                  <a:schemeClr val="tx1"/>
                </a:solidFill>
                <a:latin typeface="Arial" panose="020B0604020202020204" pitchFamily="34" charset="0"/>
                <a:ea typeface="+mn-ea"/>
                <a:cs typeface="+mn-cs"/>
              </a:defRPr>
            </a:lvl9pPr>
          </a:lstStyle>
          <a:p>
            <a:fld id="{EE22647F-8580-4E23-95E9-78AD894D0ADF}" type="slidenum">
              <a:rPr lang="en-US" sz="961"/>
              <a:pPr/>
              <a:t>23</a:t>
            </a:fld>
            <a:endParaRPr lang="en-US" sz="961"/>
          </a:p>
        </p:txBody>
      </p:sp>
      <p:graphicFrame>
        <p:nvGraphicFramePr>
          <p:cNvPr id="5" name="Chart 4">
            <a:extLst>
              <a:ext uri="{FF2B5EF4-FFF2-40B4-BE49-F238E27FC236}">
                <a16:creationId xmlns:a16="http://schemas.microsoft.com/office/drawing/2014/main" id="{35AD96A0-21CD-8C7B-2B24-DD10369E3F28}"/>
              </a:ext>
            </a:extLst>
          </p:cNvPr>
          <p:cNvGraphicFramePr>
            <a:graphicFrameLocks/>
          </p:cNvGraphicFramePr>
          <p:nvPr>
            <p:extLst>
              <p:ext uri="{D42A27DB-BD31-4B8C-83A1-F6EECF244321}">
                <p14:modId xmlns:p14="http://schemas.microsoft.com/office/powerpoint/2010/main" val="2707053908"/>
              </p:ext>
            </p:extLst>
          </p:nvPr>
        </p:nvGraphicFramePr>
        <p:xfrm>
          <a:off x="402364" y="1531589"/>
          <a:ext cx="4189092" cy="403780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a:extLst>
              <a:ext uri="{FF2B5EF4-FFF2-40B4-BE49-F238E27FC236}">
                <a16:creationId xmlns:a16="http://schemas.microsoft.com/office/drawing/2014/main" id="{E7F5F29C-E3FB-4185-9AA8-4A37C02FE323}"/>
              </a:ext>
            </a:extLst>
          </p:cNvPr>
          <p:cNvGraphicFramePr>
            <a:graphicFrameLocks/>
          </p:cNvGraphicFramePr>
          <p:nvPr>
            <p:extLst>
              <p:ext uri="{D42A27DB-BD31-4B8C-83A1-F6EECF244321}">
                <p14:modId xmlns:p14="http://schemas.microsoft.com/office/powerpoint/2010/main" val="1075219437"/>
              </p:ext>
            </p:extLst>
          </p:nvPr>
        </p:nvGraphicFramePr>
        <p:xfrm>
          <a:off x="5337827" y="1531589"/>
          <a:ext cx="4187952" cy="4037803"/>
        </p:xfrm>
        <a:graphic>
          <a:graphicData uri="http://schemas.openxmlformats.org/drawingml/2006/chart">
            <c:chart xmlns:c="http://schemas.openxmlformats.org/drawingml/2006/chart" xmlns:r="http://schemas.openxmlformats.org/officeDocument/2006/relationships" r:id="rId4"/>
          </a:graphicData>
        </a:graphic>
      </p:graphicFrame>
      <p:sp>
        <p:nvSpPr>
          <p:cNvPr id="4" name="Rectangle 3">
            <a:extLst>
              <a:ext uri="{FF2B5EF4-FFF2-40B4-BE49-F238E27FC236}">
                <a16:creationId xmlns:a16="http://schemas.microsoft.com/office/drawing/2014/main" id="{6CB34564-B53A-ECDE-D805-206D9334AA7B}"/>
              </a:ext>
            </a:extLst>
          </p:cNvPr>
          <p:cNvSpPr/>
          <p:nvPr/>
        </p:nvSpPr>
        <p:spPr>
          <a:xfrm>
            <a:off x="334356" y="7442120"/>
            <a:ext cx="5029200" cy="246221"/>
          </a:xfrm>
          <a:prstGeom prst="rect">
            <a:avLst/>
          </a:prstGeom>
        </p:spPr>
        <p:txBody>
          <a:bodyPr>
            <a:spAutoFit/>
          </a:bodyPr>
          <a:lstStyle/>
          <a:p>
            <a:pPr lvl="0" algn="ctr"/>
            <a:r>
              <a:rPr lang="en-US" altLang="en-US" sz="1000" dirty="0" err="1">
                <a:latin typeface="Calibri" panose="020F0502020204030204" pitchFamily="34" charset="0"/>
                <a:ea typeface="Calibri" panose="020F0502020204030204" pitchFamily="34" charset="0"/>
                <a:cs typeface="Calibri" panose="020F0502020204030204" pitchFamily="34" charset="0"/>
              </a:rPr>
              <a:t>ALTSDB</a:t>
            </a:r>
            <a:r>
              <a:rPr lang="en-US" altLang="en-US" sz="1000" dirty="0">
                <a:latin typeface="Calibri" panose="020F0502020204030204" pitchFamily="34" charset="0"/>
                <a:ea typeface="Calibri" panose="020F0502020204030204" pitchFamily="34" charset="0"/>
                <a:cs typeface="Calibri" panose="020F0502020204030204" pitchFamily="34" charset="0"/>
              </a:rPr>
              <a:t> USE ONLY • NOT FDIC INSURED • NOT BANK GUARANTEED • MAY LOSE VALUE</a:t>
            </a:r>
          </a:p>
        </p:txBody>
      </p:sp>
    </p:spTree>
    <p:extLst>
      <p:ext uri="{BB962C8B-B14F-4D97-AF65-F5344CB8AC3E}">
        <p14:creationId xmlns:p14="http://schemas.microsoft.com/office/powerpoint/2010/main" val="3353957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ChangeArrowheads="1"/>
          </p:cNvSpPr>
          <p:nvPr>
            <p:custDataLst>
              <p:tags r:id="rId2"/>
            </p:custDataLst>
          </p:nvPr>
        </p:nvSpPr>
        <p:spPr bwMode="gray">
          <a:xfrm>
            <a:off x="2971800" y="1231900"/>
            <a:ext cx="640080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dash"/>
                <a:miter lim="800000"/>
                <a:headEnd/>
                <a:tailEnd/>
              </a14:hiddenLine>
            </a:ext>
          </a:extLst>
        </p:spPr>
        <p:txBody>
          <a:bodyPr lIns="0" tIns="45710" rIns="91418" bIns="45710"/>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eaLnBrk="1" hangingPunct="1"/>
            <a:endParaRPr lang="en-US" altLang="en-US" sz="1700">
              <a:latin typeface="Book Antiqua" panose="02040602050305030304" pitchFamily="18" charset="0"/>
              <a:ea typeface="ＭＳ Ｐゴシック" panose="020B0600070205080204" pitchFamily="34" charset="-128"/>
            </a:endParaRPr>
          </a:p>
        </p:txBody>
      </p:sp>
      <p:sp>
        <p:nvSpPr>
          <p:cNvPr id="19462" name="Rectangle 2"/>
          <p:cNvSpPr>
            <a:spLocks noChangeArrowheads="1"/>
          </p:cNvSpPr>
          <p:nvPr/>
        </p:nvSpPr>
        <p:spPr bwMode="auto">
          <a:xfrm>
            <a:off x="4822399" y="3463810"/>
            <a:ext cx="223094" cy="276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18" tIns="45710" rIns="91418" bIns="45710">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a:solidFill>
                  <a:srgbClr val="000000"/>
                </a:solidFill>
                <a:latin typeface="Times New Roman" panose="02020603050405020304" pitchFamily="18" charset="0"/>
              </a:rPr>
              <a:t> </a:t>
            </a:r>
            <a:endParaRPr lang="en-US" altLang="en-US"/>
          </a:p>
        </p:txBody>
      </p:sp>
      <p:grpSp>
        <p:nvGrpSpPr>
          <p:cNvPr id="11" name="Group 5"/>
          <p:cNvGrpSpPr>
            <a:grpSpLocks/>
          </p:cNvGrpSpPr>
          <p:nvPr>
            <p:custDataLst>
              <p:tags r:id="rId3"/>
            </p:custDataLst>
          </p:nvPr>
        </p:nvGrpSpPr>
        <p:grpSpPr bwMode="auto">
          <a:xfrm>
            <a:off x="457200" y="950915"/>
            <a:ext cx="8915401" cy="371475"/>
            <a:chOff x="286" y="1065"/>
            <a:chExt cx="5617" cy="234"/>
          </a:xfrm>
        </p:grpSpPr>
        <p:sp>
          <p:nvSpPr>
            <p:cNvPr id="12" name="Text Box 6"/>
            <p:cNvSpPr txBox="1">
              <a:spLocks noChangeArrowheads="1"/>
            </p:cNvSpPr>
            <p:nvPr>
              <p:custDataLst>
                <p:tags r:id="rId4"/>
              </p:custDataLst>
            </p:nvPr>
          </p:nvSpPr>
          <p:spPr bwMode="auto">
            <a:xfrm>
              <a:off x="430" y="1065"/>
              <a:ext cx="5473" cy="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50800" rIns="0" bIns="0">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eaLnBrk="1" hangingPunct="1"/>
              <a:r>
                <a:rPr lang="en-US" altLang="en-US" sz="2000" b="1">
                  <a:solidFill>
                    <a:srgbClr val="001C5C"/>
                  </a:solidFill>
                  <a:latin typeface="Calibri" panose="020F0502020204030204" pitchFamily="34" charset="0"/>
                  <a:ea typeface="ＭＳ Ｐゴシック" panose="020B0600070205080204" pitchFamily="34" charset="-128"/>
                  <a:cs typeface="Calibri" panose="020F0502020204030204" pitchFamily="34" charset="0"/>
                </a:rPr>
                <a:t>Managing Yield-to-Call</a:t>
              </a:r>
            </a:p>
          </p:txBody>
        </p:sp>
        <p:sp>
          <p:nvSpPr>
            <p:cNvPr id="14" name="Rectangle 8"/>
            <p:cNvSpPr>
              <a:spLocks noChangeArrowheads="1"/>
            </p:cNvSpPr>
            <p:nvPr/>
          </p:nvSpPr>
          <p:spPr bwMode="auto">
            <a:xfrm>
              <a:off x="286" y="1065"/>
              <a:ext cx="54" cy="213"/>
            </a:xfrm>
            <a:prstGeom prst="rect">
              <a:avLst/>
            </a:prstGeom>
            <a:solidFill>
              <a:srgbClr val="001C5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eaLnBrk="1" hangingPunct="1"/>
              <a:endParaRPr lang="en-GB" altLang="en-US" sz="1800" b="1">
                <a:solidFill>
                  <a:schemeClr val="tx2"/>
                </a:solidFill>
                <a:latin typeface="Book Antiqua" panose="02040602050305030304" pitchFamily="18" charset="0"/>
              </a:endParaRPr>
            </a:p>
          </p:txBody>
        </p:sp>
      </p:grpSp>
      <p:graphicFrame>
        <p:nvGraphicFramePr>
          <p:cNvPr id="15" name="Chart 14">
            <a:extLst>
              <a:ext uri="{FF2B5EF4-FFF2-40B4-BE49-F238E27FC236}">
                <a16:creationId xmlns:a16="http://schemas.microsoft.com/office/drawing/2014/main" id="{00000000-0008-0000-0600-000003000000}"/>
              </a:ext>
            </a:extLst>
          </p:cNvPr>
          <p:cNvGraphicFramePr>
            <a:graphicFrameLocks/>
          </p:cNvGraphicFramePr>
          <p:nvPr/>
        </p:nvGraphicFramePr>
        <p:xfrm>
          <a:off x="6096000" y="1005840"/>
          <a:ext cx="4535424" cy="2715768"/>
        </p:xfrm>
        <a:graphic>
          <a:graphicData uri="http://schemas.openxmlformats.org/drawingml/2006/chart">
            <c:chart xmlns:c="http://schemas.openxmlformats.org/drawingml/2006/chart" xmlns:r="http://schemas.openxmlformats.org/officeDocument/2006/relationships" r:id="rId7"/>
          </a:graphicData>
        </a:graphic>
      </p:graphicFrame>
      <p:sp>
        <p:nvSpPr>
          <p:cNvPr id="13" name="Content Placeholder 2"/>
          <p:cNvSpPr txBox="1">
            <a:spLocks/>
          </p:cNvSpPr>
          <p:nvPr/>
        </p:nvSpPr>
        <p:spPr>
          <a:xfrm>
            <a:off x="468638" y="1665068"/>
            <a:ext cx="8493399" cy="344124"/>
          </a:xfrm>
          <a:prstGeom prst="rect">
            <a:avLst/>
          </a:prstGeom>
        </p:spPr>
        <p:txBody>
          <a:bodyPr/>
          <a:lstStyle>
            <a:lvl1pPr marL="188595" indent="-188595" algn="l" defTabSz="754380" rtl="0" eaLnBrk="1" latinLnBrk="0" hangingPunct="1">
              <a:lnSpc>
                <a:spcPct val="90000"/>
              </a:lnSpc>
              <a:spcBef>
                <a:spcPts val="825"/>
              </a:spcBef>
              <a:buFont typeface="Arial" panose="020B0604020202020204" pitchFamily="34" charset="0"/>
              <a:buChar char="•"/>
              <a:defRPr sz="2310" kern="1200">
                <a:solidFill>
                  <a:schemeClr val="tx1"/>
                </a:solidFill>
                <a:latin typeface="+mn-lt"/>
                <a:ea typeface="+mn-ea"/>
                <a:cs typeface="+mn-cs"/>
              </a:defRPr>
            </a:lvl1pPr>
            <a:lvl2pPr marL="565785" indent="-188595" algn="l" defTabSz="754380" rtl="0" eaLnBrk="1" latinLnBrk="0" hangingPunct="1">
              <a:lnSpc>
                <a:spcPct val="90000"/>
              </a:lnSpc>
              <a:spcBef>
                <a:spcPts val="413"/>
              </a:spcBef>
              <a:buFont typeface="Arial" panose="020B0604020202020204" pitchFamily="34" charset="0"/>
              <a:buChar char="•"/>
              <a:defRPr sz="1980" kern="1200">
                <a:solidFill>
                  <a:schemeClr val="tx1"/>
                </a:solidFill>
                <a:latin typeface="+mn-lt"/>
                <a:ea typeface="+mn-ea"/>
                <a:cs typeface="+mn-cs"/>
              </a:defRPr>
            </a:lvl2pPr>
            <a:lvl3pPr marL="942975" indent="-188595" algn="l" defTabSz="754380" rtl="0" eaLnBrk="1" latinLnBrk="0" hangingPunct="1">
              <a:lnSpc>
                <a:spcPct val="90000"/>
              </a:lnSpc>
              <a:spcBef>
                <a:spcPts val="413"/>
              </a:spcBef>
              <a:buFont typeface="Arial" panose="020B0604020202020204" pitchFamily="34" charset="0"/>
              <a:buChar char="•"/>
              <a:defRPr sz="1650" kern="1200">
                <a:solidFill>
                  <a:schemeClr val="tx1"/>
                </a:solidFill>
                <a:latin typeface="+mn-lt"/>
                <a:ea typeface="+mn-ea"/>
                <a:cs typeface="+mn-cs"/>
              </a:defRPr>
            </a:lvl3pPr>
            <a:lvl4pPr marL="132016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4pPr>
            <a:lvl5pPr marL="169735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5pPr>
            <a:lvl6pPr marL="207454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6pPr>
            <a:lvl7pPr marL="245173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7pPr>
            <a:lvl8pPr marL="282892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8pPr>
            <a:lvl9pPr marL="320611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9pPr>
          </a:lstStyle>
          <a:p>
            <a:pPr fontAlgn="auto">
              <a:spcAft>
                <a:spcPts val="0"/>
              </a:spcAft>
            </a:pPr>
            <a:r>
              <a:rPr lang="en-US" sz="1200"/>
              <a:t>Pricing in the retail market is inefficient and a substantial portion of the universe may trade at negative yield-to-call</a:t>
            </a:r>
          </a:p>
        </p:txBody>
      </p:sp>
      <p:sp>
        <p:nvSpPr>
          <p:cNvPr id="17" name="TextBox 16"/>
          <p:cNvSpPr txBox="1"/>
          <p:nvPr/>
        </p:nvSpPr>
        <p:spPr>
          <a:xfrm>
            <a:off x="372738" y="6652772"/>
            <a:ext cx="9215007" cy="553978"/>
          </a:xfrm>
          <a:prstGeom prst="rect">
            <a:avLst/>
          </a:prstGeom>
          <a:noFill/>
        </p:spPr>
        <p:txBody>
          <a:bodyPr wrap="square" lIns="91418" tIns="45710" rIns="91418" bIns="45710" rtlCol="0">
            <a:spAutoFit/>
          </a:bodyPr>
          <a:lstStyle/>
          <a:p>
            <a:r>
              <a:rPr lang="en-US" sz="1000">
                <a:solidFill>
                  <a:srgbClr val="000000"/>
                </a:solidFill>
                <a:latin typeface="Calibri" panose="020F0502020204030204" pitchFamily="34" charset="0"/>
              </a:rPr>
              <a:t>As of 12/31/2022 From Bloomberg. </a:t>
            </a:r>
            <a:r>
              <a:rPr lang="en-US" sz="1000">
                <a:latin typeface="Calibri" panose="020F0502020204030204" pitchFamily="34" charset="0"/>
                <a:ea typeface="Calibri" panose="020F0502020204030204" pitchFamily="34" charset="0"/>
                <a:cs typeface="Calibri" panose="020F0502020204030204" pitchFamily="34" charset="0"/>
              </a:rPr>
              <a:t>This data was prepared using sources of information generally believed to be reliable; however, its accuracy is not guaranteed. Opinions represented are subject to change and should not be considered investment advice. Yield-to-Call: The return that an investor would earn if they held a note or bond until its call date before the debt instrument matures.</a:t>
            </a:r>
            <a:endParaRPr lang="en-US" altLang="en-US" sz="1000">
              <a:latin typeface="Calibri" panose="020F0502020204030204" pitchFamily="34" charset="0"/>
              <a:ea typeface="Calibri" panose="020F0502020204030204" pitchFamily="34" charset="0"/>
              <a:cs typeface="Calibri" panose="020F0502020204030204" pitchFamily="34" charset="0"/>
            </a:endParaRPr>
          </a:p>
        </p:txBody>
      </p:sp>
      <p:sp>
        <p:nvSpPr>
          <p:cNvPr id="22" name="object 2">
            <a:extLst>
              <a:ext uri="{FF2B5EF4-FFF2-40B4-BE49-F238E27FC236}">
                <a16:creationId xmlns:a16="http://schemas.microsoft.com/office/drawing/2014/main" id="{E39D83B0-02EE-42EB-B3A6-F31A517F5CA7}"/>
              </a:ext>
            </a:extLst>
          </p:cNvPr>
          <p:cNvSpPr txBox="1"/>
          <p:nvPr/>
        </p:nvSpPr>
        <p:spPr>
          <a:xfrm>
            <a:off x="421676" y="1418538"/>
            <a:ext cx="3270676" cy="243656"/>
          </a:xfrm>
          <a:prstGeom prst="rect">
            <a:avLst/>
          </a:prstGeom>
          <a:noFill/>
        </p:spPr>
        <p:txBody>
          <a:bodyPr vert="horz" wrap="square" lIns="0" tIns="12700" rIns="0" bIns="0" rtlCol="0">
            <a:spAutoFit/>
          </a:bodyPr>
          <a:lstStyle/>
          <a:p>
            <a:pPr marL="12700">
              <a:lnSpc>
                <a:spcPct val="100000"/>
              </a:lnSpc>
              <a:spcBef>
                <a:spcPts val="100"/>
              </a:spcBef>
            </a:pPr>
            <a:r>
              <a:rPr lang="en-US" sz="1500" b="1" spc="25">
                <a:solidFill>
                  <a:srgbClr val="001C5C"/>
                </a:solidFill>
                <a:latin typeface="+mj-lt"/>
                <a:cs typeface="Arial" panose="020B0604020202020204" pitchFamily="34" charset="0"/>
              </a:rPr>
              <a:t>NEGATIVE YIELD-TO-CALL (YTC) PRICING</a:t>
            </a:r>
            <a:endParaRPr sz="1500" b="1" spc="25">
              <a:solidFill>
                <a:srgbClr val="001C5C"/>
              </a:solidFill>
              <a:latin typeface="+mj-lt"/>
              <a:cs typeface="Arial" panose="020B0604020202020204" pitchFamily="34" charset="0"/>
            </a:endParaRPr>
          </a:p>
        </p:txBody>
      </p:sp>
      <p:sp>
        <p:nvSpPr>
          <p:cNvPr id="26" name="object 2">
            <a:extLst>
              <a:ext uri="{FF2B5EF4-FFF2-40B4-BE49-F238E27FC236}">
                <a16:creationId xmlns:a16="http://schemas.microsoft.com/office/drawing/2014/main" id="{51825AF8-0995-4E51-AA4A-80155B5A2E8A}"/>
              </a:ext>
            </a:extLst>
          </p:cNvPr>
          <p:cNvSpPr txBox="1"/>
          <p:nvPr/>
        </p:nvSpPr>
        <p:spPr>
          <a:xfrm>
            <a:off x="2657368" y="1974894"/>
            <a:ext cx="4279580" cy="243656"/>
          </a:xfrm>
          <a:prstGeom prst="rect">
            <a:avLst/>
          </a:prstGeom>
          <a:noFill/>
        </p:spPr>
        <p:txBody>
          <a:bodyPr vert="horz" wrap="square" lIns="0" tIns="12700" rIns="0" bIns="0" rtlCol="0">
            <a:spAutoFit/>
          </a:bodyPr>
          <a:lstStyle/>
          <a:p>
            <a:pPr marL="12700">
              <a:lnSpc>
                <a:spcPct val="100000"/>
              </a:lnSpc>
              <a:spcBef>
                <a:spcPts val="100"/>
              </a:spcBef>
            </a:pPr>
            <a:r>
              <a:rPr lang="en-US" sz="1500" b="1" spc="25">
                <a:solidFill>
                  <a:srgbClr val="001C5C"/>
                </a:solidFill>
                <a:latin typeface="+mj-lt"/>
                <a:cs typeface="Arial" panose="020B0604020202020204" pitchFamily="34" charset="0"/>
              </a:rPr>
              <a:t> % of Preferred Stock Universe Priced at Negative YTC </a:t>
            </a:r>
            <a:endParaRPr sz="1500" b="1" spc="25">
              <a:solidFill>
                <a:srgbClr val="001C5C"/>
              </a:solidFill>
              <a:latin typeface="+mj-lt"/>
              <a:cs typeface="Arial" panose="020B0604020202020204" pitchFamily="34" charset="0"/>
            </a:endParaRPr>
          </a:p>
        </p:txBody>
      </p:sp>
      <p:sp>
        <p:nvSpPr>
          <p:cNvPr id="18" name="TextBox 17">
            <a:extLst>
              <a:ext uri="{FF2B5EF4-FFF2-40B4-BE49-F238E27FC236}">
                <a16:creationId xmlns:a16="http://schemas.microsoft.com/office/drawing/2014/main" id="{1B28273A-504B-4D63-A61C-C7B277E27E27}"/>
              </a:ext>
            </a:extLst>
          </p:cNvPr>
          <p:cNvSpPr txBox="1"/>
          <p:nvPr/>
        </p:nvSpPr>
        <p:spPr>
          <a:xfrm>
            <a:off x="-2698889" y="940247"/>
            <a:ext cx="2741744" cy="400110"/>
          </a:xfrm>
          <a:prstGeom prst="rect">
            <a:avLst/>
          </a:prstGeom>
          <a:noFill/>
        </p:spPr>
        <p:txBody>
          <a:bodyPr wrap="square">
            <a:spAutoFit/>
          </a:bodyPr>
          <a:lstStyle/>
          <a:p>
            <a:pPr eaLnBrk="1" hangingPunct="1"/>
            <a:r>
              <a:rPr lang="en-US" altLang="en-US" sz="2000" b="1">
                <a:solidFill>
                  <a:srgbClr val="001C5C"/>
                </a:solidFill>
                <a:latin typeface="Calibri" panose="020F0502020204030204" pitchFamily="34" charset="0"/>
                <a:ea typeface="ＭＳ Ｐゴシック" panose="020B0600070205080204" pitchFamily="34" charset="-128"/>
                <a:cs typeface="Calibri" panose="020F0502020204030204" pitchFamily="34" charset="0"/>
              </a:rPr>
              <a:t>Slide Title - Calibri 20</a:t>
            </a:r>
            <a:endParaRPr lang="en-US" altLang="en-US" sz="1200" b="1">
              <a:solidFill>
                <a:srgbClr val="001C5C"/>
              </a:solidFill>
              <a:latin typeface="Calibri" panose="020F0502020204030204" pitchFamily="34" charset="0"/>
              <a:ea typeface="ＭＳ Ｐゴシック" panose="020B0600070205080204" pitchFamily="34" charset="-128"/>
              <a:cs typeface="Calibri" panose="020F0502020204030204" pitchFamily="34" charset="0"/>
            </a:endParaRPr>
          </a:p>
        </p:txBody>
      </p:sp>
      <p:sp>
        <p:nvSpPr>
          <p:cNvPr id="19" name="Rectangle 8">
            <a:extLst>
              <a:ext uri="{FF2B5EF4-FFF2-40B4-BE49-F238E27FC236}">
                <a16:creationId xmlns:a16="http://schemas.microsoft.com/office/drawing/2014/main" id="{92BA33A4-E28C-4194-A10A-483EEEF93FC7}"/>
              </a:ext>
            </a:extLst>
          </p:cNvPr>
          <p:cNvSpPr>
            <a:spLocks noChangeArrowheads="1"/>
          </p:cNvSpPr>
          <p:nvPr/>
        </p:nvSpPr>
        <p:spPr bwMode="auto">
          <a:xfrm>
            <a:off x="-2789296" y="971233"/>
            <a:ext cx="85710" cy="338138"/>
          </a:xfrm>
          <a:prstGeom prst="rect">
            <a:avLst/>
          </a:prstGeom>
          <a:solidFill>
            <a:srgbClr val="001C5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eaLnBrk="1" hangingPunct="1"/>
            <a:endParaRPr lang="en-GB" altLang="en-US" sz="1800" b="1">
              <a:solidFill>
                <a:schemeClr val="tx2"/>
              </a:solidFill>
              <a:latin typeface="Book Antiqua" panose="02040602050305030304" pitchFamily="18" charset="0"/>
            </a:endParaRPr>
          </a:p>
        </p:txBody>
      </p:sp>
      <p:sp>
        <p:nvSpPr>
          <p:cNvPr id="20" name="TextBox 19">
            <a:extLst>
              <a:ext uri="{FF2B5EF4-FFF2-40B4-BE49-F238E27FC236}">
                <a16:creationId xmlns:a16="http://schemas.microsoft.com/office/drawing/2014/main" id="{BA55A885-63C2-4D15-993B-FEDA4A36BD47}"/>
              </a:ext>
            </a:extLst>
          </p:cNvPr>
          <p:cNvSpPr txBox="1"/>
          <p:nvPr/>
        </p:nvSpPr>
        <p:spPr>
          <a:xfrm>
            <a:off x="-3081345" y="1347319"/>
            <a:ext cx="2928945" cy="323165"/>
          </a:xfrm>
          <a:prstGeom prst="rect">
            <a:avLst/>
          </a:prstGeom>
          <a:noFill/>
        </p:spPr>
        <p:txBody>
          <a:bodyPr wrap="square">
            <a:spAutoFit/>
          </a:bodyPr>
          <a:lstStyle/>
          <a:p>
            <a:pPr eaLnBrk="1" hangingPunct="1"/>
            <a:r>
              <a:rPr lang="en-US" altLang="en-US" sz="1500" b="1">
                <a:solidFill>
                  <a:srgbClr val="001C5C"/>
                </a:solidFill>
                <a:latin typeface="Calibri Light" panose="020F0302020204030204" pitchFamily="34" charset="0"/>
                <a:ea typeface="ＭＳ Ｐゴシック" panose="020B0600070205080204" pitchFamily="34" charset="-128"/>
                <a:cs typeface="Calibri Light" panose="020F0302020204030204" pitchFamily="34" charset="0"/>
              </a:rPr>
              <a:t>Content Headers - CALIBRI LIGHT 15</a:t>
            </a:r>
          </a:p>
        </p:txBody>
      </p:sp>
      <p:sp>
        <p:nvSpPr>
          <p:cNvPr id="21" name="TextBox 20">
            <a:extLst>
              <a:ext uri="{FF2B5EF4-FFF2-40B4-BE49-F238E27FC236}">
                <a16:creationId xmlns:a16="http://schemas.microsoft.com/office/drawing/2014/main" id="{1A89892D-6540-4347-B11E-BDC4CD38D215}"/>
              </a:ext>
            </a:extLst>
          </p:cNvPr>
          <p:cNvSpPr txBox="1"/>
          <p:nvPr/>
        </p:nvSpPr>
        <p:spPr>
          <a:xfrm>
            <a:off x="-2335290" y="1660911"/>
            <a:ext cx="2014545" cy="253916"/>
          </a:xfrm>
          <a:prstGeom prst="rect">
            <a:avLst/>
          </a:prstGeom>
          <a:noFill/>
        </p:spPr>
        <p:txBody>
          <a:bodyPr wrap="square">
            <a:spAutoFit/>
          </a:bodyPr>
          <a:lstStyle/>
          <a:p>
            <a:pPr eaLnBrk="1" hangingPunct="1"/>
            <a:r>
              <a:rPr lang="en-US" altLang="en-US" sz="1050">
                <a:latin typeface="+mn-lt"/>
                <a:ea typeface="ＭＳ Ｐゴシック" panose="020B0600070205080204" pitchFamily="34" charset="-128"/>
                <a:cs typeface="Calibri Light" panose="020F0302020204030204" pitchFamily="34" charset="0"/>
              </a:rPr>
              <a:t>Bullet and subtitle – Calibri 10.5</a:t>
            </a:r>
          </a:p>
        </p:txBody>
      </p:sp>
      <p:sp>
        <p:nvSpPr>
          <p:cNvPr id="28" name="Rectangle 27">
            <a:extLst>
              <a:ext uri="{FF2B5EF4-FFF2-40B4-BE49-F238E27FC236}">
                <a16:creationId xmlns:a16="http://schemas.microsoft.com/office/drawing/2014/main" id="{5F416437-4B2B-4BEB-8201-27A9A3ADC0A0}"/>
              </a:ext>
            </a:extLst>
          </p:cNvPr>
          <p:cNvSpPr/>
          <p:nvPr/>
        </p:nvSpPr>
        <p:spPr>
          <a:xfrm>
            <a:off x="-2703586" y="3157472"/>
            <a:ext cx="1985298" cy="544226"/>
          </a:xfrm>
          <a:prstGeom prst="rect">
            <a:avLst/>
          </a:prstGeom>
          <a:solidFill>
            <a:srgbClr val="5E7C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61F00764-700C-4F39-87C9-D2AEA044ED6B}"/>
              </a:ext>
            </a:extLst>
          </p:cNvPr>
          <p:cNvSpPr txBox="1"/>
          <p:nvPr/>
        </p:nvSpPr>
        <p:spPr>
          <a:xfrm>
            <a:off x="-2341679" y="3287666"/>
            <a:ext cx="1219200" cy="276999"/>
          </a:xfrm>
          <a:prstGeom prst="rect">
            <a:avLst/>
          </a:prstGeom>
          <a:noFill/>
        </p:spPr>
        <p:txBody>
          <a:bodyPr wrap="square" rtlCol="0">
            <a:spAutoFit/>
          </a:bodyPr>
          <a:lstStyle/>
          <a:p>
            <a:r>
              <a:rPr lang="en-US">
                <a:solidFill>
                  <a:schemeClr val="bg1"/>
                </a:solidFill>
              </a:rPr>
              <a:t>94 – 124 - 158</a:t>
            </a:r>
          </a:p>
        </p:txBody>
      </p:sp>
      <p:sp>
        <p:nvSpPr>
          <p:cNvPr id="31" name="Rectangle 30">
            <a:extLst>
              <a:ext uri="{FF2B5EF4-FFF2-40B4-BE49-F238E27FC236}">
                <a16:creationId xmlns:a16="http://schemas.microsoft.com/office/drawing/2014/main" id="{BEE21042-2788-4A3A-8B40-8E41E9989D0D}"/>
              </a:ext>
            </a:extLst>
          </p:cNvPr>
          <p:cNvSpPr/>
          <p:nvPr/>
        </p:nvSpPr>
        <p:spPr>
          <a:xfrm>
            <a:off x="-2703586" y="3835350"/>
            <a:ext cx="1985298" cy="544226"/>
          </a:xfrm>
          <a:prstGeom prst="rect">
            <a:avLst/>
          </a:prstGeom>
          <a:solidFill>
            <a:srgbClr val="CCD1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3D643ECD-D4F1-4B7E-B294-690756ABC6BE}"/>
              </a:ext>
            </a:extLst>
          </p:cNvPr>
          <p:cNvSpPr txBox="1"/>
          <p:nvPr/>
        </p:nvSpPr>
        <p:spPr>
          <a:xfrm>
            <a:off x="-2341679" y="3965544"/>
            <a:ext cx="1219200" cy="276999"/>
          </a:xfrm>
          <a:prstGeom prst="rect">
            <a:avLst/>
          </a:prstGeom>
          <a:noFill/>
        </p:spPr>
        <p:txBody>
          <a:bodyPr wrap="square" rtlCol="0">
            <a:spAutoFit/>
          </a:bodyPr>
          <a:lstStyle/>
          <a:p>
            <a:r>
              <a:rPr lang="en-US"/>
              <a:t>204 – 209- 215</a:t>
            </a:r>
          </a:p>
        </p:txBody>
      </p:sp>
      <p:sp>
        <p:nvSpPr>
          <p:cNvPr id="33" name="Rectangle 32">
            <a:extLst>
              <a:ext uri="{FF2B5EF4-FFF2-40B4-BE49-F238E27FC236}">
                <a16:creationId xmlns:a16="http://schemas.microsoft.com/office/drawing/2014/main" id="{0A6DAD36-E70B-462C-841A-8525A6E77A92}"/>
              </a:ext>
            </a:extLst>
          </p:cNvPr>
          <p:cNvSpPr/>
          <p:nvPr/>
        </p:nvSpPr>
        <p:spPr>
          <a:xfrm>
            <a:off x="-2723122" y="4528820"/>
            <a:ext cx="1985298" cy="544226"/>
          </a:xfrm>
          <a:prstGeom prst="rect">
            <a:avLst/>
          </a:prstGeom>
          <a:solidFill>
            <a:srgbClr val="4850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EFFE9B5F-AD81-417A-98D6-CD406CA00625}"/>
              </a:ext>
            </a:extLst>
          </p:cNvPr>
          <p:cNvSpPr txBox="1"/>
          <p:nvPr/>
        </p:nvSpPr>
        <p:spPr>
          <a:xfrm>
            <a:off x="-2361215" y="4659014"/>
            <a:ext cx="1219200" cy="276999"/>
          </a:xfrm>
          <a:prstGeom prst="rect">
            <a:avLst/>
          </a:prstGeom>
          <a:noFill/>
        </p:spPr>
        <p:txBody>
          <a:bodyPr wrap="square" rtlCol="0">
            <a:spAutoFit/>
          </a:bodyPr>
          <a:lstStyle/>
          <a:p>
            <a:r>
              <a:rPr lang="en-US">
                <a:solidFill>
                  <a:schemeClr val="bg1"/>
                </a:solidFill>
              </a:rPr>
              <a:t>72 – 80 - 89 </a:t>
            </a:r>
          </a:p>
        </p:txBody>
      </p:sp>
      <p:sp>
        <p:nvSpPr>
          <p:cNvPr id="35" name="Rectangle 34">
            <a:extLst>
              <a:ext uri="{FF2B5EF4-FFF2-40B4-BE49-F238E27FC236}">
                <a16:creationId xmlns:a16="http://schemas.microsoft.com/office/drawing/2014/main" id="{9E108E5D-22D9-4525-BD15-F72EF8BB27F7}"/>
              </a:ext>
            </a:extLst>
          </p:cNvPr>
          <p:cNvSpPr/>
          <p:nvPr/>
        </p:nvSpPr>
        <p:spPr>
          <a:xfrm>
            <a:off x="-2703586" y="2427574"/>
            <a:ext cx="1985298" cy="544226"/>
          </a:xfrm>
          <a:prstGeom prst="rect">
            <a:avLst/>
          </a:prstGeom>
          <a:solidFill>
            <a:srgbClr val="001C5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2A8A52D5-5339-4541-897F-E3A9425E88EE}"/>
              </a:ext>
            </a:extLst>
          </p:cNvPr>
          <p:cNvSpPr txBox="1"/>
          <p:nvPr/>
        </p:nvSpPr>
        <p:spPr>
          <a:xfrm>
            <a:off x="-2305220" y="2572736"/>
            <a:ext cx="1219200" cy="276999"/>
          </a:xfrm>
          <a:prstGeom prst="rect">
            <a:avLst/>
          </a:prstGeom>
          <a:noFill/>
        </p:spPr>
        <p:txBody>
          <a:bodyPr wrap="square" rtlCol="0">
            <a:spAutoFit/>
          </a:bodyPr>
          <a:lstStyle/>
          <a:p>
            <a:r>
              <a:rPr lang="en-US">
                <a:solidFill>
                  <a:schemeClr val="bg1"/>
                </a:solidFill>
              </a:rPr>
              <a:t>0 – 28 - 92</a:t>
            </a:r>
          </a:p>
        </p:txBody>
      </p:sp>
      <p:sp>
        <p:nvSpPr>
          <p:cNvPr id="30" name="Rectangle 29">
            <a:extLst>
              <a:ext uri="{FF2B5EF4-FFF2-40B4-BE49-F238E27FC236}">
                <a16:creationId xmlns:a16="http://schemas.microsoft.com/office/drawing/2014/main" id="{9DD07F53-DE42-49A2-8156-6C4A46445E86}"/>
              </a:ext>
            </a:extLst>
          </p:cNvPr>
          <p:cNvSpPr/>
          <p:nvPr/>
        </p:nvSpPr>
        <p:spPr>
          <a:xfrm>
            <a:off x="6400800" y="7058557"/>
            <a:ext cx="3397827" cy="5990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8" name="TextBox 37">
            <a:extLst>
              <a:ext uri="{FF2B5EF4-FFF2-40B4-BE49-F238E27FC236}">
                <a16:creationId xmlns:a16="http://schemas.microsoft.com/office/drawing/2014/main" id="{6A223BE8-C5C2-4E35-8894-6492337A341D}"/>
              </a:ext>
            </a:extLst>
          </p:cNvPr>
          <p:cNvSpPr txBox="1"/>
          <p:nvPr/>
        </p:nvSpPr>
        <p:spPr>
          <a:xfrm>
            <a:off x="6400800" y="7206750"/>
            <a:ext cx="3657600" cy="323165"/>
          </a:xfrm>
          <a:prstGeom prst="rect">
            <a:avLst/>
          </a:prstGeom>
          <a:noFill/>
        </p:spPr>
        <p:txBody>
          <a:bodyPr wrap="square" rtlCol="0">
            <a:spAutoFit/>
          </a:bodyPr>
          <a:lstStyle/>
          <a:p>
            <a:r>
              <a:rPr lang="en-US" sz="1500" b="1">
                <a:solidFill>
                  <a:srgbClr val="001C5C"/>
                </a:solidFill>
                <a:latin typeface="+mn-lt"/>
              </a:rPr>
              <a:t>Infrastructure Capital Advisors, LLC</a:t>
            </a:r>
          </a:p>
        </p:txBody>
      </p:sp>
      <p:sp>
        <p:nvSpPr>
          <p:cNvPr id="40" name="Slide Number Placeholder 1">
            <a:extLst>
              <a:ext uri="{FF2B5EF4-FFF2-40B4-BE49-F238E27FC236}">
                <a16:creationId xmlns:a16="http://schemas.microsoft.com/office/drawing/2014/main" id="{500CEB73-DDAE-27A7-D9B8-EE9B63A56309}"/>
              </a:ext>
            </a:extLst>
          </p:cNvPr>
          <p:cNvSpPr txBox="1">
            <a:spLocks/>
          </p:cNvSpPr>
          <p:nvPr/>
        </p:nvSpPr>
        <p:spPr>
          <a:xfrm>
            <a:off x="0" y="7358062"/>
            <a:ext cx="2262187" cy="414338"/>
          </a:xfrm>
          <a:prstGeom prst="rect">
            <a:avLst/>
          </a:prstGeom>
        </p:spPr>
        <p:txBody>
          <a:bodyPr vert="horz" lIns="91440" tIns="45720" rIns="91440" bIns="45720" rtlCol="0" anchor="ctr"/>
          <a:lstStyle>
            <a:defPPr>
              <a:defRPr lang="en-US"/>
            </a:defPPr>
            <a:lvl1pPr algn="l" rtl="0" eaLnBrk="0" fontAlgn="base" hangingPunct="0">
              <a:spcBef>
                <a:spcPct val="0"/>
              </a:spcBef>
              <a:spcAft>
                <a:spcPct val="0"/>
              </a:spcAft>
              <a:defRPr sz="990" kern="1200">
                <a:solidFill>
                  <a:schemeClr val="tx1"/>
                </a:solidFill>
                <a:latin typeface="Arial" panose="020B0604020202020204" pitchFamily="34" charset="0"/>
                <a:ea typeface="+mn-ea"/>
                <a:cs typeface="+mn-cs"/>
              </a:defRPr>
            </a:lvl1pPr>
            <a:lvl2pPr marL="457093"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187"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279"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372"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5465" algn="l" defTabSz="914187" rtl="0" eaLnBrk="1" latinLnBrk="0" hangingPunct="1">
              <a:defRPr sz="1200" kern="1200">
                <a:solidFill>
                  <a:schemeClr val="tx1"/>
                </a:solidFill>
                <a:latin typeface="Arial" panose="020B0604020202020204" pitchFamily="34" charset="0"/>
                <a:ea typeface="+mn-ea"/>
                <a:cs typeface="+mn-cs"/>
              </a:defRPr>
            </a:lvl6pPr>
            <a:lvl7pPr marL="2742560" algn="l" defTabSz="914187" rtl="0" eaLnBrk="1" latinLnBrk="0" hangingPunct="1">
              <a:defRPr sz="1200" kern="1200">
                <a:solidFill>
                  <a:schemeClr val="tx1"/>
                </a:solidFill>
                <a:latin typeface="Arial" panose="020B0604020202020204" pitchFamily="34" charset="0"/>
                <a:ea typeface="+mn-ea"/>
                <a:cs typeface="+mn-cs"/>
              </a:defRPr>
            </a:lvl7pPr>
            <a:lvl8pPr marL="3199651" algn="l" defTabSz="914187" rtl="0" eaLnBrk="1" latinLnBrk="0" hangingPunct="1">
              <a:defRPr sz="1200" kern="1200">
                <a:solidFill>
                  <a:schemeClr val="tx1"/>
                </a:solidFill>
                <a:latin typeface="Arial" panose="020B0604020202020204" pitchFamily="34" charset="0"/>
                <a:ea typeface="+mn-ea"/>
                <a:cs typeface="+mn-cs"/>
              </a:defRPr>
            </a:lvl8pPr>
            <a:lvl9pPr marL="3656744" algn="l" defTabSz="914187" rtl="0" eaLnBrk="1" latinLnBrk="0" hangingPunct="1">
              <a:defRPr sz="1200" kern="1200">
                <a:solidFill>
                  <a:schemeClr val="tx1"/>
                </a:solidFill>
                <a:latin typeface="Arial" panose="020B0604020202020204" pitchFamily="34" charset="0"/>
                <a:ea typeface="+mn-ea"/>
                <a:cs typeface="+mn-cs"/>
              </a:defRPr>
            </a:lvl9pPr>
          </a:lstStyle>
          <a:p>
            <a:fld id="{EE22647F-8580-4E23-95E9-78AD894D0ADF}" type="slidenum">
              <a:rPr lang="en-US" smtClean="0"/>
              <a:pPr/>
              <a:t>24</a:t>
            </a:fld>
            <a:endParaRPr lang="en-US"/>
          </a:p>
        </p:txBody>
      </p:sp>
      <p:sp>
        <p:nvSpPr>
          <p:cNvPr id="41" name="Rectangle 40">
            <a:extLst>
              <a:ext uri="{FF2B5EF4-FFF2-40B4-BE49-F238E27FC236}">
                <a16:creationId xmlns:a16="http://schemas.microsoft.com/office/drawing/2014/main" id="{A232C2E0-3073-1442-82C8-2735D1C7B651}"/>
              </a:ext>
            </a:extLst>
          </p:cNvPr>
          <p:cNvSpPr/>
          <p:nvPr/>
        </p:nvSpPr>
        <p:spPr>
          <a:xfrm>
            <a:off x="334356" y="7442120"/>
            <a:ext cx="5029200" cy="246221"/>
          </a:xfrm>
          <a:prstGeom prst="rect">
            <a:avLst/>
          </a:prstGeom>
        </p:spPr>
        <p:txBody>
          <a:bodyPr>
            <a:spAutoFit/>
          </a:bodyPr>
          <a:lstStyle/>
          <a:p>
            <a:pPr lvl="0" algn="ctr"/>
            <a:r>
              <a:rPr lang="en-US" altLang="en-US" sz="1000" err="1">
                <a:latin typeface="Calibri" panose="020F0502020204030204" pitchFamily="34" charset="0"/>
                <a:ea typeface="Calibri" panose="020F0502020204030204" pitchFamily="34" charset="0"/>
                <a:cs typeface="Calibri" panose="020F0502020204030204" pitchFamily="34" charset="0"/>
              </a:rPr>
              <a:t>ALTSDB</a:t>
            </a:r>
            <a:r>
              <a:rPr lang="en-US" altLang="en-US" sz="1000">
                <a:latin typeface="Calibri" panose="020F0502020204030204" pitchFamily="34" charset="0"/>
                <a:ea typeface="Calibri" panose="020F0502020204030204" pitchFamily="34" charset="0"/>
                <a:cs typeface="Calibri" panose="020F0502020204030204" pitchFamily="34" charset="0"/>
              </a:rPr>
              <a:t> USE ONLY • NOT FDIC INSURED • NOT BANK GUARANTEED • MAY LOSE VALUE</a:t>
            </a:r>
          </a:p>
        </p:txBody>
      </p:sp>
      <p:graphicFrame>
        <p:nvGraphicFramePr>
          <p:cNvPr id="2" name="Chart 1">
            <a:extLst>
              <a:ext uri="{FF2B5EF4-FFF2-40B4-BE49-F238E27FC236}">
                <a16:creationId xmlns:a16="http://schemas.microsoft.com/office/drawing/2014/main" id="{D59CB97F-15E6-46EB-9E78-0302BE2F23A7}"/>
              </a:ext>
            </a:extLst>
          </p:cNvPr>
          <p:cNvGraphicFramePr>
            <a:graphicFrameLocks/>
          </p:cNvGraphicFramePr>
          <p:nvPr/>
        </p:nvGraphicFramePr>
        <p:xfrm>
          <a:off x="420624" y="2286000"/>
          <a:ext cx="9381744" cy="4160520"/>
        </p:xfrm>
        <a:graphic>
          <a:graphicData uri="http://schemas.openxmlformats.org/drawingml/2006/chart">
            <c:chart xmlns:c="http://schemas.openxmlformats.org/drawingml/2006/chart" xmlns:r="http://schemas.openxmlformats.org/officeDocument/2006/relationships" r:id="rId8"/>
          </a:graphicData>
        </a:graphic>
      </p:graphicFrame>
      <p:sp>
        <p:nvSpPr>
          <p:cNvPr id="16" name="Rectangle 15"/>
          <p:cNvSpPr/>
          <p:nvPr/>
        </p:nvSpPr>
        <p:spPr>
          <a:xfrm>
            <a:off x="8227436" y="2096722"/>
            <a:ext cx="1469201" cy="640369"/>
          </a:xfrm>
          <a:prstGeom prst="rect">
            <a:avLst/>
          </a:prstGeom>
          <a:solidFill>
            <a:schemeClr val="bg1"/>
          </a:solidFill>
          <a:ln>
            <a:solidFill>
              <a:schemeClr val="tx1"/>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600">
                <a:solidFill>
                  <a:schemeClr val="tx1"/>
                </a:solidFill>
              </a:rPr>
              <a:t>Average: 8.6%</a:t>
            </a:r>
          </a:p>
        </p:txBody>
      </p:sp>
    </p:spTree>
    <p:custDataLst>
      <p:tags r:id="rId1"/>
    </p:custDataLst>
    <p:extLst>
      <p:ext uri="{BB962C8B-B14F-4D97-AF65-F5344CB8AC3E}">
        <p14:creationId xmlns:p14="http://schemas.microsoft.com/office/powerpoint/2010/main" val="35144178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ChangeArrowheads="1"/>
          </p:cNvSpPr>
          <p:nvPr>
            <p:custDataLst>
              <p:tags r:id="rId2"/>
            </p:custDataLst>
          </p:nvPr>
        </p:nvSpPr>
        <p:spPr bwMode="gray">
          <a:xfrm>
            <a:off x="3032314" y="1309968"/>
            <a:ext cx="6212542" cy="289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dash"/>
                <a:miter lim="800000"/>
                <a:headEnd/>
                <a:tailEnd/>
              </a14:hiddenLine>
            </a:ext>
          </a:extLst>
        </p:spPr>
        <p:txBody>
          <a:bodyPr lIns="0" tIns="44365" rIns="88729" bIns="44365"/>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eaLnBrk="1" hangingPunct="1"/>
            <a:endParaRPr lang="en-US" altLang="en-US" sz="1650">
              <a:latin typeface="Book Antiqua" panose="02040602050305030304" pitchFamily="18" charset="0"/>
              <a:ea typeface="ＭＳ Ｐゴシック" panose="020B0600070205080204" pitchFamily="34" charset="-128"/>
            </a:endParaRPr>
          </a:p>
        </p:txBody>
      </p:sp>
      <p:sp>
        <p:nvSpPr>
          <p:cNvPr id="19462" name="Rectangle 2"/>
          <p:cNvSpPr>
            <a:spLocks noChangeArrowheads="1"/>
          </p:cNvSpPr>
          <p:nvPr/>
        </p:nvSpPr>
        <p:spPr bwMode="auto">
          <a:xfrm>
            <a:off x="4921348" y="3752154"/>
            <a:ext cx="216061" cy="268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8729" tIns="44365" rIns="88729" bIns="44365">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1165">
                <a:solidFill>
                  <a:srgbClr val="000000"/>
                </a:solidFill>
                <a:latin typeface="Times New Roman" panose="02020603050405020304" pitchFamily="18" charset="0"/>
              </a:rPr>
              <a:t> </a:t>
            </a:r>
            <a:endParaRPr lang="en-US" altLang="en-US" sz="1165"/>
          </a:p>
        </p:txBody>
      </p:sp>
      <p:sp>
        <p:nvSpPr>
          <p:cNvPr id="19463" name="Slide Number Placeholder 1"/>
          <p:cNvSpPr txBox="1">
            <a:spLocks/>
          </p:cNvSpPr>
          <p:nvPr/>
        </p:nvSpPr>
        <p:spPr bwMode="gray">
          <a:xfrm>
            <a:off x="591671" y="7317588"/>
            <a:ext cx="2810435" cy="237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88729" tIns="44365" rIns="88729" bIns="44365"/>
          <a:lstStyle>
            <a:lvl1pPr>
              <a:spcBef>
                <a:spcPct val="100000"/>
              </a:spcBef>
              <a:buChar char=" "/>
              <a:defRPr sz="1300">
                <a:solidFill>
                  <a:schemeClr val="tx1"/>
                </a:solidFill>
                <a:latin typeface="Book Antiqua" panose="02040602050305030304" pitchFamily="18" charset="0"/>
              </a:defRPr>
            </a:lvl1pPr>
            <a:lvl2pPr marL="742950" indent="-285750">
              <a:spcBef>
                <a:spcPct val="50000"/>
              </a:spcBef>
              <a:buSzPct val="65000"/>
              <a:buFont typeface="Wingdings" panose="05000000000000000000" pitchFamily="2" charset="2"/>
              <a:buChar char="n"/>
              <a:defRPr sz="1300">
                <a:solidFill>
                  <a:schemeClr val="tx1"/>
                </a:solidFill>
                <a:latin typeface="Book Antiqua" panose="02040602050305030304" pitchFamily="18" charset="0"/>
              </a:defRPr>
            </a:lvl2pPr>
            <a:lvl3pPr marL="1143000" indent="-228600">
              <a:spcBef>
                <a:spcPct val="50000"/>
              </a:spcBef>
              <a:buChar char="–"/>
              <a:defRPr sz="1300">
                <a:solidFill>
                  <a:schemeClr val="tx1"/>
                </a:solidFill>
                <a:latin typeface="Book Antiqua" panose="02040602050305030304" pitchFamily="18" charset="0"/>
              </a:defRPr>
            </a:lvl3pPr>
            <a:lvl4pPr marL="1600200" indent="-228600">
              <a:spcBef>
                <a:spcPct val="50000"/>
              </a:spcBef>
              <a:buFont typeface="Wingdings" panose="05000000000000000000" pitchFamily="2" charset="2"/>
              <a:buChar char="w"/>
              <a:defRPr sz="1300">
                <a:solidFill>
                  <a:schemeClr val="tx1"/>
                </a:solidFill>
                <a:latin typeface="Book Antiqua" panose="02040602050305030304" pitchFamily="18" charset="0"/>
              </a:defRPr>
            </a:lvl4pPr>
            <a:lvl5pPr marL="2057400" indent="-228600">
              <a:buChar char="»"/>
              <a:defRPr sz="1300">
                <a:solidFill>
                  <a:schemeClr val="tx1"/>
                </a:solidFill>
                <a:latin typeface="Book Antiqua" panose="02040602050305030304" pitchFamily="18" charset="0"/>
              </a:defRPr>
            </a:lvl5pPr>
            <a:lvl6pPr marL="2514600" indent="-228600" eaLnBrk="0" fontAlgn="base" hangingPunct="0">
              <a:spcBef>
                <a:spcPct val="0"/>
              </a:spcBef>
              <a:spcAft>
                <a:spcPct val="0"/>
              </a:spcAft>
              <a:buChar char="»"/>
              <a:defRPr sz="1300">
                <a:solidFill>
                  <a:schemeClr val="tx1"/>
                </a:solidFill>
                <a:latin typeface="Book Antiqua" panose="02040602050305030304" pitchFamily="18" charset="0"/>
              </a:defRPr>
            </a:lvl6pPr>
            <a:lvl7pPr marL="2971800" indent="-228600" eaLnBrk="0" fontAlgn="base" hangingPunct="0">
              <a:spcBef>
                <a:spcPct val="0"/>
              </a:spcBef>
              <a:spcAft>
                <a:spcPct val="0"/>
              </a:spcAft>
              <a:buChar char="»"/>
              <a:defRPr sz="1300">
                <a:solidFill>
                  <a:schemeClr val="tx1"/>
                </a:solidFill>
                <a:latin typeface="Book Antiqua" panose="02040602050305030304" pitchFamily="18" charset="0"/>
              </a:defRPr>
            </a:lvl7pPr>
            <a:lvl8pPr marL="3429000" indent="-228600" eaLnBrk="0" fontAlgn="base" hangingPunct="0">
              <a:spcBef>
                <a:spcPct val="0"/>
              </a:spcBef>
              <a:spcAft>
                <a:spcPct val="0"/>
              </a:spcAft>
              <a:buChar char="»"/>
              <a:defRPr sz="1300">
                <a:solidFill>
                  <a:schemeClr val="tx1"/>
                </a:solidFill>
                <a:latin typeface="Book Antiqua" panose="02040602050305030304" pitchFamily="18" charset="0"/>
              </a:defRPr>
            </a:lvl8pPr>
            <a:lvl9pPr marL="3886200" indent="-228600" eaLnBrk="0" fontAlgn="base" hangingPunct="0">
              <a:spcBef>
                <a:spcPct val="0"/>
              </a:spcBef>
              <a:spcAft>
                <a:spcPct val="0"/>
              </a:spcAft>
              <a:buChar char="»"/>
              <a:defRPr sz="1300">
                <a:solidFill>
                  <a:schemeClr val="tx1"/>
                </a:solidFill>
                <a:latin typeface="Book Antiqua" panose="02040602050305030304" pitchFamily="18" charset="0"/>
              </a:defRPr>
            </a:lvl9pPr>
          </a:lstStyle>
          <a:p>
            <a:pPr>
              <a:spcBef>
                <a:spcPct val="0"/>
              </a:spcBef>
              <a:buFontTx/>
              <a:buNone/>
            </a:pPr>
            <a:endParaRPr lang="en-US" altLang="en-US" sz="1068" b="1">
              <a:solidFill>
                <a:schemeClr val="tx2"/>
              </a:solidFill>
              <a:latin typeface="Arial" panose="020B0604020202020204" pitchFamily="34" charset="0"/>
              <a:cs typeface="Arial" panose="020B0604020202020204" pitchFamily="34" charset="0"/>
            </a:endParaRPr>
          </a:p>
        </p:txBody>
      </p:sp>
      <p:grpSp>
        <p:nvGrpSpPr>
          <p:cNvPr id="11" name="Group 5"/>
          <p:cNvGrpSpPr>
            <a:grpSpLocks/>
          </p:cNvGrpSpPr>
          <p:nvPr>
            <p:custDataLst>
              <p:tags r:id="rId3"/>
            </p:custDataLst>
          </p:nvPr>
        </p:nvGrpSpPr>
        <p:grpSpPr bwMode="auto">
          <a:xfrm>
            <a:off x="591675" y="1037253"/>
            <a:ext cx="8653183" cy="348224"/>
            <a:chOff x="286" y="1065"/>
            <a:chExt cx="5617" cy="226"/>
          </a:xfrm>
        </p:grpSpPr>
        <p:sp>
          <p:nvSpPr>
            <p:cNvPr id="12" name="Text Box 6"/>
            <p:cNvSpPr txBox="1">
              <a:spLocks noChangeArrowheads="1"/>
            </p:cNvSpPr>
            <p:nvPr>
              <p:custDataLst>
                <p:tags r:id="rId4"/>
              </p:custDataLst>
            </p:nvPr>
          </p:nvSpPr>
          <p:spPr bwMode="auto">
            <a:xfrm>
              <a:off x="430" y="1065"/>
              <a:ext cx="5473" cy="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49306" rIns="0" bIns="0">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eaLnBrk="1" hangingPunct="1"/>
              <a:r>
                <a:rPr lang="en-US" altLang="en-US" sz="1941" b="1">
                  <a:solidFill>
                    <a:srgbClr val="001C5C"/>
                  </a:solidFill>
                  <a:latin typeface="Calibri" panose="020F0502020204030204" pitchFamily="34" charset="0"/>
                  <a:ea typeface="ＭＳ Ｐゴシック" panose="020B0600070205080204" pitchFamily="34" charset="-128"/>
                  <a:cs typeface="Calibri" panose="020F0502020204030204" pitchFamily="34" charset="0"/>
                </a:rPr>
                <a:t>Comparing Preferred Closed-End Funds &amp; Preferred ETFs</a:t>
              </a:r>
            </a:p>
          </p:txBody>
        </p:sp>
        <p:sp>
          <p:nvSpPr>
            <p:cNvPr id="14" name="Rectangle 8"/>
            <p:cNvSpPr>
              <a:spLocks noChangeArrowheads="1"/>
            </p:cNvSpPr>
            <p:nvPr/>
          </p:nvSpPr>
          <p:spPr bwMode="auto">
            <a:xfrm>
              <a:off x="286" y="1065"/>
              <a:ext cx="54" cy="213"/>
            </a:xfrm>
            <a:prstGeom prst="rect">
              <a:avLst/>
            </a:prstGeom>
            <a:solidFill>
              <a:srgbClr val="001C5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eaLnBrk="1" hangingPunct="1"/>
              <a:endParaRPr lang="en-GB" altLang="en-US" sz="1747" b="1">
                <a:solidFill>
                  <a:schemeClr val="tx2"/>
                </a:solidFill>
                <a:latin typeface="Book Antiqua" panose="02040602050305030304" pitchFamily="18" charset="0"/>
              </a:endParaRPr>
            </a:p>
          </p:txBody>
        </p:sp>
      </p:grpSp>
      <p:graphicFrame>
        <p:nvGraphicFramePr>
          <p:cNvPr id="15" name="Chart 14">
            <a:extLst>
              <a:ext uri="{FF2B5EF4-FFF2-40B4-BE49-F238E27FC236}">
                <a16:creationId xmlns:a16="http://schemas.microsoft.com/office/drawing/2014/main" id="{00000000-0008-0000-0600-000003000000}"/>
              </a:ext>
            </a:extLst>
          </p:cNvPr>
          <p:cNvGraphicFramePr>
            <a:graphicFrameLocks/>
          </p:cNvGraphicFramePr>
          <p:nvPr/>
        </p:nvGraphicFramePr>
        <p:xfrm>
          <a:off x="6064626" y="1090556"/>
          <a:ext cx="4402030" cy="2635893"/>
        </p:xfrm>
        <a:graphic>
          <a:graphicData uri="http://schemas.openxmlformats.org/drawingml/2006/chart">
            <c:chart xmlns:c="http://schemas.openxmlformats.org/drawingml/2006/chart" xmlns:r="http://schemas.openxmlformats.org/officeDocument/2006/relationships" r:id="rId7"/>
          </a:graphicData>
        </a:graphic>
      </p:graphicFrame>
      <p:sp>
        <p:nvSpPr>
          <p:cNvPr id="16" name="TextBox 15"/>
          <p:cNvSpPr txBox="1"/>
          <p:nvPr/>
        </p:nvSpPr>
        <p:spPr>
          <a:xfrm>
            <a:off x="1429244" y="5883355"/>
            <a:ext cx="8943978" cy="223929"/>
          </a:xfrm>
          <a:prstGeom prst="rect">
            <a:avLst/>
          </a:prstGeom>
          <a:noFill/>
        </p:spPr>
        <p:txBody>
          <a:bodyPr wrap="square" lIns="88729" tIns="44365" rIns="88729" bIns="44365" rtlCol="0">
            <a:spAutoFit/>
          </a:bodyPr>
          <a:lstStyle/>
          <a:p>
            <a:r>
              <a:rPr lang="en-US" sz="873" i="1"/>
              <a:t>*Calculation is based on only one fund that uses leverage.  Leverage is defined as net borrowings or short positions as a percentage of the fund’s NAV</a:t>
            </a:r>
          </a:p>
        </p:txBody>
      </p:sp>
      <p:sp>
        <p:nvSpPr>
          <p:cNvPr id="40" name="Rectangle 39">
            <a:extLst>
              <a:ext uri="{FF2B5EF4-FFF2-40B4-BE49-F238E27FC236}">
                <a16:creationId xmlns:a16="http://schemas.microsoft.com/office/drawing/2014/main" id="{BEFEBFB9-8B0C-41AE-A3F4-43624E358016}"/>
              </a:ext>
            </a:extLst>
          </p:cNvPr>
          <p:cNvSpPr/>
          <p:nvPr/>
        </p:nvSpPr>
        <p:spPr>
          <a:xfrm>
            <a:off x="600275" y="1827494"/>
            <a:ext cx="848323" cy="4303131"/>
          </a:xfrm>
          <a:prstGeom prst="rect">
            <a:avLst/>
          </a:prstGeom>
          <a:solidFill>
            <a:srgbClr val="001C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65">
              <a:latin typeface="Arial" panose="020B0604020202020204" pitchFamily="34" charset="0"/>
            </a:endParaRPr>
          </a:p>
        </p:txBody>
      </p:sp>
      <p:sp>
        <p:nvSpPr>
          <p:cNvPr id="41" name="Rectangle 40">
            <a:extLst>
              <a:ext uri="{FF2B5EF4-FFF2-40B4-BE49-F238E27FC236}">
                <a16:creationId xmlns:a16="http://schemas.microsoft.com/office/drawing/2014/main" id="{E24C98B1-10A9-459F-A6DF-030E69E9A5C8}"/>
              </a:ext>
            </a:extLst>
          </p:cNvPr>
          <p:cNvSpPr/>
          <p:nvPr/>
        </p:nvSpPr>
        <p:spPr>
          <a:xfrm>
            <a:off x="873506" y="2259061"/>
            <a:ext cx="2365210" cy="360549"/>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65" b="1">
                <a:solidFill>
                  <a:srgbClr val="001C5C"/>
                </a:solidFill>
                <a:cs typeface="Arial" panose="020B0604020202020204" pitchFamily="34" charset="0"/>
              </a:rPr>
              <a:t>AVG. GROSS MANAGEMENT FEE</a:t>
            </a:r>
            <a:endParaRPr lang="en-US" sz="970" b="1">
              <a:solidFill>
                <a:srgbClr val="001C5C"/>
              </a:solidFill>
              <a:cs typeface="Arial" panose="020B0604020202020204" pitchFamily="34" charset="0"/>
            </a:endParaRPr>
          </a:p>
        </p:txBody>
      </p:sp>
      <p:sp>
        <p:nvSpPr>
          <p:cNvPr id="43" name="Rectangle 42">
            <a:extLst>
              <a:ext uri="{FF2B5EF4-FFF2-40B4-BE49-F238E27FC236}">
                <a16:creationId xmlns:a16="http://schemas.microsoft.com/office/drawing/2014/main" id="{1CEBB916-8B13-489B-8B44-023AE2670B5F}"/>
              </a:ext>
            </a:extLst>
          </p:cNvPr>
          <p:cNvSpPr/>
          <p:nvPr/>
        </p:nvSpPr>
        <p:spPr>
          <a:xfrm>
            <a:off x="3238714" y="1614197"/>
            <a:ext cx="2662518" cy="463244"/>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65" b="1">
                <a:solidFill>
                  <a:srgbClr val="001C5C"/>
                </a:solidFill>
                <a:cs typeface="Arial" panose="020B0604020202020204" pitchFamily="34" charset="0"/>
              </a:rPr>
              <a:t>ETFs</a:t>
            </a:r>
          </a:p>
        </p:txBody>
      </p:sp>
      <p:sp>
        <p:nvSpPr>
          <p:cNvPr id="44" name="Rectangle 43">
            <a:extLst>
              <a:ext uri="{FF2B5EF4-FFF2-40B4-BE49-F238E27FC236}">
                <a16:creationId xmlns:a16="http://schemas.microsoft.com/office/drawing/2014/main" id="{12974189-1E70-4383-988C-F16D7D6CEDF2}"/>
              </a:ext>
            </a:extLst>
          </p:cNvPr>
          <p:cNvSpPr/>
          <p:nvPr/>
        </p:nvSpPr>
        <p:spPr>
          <a:xfrm>
            <a:off x="6283417" y="1614197"/>
            <a:ext cx="2662518" cy="463244"/>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65" b="1">
                <a:solidFill>
                  <a:srgbClr val="001C5C"/>
                </a:solidFill>
                <a:cs typeface="Arial" panose="020B0604020202020204" pitchFamily="34" charset="0"/>
              </a:rPr>
              <a:t>CLOSED-END FUNDS</a:t>
            </a:r>
          </a:p>
        </p:txBody>
      </p:sp>
      <p:sp>
        <p:nvSpPr>
          <p:cNvPr id="47" name="Rectangle 46">
            <a:extLst>
              <a:ext uri="{FF2B5EF4-FFF2-40B4-BE49-F238E27FC236}">
                <a16:creationId xmlns:a16="http://schemas.microsoft.com/office/drawing/2014/main" id="{184E0C4E-2987-40B5-B677-FCEF4F308278}"/>
              </a:ext>
            </a:extLst>
          </p:cNvPr>
          <p:cNvSpPr/>
          <p:nvPr/>
        </p:nvSpPr>
        <p:spPr>
          <a:xfrm>
            <a:off x="821282" y="3298019"/>
            <a:ext cx="2417430" cy="360549"/>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65" b="1">
                <a:solidFill>
                  <a:srgbClr val="001C5C"/>
                </a:solidFill>
                <a:cs typeface="Arial" panose="020B0604020202020204" pitchFamily="34" charset="0"/>
              </a:rPr>
              <a:t>LIQUIDITY FROM MARKET MAKERS*</a:t>
            </a:r>
            <a:endParaRPr lang="en-US" sz="970" b="1">
              <a:solidFill>
                <a:srgbClr val="001C5C"/>
              </a:solidFill>
              <a:cs typeface="Arial" panose="020B0604020202020204" pitchFamily="34" charset="0"/>
            </a:endParaRPr>
          </a:p>
        </p:txBody>
      </p:sp>
      <p:sp>
        <p:nvSpPr>
          <p:cNvPr id="48" name="Rectangle 47">
            <a:extLst>
              <a:ext uri="{FF2B5EF4-FFF2-40B4-BE49-F238E27FC236}">
                <a16:creationId xmlns:a16="http://schemas.microsoft.com/office/drawing/2014/main" id="{1BFA18D6-F0C2-4DFC-9FD7-A7B6A0B6DB26}"/>
              </a:ext>
            </a:extLst>
          </p:cNvPr>
          <p:cNvSpPr/>
          <p:nvPr/>
        </p:nvSpPr>
        <p:spPr>
          <a:xfrm>
            <a:off x="821283" y="4317410"/>
            <a:ext cx="2417428" cy="360549"/>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65" b="1">
                <a:solidFill>
                  <a:srgbClr val="001C5C"/>
                </a:solidFill>
                <a:cs typeface="Arial" panose="020B0604020202020204" pitchFamily="34" charset="0"/>
              </a:rPr>
              <a:t>PREMIUM/DISCOUNT VS. NAV</a:t>
            </a:r>
            <a:endParaRPr lang="en-US" sz="970" b="1">
              <a:solidFill>
                <a:srgbClr val="001C5C"/>
              </a:solidFill>
              <a:cs typeface="Arial" panose="020B0604020202020204" pitchFamily="34" charset="0"/>
            </a:endParaRPr>
          </a:p>
        </p:txBody>
      </p:sp>
      <p:sp>
        <p:nvSpPr>
          <p:cNvPr id="49" name="Rectangle 48">
            <a:extLst>
              <a:ext uri="{FF2B5EF4-FFF2-40B4-BE49-F238E27FC236}">
                <a16:creationId xmlns:a16="http://schemas.microsoft.com/office/drawing/2014/main" id="{0FEC9DF0-C0D0-4D7E-9C0B-9D1AE36B382B}"/>
              </a:ext>
            </a:extLst>
          </p:cNvPr>
          <p:cNvSpPr/>
          <p:nvPr/>
        </p:nvSpPr>
        <p:spPr>
          <a:xfrm>
            <a:off x="821282" y="5367207"/>
            <a:ext cx="2417428" cy="360549"/>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65" b="1">
                <a:solidFill>
                  <a:srgbClr val="001C5C"/>
                </a:solidFill>
                <a:cs typeface="Arial" panose="020B0604020202020204" pitchFamily="34" charset="0"/>
              </a:rPr>
              <a:t>LEVERAGE </a:t>
            </a:r>
            <a:r>
              <a:rPr lang="en-US" sz="582" b="1">
                <a:solidFill>
                  <a:srgbClr val="001C5C"/>
                </a:solidFill>
                <a:cs typeface="Arial" panose="020B0604020202020204" pitchFamily="34" charset="0"/>
              </a:rPr>
              <a:t>(9/30/2022)</a:t>
            </a:r>
            <a:endParaRPr lang="en-US" sz="970" b="1">
              <a:solidFill>
                <a:srgbClr val="001C5C"/>
              </a:solidFill>
              <a:cs typeface="Arial" panose="020B0604020202020204" pitchFamily="34" charset="0"/>
            </a:endParaRPr>
          </a:p>
        </p:txBody>
      </p:sp>
      <p:cxnSp>
        <p:nvCxnSpPr>
          <p:cNvPr id="50" name="Straight Connector 49">
            <a:extLst>
              <a:ext uri="{FF2B5EF4-FFF2-40B4-BE49-F238E27FC236}">
                <a16:creationId xmlns:a16="http://schemas.microsoft.com/office/drawing/2014/main" id="{8F8816A2-EBE3-4DE2-8798-043796441949}"/>
              </a:ext>
            </a:extLst>
          </p:cNvPr>
          <p:cNvCxnSpPr>
            <a:cxnSpLocks/>
          </p:cNvCxnSpPr>
          <p:nvPr/>
        </p:nvCxnSpPr>
        <p:spPr>
          <a:xfrm>
            <a:off x="1026445" y="2958812"/>
            <a:ext cx="8471747" cy="0"/>
          </a:xfrm>
          <a:prstGeom prst="line">
            <a:avLst/>
          </a:prstGeom>
          <a:ln w="19050">
            <a:solidFill>
              <a:srgbClr val="001C5C"/>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98C2158B-D3F2-41F3-AD03-ED0023EFA16F}"/>
              </a:ext>
            </a:extLst>
          </p:cNvPr>
          <p:cNvCxnSpPr>
            <a:cxnSpLocks/>
          </p:cNvCxnSpPr>
          <p:nvPr/>
        </p:nvCxnSpPr>
        <p:spPr>
          <a:xfrm>
            <a:off x="1026445" y="3987985"/>
            <a:ext cx="8471747" cy="0"/>
          </a:xfrm>
          <a:prstGeom prst="line">
            <a:avLst/>
          </a:prstGeom>
          <a:ln w="19050">
            <a:solidFill>
              <a:srgbClr val="001C5C"/>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106D6B06-7E40-4FA7-A35F-C1E09F6B7C5C}"/>
              </a:ext>
            </a:extLst>
          </p:cNvPr>
          <p:cNvCxnSpPr>
            <a:cxnSpLocks/>
          </p:cNvCxnSpPr>
          <p:nvPr/>
        </p:nvCxnSpPr>
        <p:spPr>
          <a:xfrm>
            <a:off x="1026445" y="5022580"/>
            <a:ext cx="8471747" cy="0"/>
          </a:xfrm>
          <a:prstGeom prst="line">
            <a:avLst/>
          </a:prstGeom>
          <a:ln w="19050">
            <a:solidFill>
              <a:srgbClr val="001C5C"/>
            </a:solidFill>
          </a:ln>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id="{76DFCAEF-F4B0-4E2C-B29A-F0FEF19E0E21}"/>
              </a:ext>
            </a:extLst>
          </p:cNvPr>
          <p:cNvSpPr txBox="1"/>
          <p:nvPr/>
        </p:nvSpPr>
        <p:spPr>
          <a:xfrm>
            <a:off x="4261809" y="2304909"/>
            <a:ext cx="616323" cy="271613"/>
          </a:xfrm>
          <a:prstGeom prst="rect">
            <a:avLst/>
          </a:prstGeom>
          <a:noFill/>
        </p:spPr>
        <p:txBody>
          <a:bodyPr wrap="square" rtlCol="0">
            <a:spAutoFit/>
          </a:bodyPr>
          <a:lstStyle/>
          <a:p>
            <a:pPr algn="ctr"/>
            <a:r>
              <a:rPr lang="en-US" sz="1165"/>
              <a:t>0.47%</a:t>
            </a:r>
          </a:p>
        </p:txBody>
      </p:sp>
      <p:sp>
        <p:nvSpPr>
          <p:cNvPr id="59" name="TextBox 58">
            <a:extLst>
              <a:ext uri="{FF2B5EF4-FFF2-40B4-BE49-F238E27FC236}">
                <a16:creationId xmlns:a16="http://schemas.microsoft.com/office/drawing/2014/main" id="{EA5B0B78-1652-43B0-B274-0448BF932A08}"/>
              </a:ext>
            </a:extLst>
          </p:cNvPr>
          <p:cNvSpPr txBox="1"/>
          <p:nvPr/>
        </p:nvSpPr>
        <p:spPr>
          <a:xfrm>
            <a:off x="3980669" y="3343867"/>
            <a:ext cx="1279603" cy="271613"/>
          </a:xfrm>
          <a:prstGeom prst="rect">
            <a:avLst/>
          </a:prstGeom>
          <a:noFill/>
        </p:spPr>
        <p:txBody>
          <a:bodyPr wrap="square" rtlCol="0">
            <a:spAutoFit/>
          </a:bodyPr>
          <a:lstStyle/>
          <a:p>
            <a:pPr algn="ctr"/>
            <a:r>
              <a:rPr lang="en-US" sz="1165"/>
              <a:t>1.44mm (6m vol)</a:t>
            </a:r>
          </a:p>
        </p:txBody>
      </p:sp>
      <p:sp>
        <p:nvSpPr>
          <p:cNvPr id="60" name="TextBox 59">
            <a:extLst>
              <a:ext uri="{FF2B5EF4-FFF2-40B4-BE49-F238E27FC236}">
                <a16:creationId xmlns:a16="http://schemas.microsoft.com/office/drawing/2014/main" id="{F83AB69F-446C-443C-8A18-D435F8306151}"/>
              </a:ext>
            </a:extLst>
          </p:cNvPr>
          <p:cNvSpPr txBox="1"/>
          <p:nvPr/>
        </p:nvSpPr>
        <p:spPr>
          <a:xfrm>
            <a:off x="4261809" y="4363260"/>
            <a:ext cx="616323" cy="271613"/>
          </a:xfrm>
          <a:prstGeom prst="rect">
            <a:avLst/>
          </a:prstGeom>
          <a:noFill/>
        </p:spPr>
        <p:txBody>
          <a:bodyPr wrap="square" rtlCol="0">
            <a:spAutoFit/>
          </a:bodyPr>
          <a:lstStyle/>
          <a:p>
            <a:pPr algn="ctr"/>
            <a:r>
              <a:rPr lang="en-US" sz="1165"/>
              <a:t>0.08%</a:t>
            </a:r>
          </a:p>
        </p:txBody>
      </p:sp>
      <p:sp>
        <p:nvSpPr>
          <p:cNvPr id="61" name="TextBox 60">
            <a:extLst>
              <a:ext uri="{FF2B5EF4-FFF2-40B4-BE49-F238E27FC236}">
                <a16:creationId xmlns:a16="http://schemas.microsoft.com/office/drawing/2014/main" id="{304A00CC-FBD8-4A16-8894-212F4256B109}"/>
              </a:ext>
            </a:extLst>
          </p:cNvPr>
          <p:cNvSpPr txBox="1"/>
          <p:nvPr/>
        </p:nvSpPr>
        <p:spPr>
          <a:xfrm>
            <a:off x="4261813" y="5413056"/>
            <a:ext cx="659535" cy="271613"/>
          </a:xfrm>
          <a:prstGeom prst="rect">
            <a:avLst/>
          </a:prstGeom>
          <a:noFill/>
        </p:spPr>
        <p:txBody>
          <a:bodyPr wrap="square" rtlCol="0">
            <a:spAutoFit/>
          </a:bodyPr>
          <a:lstStyle/>
          <a:p>
            <a:pPr algn="ctr"/>
            <a:r>
              <a:rPr lang="en-US" sz="1165"/>
              <a:t>28.7%*</a:t>
            </a:r>
            <a:endParaRPr lang="en-US" sz="1165" baseline="30000"/>
          </a:p>
        </p:txBody>
      </p:sp>
      <p:sp>
        <p:nvSpPr>
          <p:cNvPr id="65" name="TextBox 64">
            <a:extLst>
              <a:ext uri="{FF2B5EF4-FFF2-40B4-BE49-F238E27FC236}">
                <a16:creationId xmlns:a16="http://schemas.microsoft.com/office/drawing/2014/main" id="{DC0D9E87-87B6-43E1-ADBD-8BB5C737E3CA}"/>
              </a:ext>
            </a:extLst>
          </p:cNvPr>
          <p:cNvSpPr txBox="1"/>
          <p:nvPr/>
        </p:nvSpPr>
        <p:spPr>
          <a:xfrm>
            <a:off x="7306514" y="2298566"/>
            <a:ext cx="616323" cy="271613"/>
          </a:xfrm>
          <a:prstGeom prst="rect">
            <a:avLst/>
          </a:prstGeom>
          <a:noFill/>
        </p:spPr>
        <p:txBody>
          <a:bodyPr wrap="square" rtlCol="0">
            <a:spAutoFit/>
          </a:bodyPr>
          <a:lstStyle/>
          <a:p>
            <a:pPr algn="ctr"/>
            <a:r>
              <a:rPr lang="en-US" sz="1165"/>
              <a:t>1.26%</a:t>
            </a:r>
          </a:p>
        </p:txBody>
      </p:sp>
      <p:sp>
        <p:nvSpPr>
          <p:cNvPr id="66" name="TextBox 65">
            <a:extLst>
              <a:ext uri="{FF2B5EF4-FFF2-40B4-BE49-F238E27FC236}">
                <a16:creationId xmlns:a16="http://schemas.microsoft.com/office/drawing/2014/main" id="{AF707535-0804-478C-886C-CDCB52E196A1}"/>
              </a:ext>
            </a:extLst>
          </p:cNvPr>
          <p:cNvSpPr txBox="1"/>
          <p:nvPr/>
        </p:nvSpPr>
        <p:spPr>
          <a:xfrm>
            <a:off x="7111876" y="3337524"/>
            <a:ext cx="1103365" cy="271613"/>
          </a:xfrm>
          <a:prstGeom prst="rect">
            <a:avLst/>
          </a:prstGeom>
          <a:noFill/>
        </p:spPr>
        <p:txBody>
          <a:bodyPr wrap="square" rtlCol="0">
            <a:spAutoFit/>
          </a:bodyPr>
          <a:lstStyle/>
          <a:p>
            <a:pPr algn="ctr"/>
            <a:r>
              <a:rPr lang="en-US" sz="1165"/>
              <a:t>107k (6m vol)</a:t>
            </a:r>
          </a:p>
        </p:txBody>
      </p:sp>
      <p:sp>
        <p:nvSpPr>
          <p:cNvPr id="67" name="TextBox 66">
            <a:extLst>
              <a:ext uri="{FF2B5EF4-FFF2-40B4-BE49-F238E27FC236}">
                <a16:creationId xmlns:a16="http://schemas.microsoft.com/office/drawing/2014/main" id="{BA5C4FAD-3CD1-422B-A7CB-2B9E83EC8A32}"/>
              </a:ext>
            </a:extLst>
          </p:cNvPr>
          <p:cNvSpPr txBox="1"/>
          <p:nvPr/>
        </p:nvSpPr>
        <p:spPr>
          <a:xfrm>
            <a:off x="7306514" y="4356915"/>
            <a:ext cx="616323" cy="271613"/>
          </a:xfrm>
          <a:prstGeom prst="rect">
            <a:avLst/>
          </a:prstGeom>
          <a:noFill/>
        </p:spPr>
        <p:txBody>
          <a:bodyPr wrap="square" rtlCol="0">
            <a:spAutoFit/>
          </a:bodyPr>
          <a:lstStyle/>
          <a:p>
            <a:pPr algn="ctr"/>
            <a:r>
              <a:rPr lang="en-US" sz="1165"/>
              <a:t>-7.10%</a:t>
            </a:r>
          </a:p>
        </p:txBody>
      </p:sp>
      <p:sp>
        <p:nvSpPr>
          <p:cNvPr id="68" name="TextBox 67">
            <a:extLst>
              <a:ext uri="{FF2B5EF4-FFF2-40B4-BE49-F238E27FC236}">
                <a16:creationId xmlns:a16="http://schemas.microsoft.com/office/drawing/2014/main" id="{6B0D6EDE-DF63-4A58-BF37-771757A90FE5}"/>
              </a:ext>
            </a:extLst>
          </p:cNvPr>
          <p:cNvSpPr txBox="1"/>
          <p:nvPr/>
        </p:nvSpPr>
        <p:spPr>
          <a:xfrm>
            <a:off x="7306516" y="5406713"/>
            <a:ext cx="718018" cy="271613"/>
          </a:xfrm>
          <a:prstGeom prst="rect">
            <a:avLst/>
          </a:prstGeom>
          <a:noFill/>
        </p:spPr>
        <p:txBody>
          <a:bodyPr wrap="square" rtlCol="0">
            <a:spAutoFit/>
          </a:bodyPr>
          <a:lstStyle/>
          <a:p>
            <a:pPr algn="ctr"/>
            <a:r>
              <a:rPr lang="en-US" sz="1165"/>
              <a:t>33.88%</a:t>
            </a:r>
          </a:p>
        </p:txBody>
      </p:sp>
      <p:sp>
        <p:nvSpPr>
          <p:cNvPr id="72" name="Slide Number Placeholder 1">
            <a:extLst>
              <a:ext uri="{FF2B5EF4-FFF2-40B4-BE49-F238E27FC236}">
                <a16:creationId xmlns:a16="http://schemas.microsoft.com/office/drawing/2014/main" id="{F9D587C4-9255-47B9-B033-3F46D5E4213A}"/>
              </a:ext>
            </a:extLst>
          </p:cNvPr>
          <p:cNvSpPr txBox="1">
            <a:spLocks/>
          </p:cNvSpPr>
          <p:nvPr/>
        </p:nvSpPr>
        <p:spPr>
          <a:xfrm>
            <a:off x="147921" y="7255949"/>
            <a:ext cx="2195652" cy="402151"/>
          </a:xfrm>
          <a:prstGeom prst="rect">
            <a:avLst/>
          </a:prstGeom>
        </p:spPr>
        <p:txBody>
          <a:bodyPr vert="horz" lIns="88750" tIns="44375" rIns="88750" bIns="44375" rtlCol="0" anchor="ctr"/>
          <a:lstStyle>
            <a:defPPr>
              <a:defRPr lang="en-US"/>
            </a:defPPr>
            <a:lvl1pPr algn="l" rtl="0" eaLnBrk="0" fontAlgn="base" hangingPunct="0">
              <a:spcBef>
                <a:spcPct val="0"/>
              </a:spcBef>
              <a:spcAft>
                <a:spcPct val="0"/>
              </a:spcAft>
              <a:defRPr sz="990" kern="1200">
                <a:solidFill>
                  <a:schemeClr val="tx1"/>
                </a:solidFill>
                <a:latin typeface="Arial" panose="020B0604020202020204" pitchFamily="34" charset="0"/>
                <a:ea typeface="+mn-ea"/>
                <a:cs typeface="+mn-cs"/>
              </a:defRPr>
            </a:lvl1pPr>
            <a:lvl2pPr marL="457093"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187"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279"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372"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5465" algn="l" defTabSz="914187" rtl="0" eaLnBrk="1" latinLnBrk="0" hangingPunct="1">
              <a:defRPr sz="1200" kern="1200">
                <a:solidFill>
                  <a:schemeClr val="tx1"/>
                </a:solidFill>
                <a:latin typeface="Arial" panose="020B0604020202020204" pitchFamily="34" charset="0"/>
                <a:ea typeface="+mn-ea"/>
                <a:cs typeface="+mn-cs"/>
              </a:defRPr>
            </a:lvl6pPr>
            <a:lvl7pPr marL="2742560" algn="l" defTabSz="914187" rtl="0" eaLnBrk="1" latinLnBrk="0" hangingPunct="1">
              <a:defRPr sz="1200" kern="1200">
                <a:solidFill>
                  <a:schemeClr val="tx1"/>
                </a:solidFill>
                <a:latin typeface="Arial" panose="020B0604020202020204" pitchFamily="34" charset="0"/>
                <a:ea typeface="+mn-ea"/>
                <a:cs typeface="+mn-cs"/>
              </a:defRPr>
            </a:lvl7pPr>
            <a:lvl8pPr marL="3199651" algn="l" defTabSz="914187" rtl="0" eaLnBrk="1" latinLnBrk="0" hangingPunct="1">
              <a:defRPr sz="1200" kern="1200">
                <a:solidFill>
                  <a:schemeClr val="tx1"/>
                </a:solidFill>
                <a:latin typeface="Arial" panose="020B0604020202020204" pitchFamily="34" charset="0"/>
                <a:ea typeface="+mn-ea"/>
                <a:cs typeface="+mn-cs"/>
              </a:defRPr>
            </a:lvl8pPr>
            <a:lvl9pPr marL="3656744" algn="l" defTabSz="914187" rtl="0" eaLnBrk="1" latinLnBrk="0" hangingPunct="1">
              <a:defRPr sz="1200" kern="1200">
                <a:solidFill>
                  <a:schemeClr val="tx1"/>
                </a:solidFill>
                <a:latin typeface="Arial" panose="020B0604020202020204" pitchFamily="34" charset="0"/>
                <a:ea typeface="+mn-ea"/>
                <a:cs typeface="+mn-cs"/>
              </a:defRPr>
            </a:lvl9pPr>
          </a:lstStyle>
          <a:p>
            <a:fld id="{EE22647F-8580-4E23-95E9-78AD894D0ADF}" type="slidenum">
              <a:rPr lang="en-US" sz="961"/>
              <a:pPr/>
              <a:t>25</a:t>
            </a:fld>
            <a:endParaRPr lang="en-US" sz="961"/>
          </a:p>
        </p:txBody>
      </p:sp>
      <p:sp>
        <p:nvSpPr>
          <p:cNvPr id="2" name="TextBox 1">
            <a:extLst>
              <a:ext uri="{FF2B5EF4-FFF2-40B4-BE49-F238E27FC236}">
                <a16:creationId xmlns:a16="http://schemas.microsoft.com/office/drawing/2014/main" id="{388F8002-AD32-4177-99B0-EEC56EF15D8D}"/>
              </a:ext>
            </a:extLst>
          </p:cNvPr>
          <p:cNvSpPr txBox="1"/>
          <p:nvPr/>
        </p:nvSpPr>
        <p:spPr>
          <a:xfrm>
            <a:off x="1417415" y="3755036"/>
            <a:ext cx="6936388" cy="226665"/>
          </a:xfrm>
          <a:prstGeom prst="rect">
            <a:avLst/>
          </a:prstGeom>
          <a:noFill/>
        </p:spPr>
        <p:txBody>
          <a:bodyPr wrap="square" rtlCol="0">
            <a:spAutoFit/>
          </a:bodyPr>
          <a:lstStyle/>
          <a:p>
            <a:r>
              <a:rPr lang="en-US" sz="873" i="1" dirty="0"/>
              <a:t>*Defined as the trailing 6-month average daily trading volume </a:t>
            </a:r>
          </a:p>
        </p:txBody>
      </p:sp>
      <p:sp>
        <p:nvSpPr>
          <p:cNvPr id="53" name="TextBox 52">
            <a:extLst>
              <a:ext uri="{FF2B5EF4-FFF2-40B4-BE49-F238E27FC236}">
                <a16:creationId xmlns:a16="http://schemas.microsoft.com/office/drawing/2014/main" id="{CF5A003D-95AB-4F4E-87EE-1C68154E3745}"/>
              </a:ext>
            </a:extLst>
          </p:cNvPr>
          <p:cNvSpPr txBox="1"/>
          <p:nvPr/>
        </p:nvSpPr>
        <p:spPr>
          <a:xfrm>
            <a:off x="556433" y="6192164"/>
            <a:ext cx="8658342" cy="763992"/>
          </a:xfrm>
          <a:prstGeom prst="rect">
            <a:avLst/>
          </a:prstGeom>
          <a:noFill/>
        </p:spPr>
        <p:txBody>
          <a:bodyPr wrap="square">
            <a:spAutoFit/>
          </a:bodyPr>
          <a:lstStyle/>
          <a:p>
            <a:r>
              <a:rPr lang="en-US" sz="873" b="1">
                <a:solidFill>
                  <a:prstClr val="black"/>
                </a:solidFill>
                <a:latin typeface="Calibri" panose="020F0502020204030204" pitchFamily="34" charset="0"/>
                <a:cs typeface="Calibri" panose="020F0502020204030204" pitchFamily="34" charset="0"/>
              </a:rPr>
              <a:t>The comparative data is provided for information purposes only and should not be relied upon for making comparative investment decisions. </a:t>
            </a:r>
            <a:r>
              <a:rPr lang="en-US" sz="873">
                <a:solidFill>
                  <a:srgbClr val="000000"/>
                </a:solidFill>
                <a:latin typeface="Calibri" panose="020F0502020204030204" pitchFamily="34" charset="0"/>
              </a:rPr>
              <a:t>From Bloomberg. </a:t>
            </a:r>
            <a:r>
              <a:rPr lang="en-US" sz="873">
                <a:latin typeface="Calibri" panose="020F0502020204030204" pitchFamily="34" charset="0"/>
                <a:ea typeface="Calibri" panose="020F0502020204030204" pitchFamily="34" charset="0"/>
                <a:cs typeface="Calibri" panose="020F0502020204030204" pitchFamily="34" charset="0"/>
              </a:rPr>
              <a:t>This data was prepared using sources of information generally believed to be reliable; however, its accuracy is not guaranteed. Opinions represented are subject to change and should not be considered investment advice. Average gross management fee, liquidity from market makers, premium/discount vs. NAV, and Leverage data were obtain from Bloomberg data. </a:t>
            </a:r>
            <a:endParaRPr lang="en-US" altLang="en-US" sz="873">
              <a:latin typeface="Calibri" panose="020F0502020204030204" pitchFamily="34" charset="0"/>
              <a:ea typeface="Calibri" panose="020F0502020204030204" pitchFamily="34" charset="0"/>
              <a:cs typeface="Calibri" panose="020F0502020204030204" pitchFamily="34" charset="0"/>
            </a:endParaRPr>
          </a:p>
          <a:p>
            <a:br>
              <a:rPr lang="en-US" sz="873">
                <a:solidFill>
                  <a:prstClr val="black"/>
                </a:solidFill>
                <a:latin typeface="Calibri" panose="020F0502020204030204" pitchFamily="34" charset="0"/>
                <a:cs typeface="Calibri" panose="020F0502020204030204" pitchFamily="34" charset="0"/>
              </a:rPr>
            </a:br>
            <a:endParaRPr lang="en-US" sz="873">
              <a:solidFill>
                <a:prstClr val="black"/>
              </a:solidFill>
              <a:latin typeface="Calibri" panose="020F0502020204030204" pitchFamily="34" charset="0"/>
              <a:cs typeface="Calibri" panose="020F0502020204030204" pitchFamily="34" charset="0"/>
            </a:endParaRPr>
          </a:p>
        </p:txBody>
      </p:sp>
      <p:sp>
        <p:nvSpPr>
          <p:cNvPr id="54" name="TextBox 53">
            <a:extLst>
              <a:ext uri="{FF2B5EF4-FFF2-40B4-BE49-F238E27FC236}">
                <a16:creationId xmlns:a16="http://schemas.microsoft.com/office/drawing/2014/main" id="{CA5B1CB6-1856-4708-87D7-EE3A8C32C87B}"/>
              </a:ext>
            </a:extLst>
          </p:cNvPr>
          <p:cNvSpPr txBox="1"/>
          <p:nvPr/>
        </p:nvSpPr>
        <p:spPr>
          <a:xfrm>
            <a:off x="6298827" y="7064387"/>
            <a:ext cx="3340473" cy="391004"/>
          </a:xfrm>
          <a:prstGeom prst="rect">
            <a:avLst/>
          </a:prstGeom>
          <a:noFill/>
        </p:spPr>
        <p:txBody>
          <a:bodyPr wrap="square" rtlCol="0">
            <a:spAutoFit/>
          </a:bodyPr>
          <a:lstStyle/>
          <a:p>
            <a:r>
              <a:rPr lang="en-US" sz="1941" b="1">
                <a:solidFill>
                  <a:srgbClr val="001C5C"/>
                </a:solidFill>
              </a:rPr>
              <a:t>Infrastructure Capital Advisors</a:t>
            </a:r>
          </a:p>
        </p:txBody>
      </p:sp>
      <p:sp>
        <p:nvSpPr>
          <p:cNvPr id="3" name="Rectangle 2">
            <a:extLst>
              <a:ext uri="{FF2B5EF4-FFF2-40B4-BE49-F238E27FC236}">
                <a16:creationId xmlns:a16="http://schemas.microsoft.com/office/drawing/2014/main" id="{460FA963-734E-B0C1-E279-149F4820A017}"/>
              </a:ext>
            </a:extLst>
          </p:cNvPr>
          <p:cNvSpPr/>
          <p:nvPr/>
        </p:nvSpPr>
        <p:spPr>
          <a:xfrm>
            <a:off x="259773" y="7441628"/>
            <a:ext cx="5029200" cy="246221"/>
          </a:xfrm>
          <a:prstGeom prst="rect">
            <a:avLst/>
          </a:prstGeom>
        </p:spPr>
        <p:txBody>
          <a:bodyPr>
            <a:spAutoFit/>
          </a:bodyPr>
          <a:lstStyle/>
          <a:p>
            <a:pPr lvl="0" algn="ctr"/>
            <a:r>
              <a:rPr lang="en-US" altLang="en-US" sz="1000" err="1">
                <a:latin typeface="Calibri" panose="020F0502020204030204" pitchFamily="34" charset="0"/>
                <a:ea typeface="Calibri" panose="020F0502020204030204" pitchFamily="34" charset="0"/>
                <a:cs typeface="Calibri" panose="020F0502020204030204" pitchFamily="34" charset="0"/>
              </a:rPr>
              <a:t>ALTSDB</a:t>
            </a:r>
            <a:r>
              <a:rPr lang="en-US" altLang="en-US" sz="1000">
                <a:latin typeface="Calibri" panose="020F0502020204030204" pitchFamily="34" charset="0"/>
                <a:ea typeface="Calibri" panose="020F0502020204030204" pitchFamily="34" charset="0"/>
                <a:cs typeface="Calibri" panose="020F0502020204030204" pitchFamily="34" charset="0"/>
              </a:rPr>
              <a:t> USE ONLY • NOT FDIC INSURED • NOT BANK GUARANTEED • MAY LOSE VALUE</a:t>
            </a:r>
          </a:p>
        </p:txBody>
      </p:sp>
    </p:spTree>
    <p:custDataLst>
      <p:tags r:id="rId1"/>
    </p:custDataLst>
    <p:extLst>
      <p:ext uri="{BB962C8B-B14F-4D97-AF65-F5344CB8AC3E}">
        <p14:creationId xmlns:p14="http://schemas.microsoft.com/office/powerpoint/2010/main" val="20354655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extBox 2"/>
          <p:cNvSpPr txBox="1">
            <a:spLocks noChangeArrowheads="1"/>
          </p:cNvSpPr>
          <p:nvPr/>
        </p:nvSpPr>
        <p:spPr bwMode="auto">
          <a:xfrm>
            <a:off x="580497" y="1503664"/>
            <a:ext cx="9170894" cy="5306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just"/>
            <a:r>
              <a:rPr lang="en-US" altLang="en-US" sz="1068">
                <a:latin typeface="Calibri" panose="020F0502020204030204" pitchFamily="34" charset="0"/>
                <a:cs typeface="Calibri" panose="020F0502020204030204" pitchFamily="34" charset="0"/>
              </a:rPr>
              <a:t>An investment in the Fund is subject to investment risks; therefore you may lose money by investing in the Fund. There can be no assurance that the Fund will be successful in meeting its investment objective.  Shares of any ETF are bought and sold at market price (not NAV) and are not individually redeemed from the Fund.  Brokerage commissions will reduce returns.  Narrowly focused investments typically exhibit higher volatility. </a:t>
            </a:r>
          </a:p>
          <a:p>
            <a:pPr algn="just"/>
            <a:endParaRPr lang="en-US" altLang="en-US" sz="485">
              <a:latin typeface="Calibri" panose="020F0502020204030204" pitchFamily="34" charset="0"/>
              <a:cs typeface="Calibri" panose="020F0502020204030204" pitchFamily="34" charset="0"/>
            </a:endParaRPr>
          </a:p>
          <a:p>
            <a:pPr algn="just"/>
            <a:r>
              <a:rPr lang="en-US" sz="1068">
                <a:latin typeface="Calibri" panose="020F0502020204030204" pitchFamily="34" charset="0"/>
              </a:rPr>
              <a:t>The Fund is an exchange-traded fund (“ETF”). The “net asset value” (NAV) of the Fund is determined at the close of each business day, and represents the dollar value of one share of the Fund; it is calculated by taking the total assets of the Fund, subtracting total liabilities, and dividing by the total number of shares outstanding. The NAV of the Fund is not necessarily the same as its intraday trading value. Fund investors should not expect to buy or sell shares at NAV because shares of ETFs such as the Fund are bought and sold at market price (not NAV) and are not individually redeemed from the Fund. Thus, shares may trade at a premium or discount to their NAV in the secondary market. Brokerage commissions will reduce returns. NAV returns are calculated using the Fund’s daily 4:00 pm NAV, and include the reinvestment of all dividends and other distributions (reinvested at the Fund’s NAV on distribution ex-date). Market price returns are calculated using the 4:00 pm midpoint between the bid and offer, and include the reinvestment of all dividends and other distributions (reinvested at the 4:00 pm bid/offer midpoint on distribution ex-date). Market price returns do not represent the return you would receive if you traded at other times.</a:t>
            </a:r>
          </a:p>
          <a:p>
            <a:pPr algn="just"/>
            <a:endParaRPr lang="en-US" altLang="en-US" sz="485">
              <a:latin typeface="Calibri" panose="020F0502020204030204" pitchFamily="34" charset="0"/>
              <a:cs typeface="Calibri" panose="020F0502020204030204" pitchFamily="34" charset="0"/>
            </a:endParaRPr>
          </a:p>
          <a:p>
            <a:pPr algn="just"/>
            <a:r>
              <a:rPr lang="en-US" altLang="en-US" sz="1068" b="1">
                <a:latin typeface="Calibri" panose="020F0502020204030204" pitchFamily="34" charset="0"/>
                <a:cs typeface="Calibri" panose="020F0502020204030204" pitchFamily="34" charset="0"/>
              </a:rPr>
              <a:t>Benchmark:</a:t>
            </a:r>
            <a:r>
              <a:rPr lang="en-US" altLang="en-US" sz="1068">
                <a:latin typeface="Calibri" panose="020F0502020204030204" pitchFamily="34" charset="0"/>
                <a:cs typeface="Calibri" panose="020F0502020204030204" pitchFamily="34" charset="0"/>
              </a:rPr>
              <a:t> The S&amp;P U.S. Preferred Stock Index is designed to measure the performance of the U.S. preferred stock market. Preferred stocks pay dividends at a specified rate and receive preference over common stocks in terms of dividend payments and liquidation of assets. The index is unmanaged, its returns do not reflect any fees, expenses or sales changes, and is not available for direct investment.</a:t>
            </a:r>
          </a:p>
          <a:p>
            <a:pPr algn="just"/>
            <a:endParaRPr lang="en-US" altLang="en-US" sz="485">
              <a:latin typeface="Calibri" panose="020F0502020204030204" pitchFamily="34" charset="0"/>
              <a:cs typeface="Calibri" panose="020F0502020204030204" pitchFamily="34" charset="0"/>
            </a:endParaRPr>
          </a:p>
          <a:p>
            <a:pPr algn="just"/>
            <a:r>
              <a:rPr lang="en-US" altLang="en-US" sz="1068" b="1">
                <a:latin typeface="Calibri" panose="020F0502020204030204" pitchFamily="34" charset="0"/>
                <a:cs typeface="Calibri" panose="020F0502020204030204" pitchFamily="34" charset="0"/>
              </a:rPr>
              <a:t>Yield-to-Call:</a:t>
            </a:r>
            <a:r>
              <a:rPr lang="en-US" altLang="en-US" sz="1068">
                <a:latin typeface="Calibri" panose="020F0502020204030204" pitchFamily="34" charset="0"/>
                <a:cs typeface="Calibri" panose="020F0502020204030204" pitchFamily="34" charset="0"/>
              </a:rPr>
              <a:t> The return that an investor would earn if they held a note or bond until its call date before the debt instrument matures.</a:t>
            </a:r>
          </a:p>
          <a:p>
            <a:pPr algn="just"/>
            <a:endParaRPr lang="en-US" altLang="en-US" sz="485">
              <a:latin typeface="Calibri" panose="020F0502020204030204" pitchFamily="34" charset="0"/>
              <a:cs typeface="Calibri" panose="020F0502020204030204" pitchFamily="34" charset="0"/>
            </a:endParaRPr>
          </a:p>
          <a:p>
            <a:r>
              <a:rPr lang="en-US" sz="1068" b="1">
                <a:latin typeface="Calibri" panose="020F0502020204030204" pitchFamily="34" charset="0"/>
                <a:cs typeface="Calibri" panose="020F0502020204030204" pitchFamily="34" charset="0"/>
              </a:rPr>
              <a:t>Exchange Traded Funds</a:t>
            </a:r>
            <a:r>
              <a:rPr lang="en-US" sz="1068">
                <a:latin typeface="Calibri" panose="020F0502020204030204" pitchFamily="34" charset="0"/>
                <a:cs typeface="Calibri" panose="020F0502020204030204" pitchFamily="34" charset="0"/>
              </a:rPr>
              <a:t>: The value of an ETF may be more volatile than the underlying portfolio of securities the ETF is designed to track. The costs of owning the ETF may exceed the cost of investing directly in the underlying securities. </a:t>
            </a:r>
            <a:r>
              <a:rPr lang="en-US" sz="1068" b="1">
                <a:latin typeface="Calibri" panose="020F0502020204030204" pitchFamily="34" charset="0"/>
                <a:cs typeface="Calibri" panose="020F0502020204030204" pitchFamily="34" charset="0"/>
              </a:rPr>
              <a:t>Preferred Stock</a:t>
            </a:r>
            <a:r>
              <a:rPr lang="en-US" sz="1068">
                <a:latin typeface="Calibri" panose="020F0502020204030204" pitchFamily="34" charset="0"/>
                <a:cs typeface="Calibri" panose="020F0502020204030204" pitchFamily="34" charset="0"/>
              </a:rPr>
              <a:t>: Preferred stocks may decline in price, fail to pay dividends, or be illiquid. </a:t>
            </a:r>
            <a:r>
              <a:rPr lang="en-US" sz="1068" b="1">
                <a:latin typeface="Calibri" panose="020F0502020204030204" pitchFamily="34" charset="0"/>
                <a:cs typeface="Calibri" panose="020F0502020204030204" pitchFamily="34" charset="0"/>
              </a:rPr>
              <a:t>Non-Diversified:</a:t>
            </a:r>
            <a:r>
              <a:rPr lang="en-US" sz="1068">
                <a:latin typeface="Calibri" panose="020F0502020204030204" pitchFamily="34" charset="0"/>
                <a:cs typeface="Calibri" panose="020F0502020204030204" pitchFamily="34" charset="0"/>
              </a:rPr>
              <a:t> The fund is non-diversified and may be more susceptible to factors negatively impacting its holdings to the extent that each security represents a larger portion of the fund’s assets. </a:t>
            </a:r>
            <a:r>
              <a:rPr lang="en-US" sz="1068" b="1">
                <a:latin typeface="Calibri" panose="020F0502020204030204" pitchFamily="34" charset="0"/>
                <a:cs typeface="Calibri" panose="020F0502020204030204" pitchFamily="34" charset="0"/>
              </a:rPr>
              <a:t>Short Sales</a:t>
            </a:r>
            <a:r>
              <a:rPr lang="en-US" sz="1068">
                <a:latin typeface="Calibri" panose="020F0502020204030204" pitchFamily="34" charset="0"/>
                <a:cs typeface="Calibri" panose="020F0502020204030204" pitchFamily="34" charset="0"/>
              </a:rPr>
              <a:t>: The fund may engage in short sales, and may experience a loss if the price of a borrowed security increases before the date on which the fund replaces the security. </a:t>
            </a:r>
            <a:r>
              <a:rPr lang="en-US" sz="1068" b="1">
                <a:latin typeface="Calibri" panose="020F0502020204030204" pitchFamily="34" charset="0"/>
                <a:cs typeface="Calibri" panose="020F0502020204030204" pitchFamily="34" charset="0"/>
              </a:rPr>
              <a:t>Leverage</a:t>
            </a:r>
            <a:r>
              <a:rPr lang="en-US" sz="1068">
                <a:latin typeface="Calibri" panose="020F0502020204030204" pitchFamily="34" charset="0"/>
                <a:cs typeface="Calibri" panose="020F0502020204030204" pitchFamily="34" charset="0"/>
              </a:rPr>
              <a:t>: When a fund leverages its portfolio, the value of its shares may be more volatile and all other risks may be compounded. </a:t>
            </a:r>
            <a:r>
              <a:rPr lang="en-US" sz="1068" b="1">
                <a:latin typeface="Calibri" panose="020F0502020204030204" pitchFamily="34" charset="0"/>
                <a:cs typeface="Calibri" panose="020F0502020204030204" pitchFamily="34" charset="0"/>
              </a:rPr>
              <a:t>Derivatives:</a:t>
            </a:r>
            <a:r>
              <a:rPr lang="en-US" sz="1068">
                <a:latin typeface="Calibri" panose="020F0502020204030204" pitchFamily="34" charset="0"/>
                <a:cs typeface="Calibri" panose="020F0502020204030204" pitchFamily="34" charset="0"/>
              </a:rPr>
              <a:t> Investments in derivatives such as futures, options, forwards, and swaps may increase volatility or cause a loss greater than the principal investment. </a:t>
            </a:r>
            <a:r>
              <a:rPr lang="en-US" sz="1068" b="1">
                <a:latin typeface="Calibri" panose="020F0502020204030204" pitchFamily="34" charset="0"/>
                <a:cs typeface="Calibri" panose="020F0502020204030204" pitchFamily="34" charset="0"/>
              </a:rPr>
              <a:t>No Guarantee</a:t>
            </a:r>
            <a:r>
              <a:rPr lang="en-US" sz="1068">
                <a:latin typeface="Calibri" panose="020F0502020204030204" pitchFamily="34" charset="0"/>
                <a:cs typeface="Calibri" panose="020F0502020204030204" pitchFamily="34" charset="0"/>
              </a:rPr>
              <a:t>: There is no guarantee that the portfolio will meet its objective. </a:t>
            </a:r>
            <a:r>
              <a:rPr lang="en-US" sz="1068" b="1">
                <a:latin typeface="Calibri" panose="020F0502020204030204" pitchFamily="34" charset="0"/>
                <a:cs typeface="Calibri" panose="020F0502020204030204" pitchFamily="34" charset="0"/>
              </a:rPr>
              <a:t>Prospectus</a:t>
            </a:r>
            <a:r>
              <a:rPr lang="en-US" sz="1068">
                <a:latin typeface="Calibri" panose="020F0502020204030204" pitchFamily="34" charset="0"/>
                <a:cs typeface="Calibri" panose="020F0502020204030204" pitchFamily="34" charset="0"/>
              </a:rPr>
              <a:t>: For additional information on risks, please see the fund’s prospectus.</a:t>
            </a:r>
          </a:p>
          <a:p>
            <a:endParaRPr lang="en-US" sz="485" b="1">
              <a:latin typeface="Calibri" panose="020F0502020204030204" pitchFamily="34" charset="0"/>
              <a:cs typeface="Calibri" panose="020F0502020204030204" pitchFamily="34" charset="0"/>
            </a:endParaRPr>
          </a:p>
          <a:p>
            <a:r>
              <a:rPr lang="en-US" altLang="en-US" sz="1068" b="1">
                <a:latin typeface="Calibri" panose="020F0502020204030204" pitchFamily="34" charset="0"/>
                <a:cs typeface="Calibri" panose="020F0502020204030204" pitchFamily="34" charset="0"/>
              </a:rPr>
              <a:t>Please consider the investment objectives, risks, charges and expenses of the Fund carefully before investing. The prospectus contains this and other information about the Fund. Contact us at 888-383-0553 or visit </a:t>
            </a:r>
            <a:r>
              <a:rPr lang="en-US" altLang="en-US" sz="1068" b="1" u="sng">
                <a:latin typeface="Calibri" panose="020F0502020204030204" pitchFamily="34" charset="0"/>
                <a:cs typeface="Calibri" panose="020F0502020204030204" pitchFamily="34" charset="0"/>
                <a:hlinkClick r:id="rId4"/>
              </a:rPr>
              <a:t>www.infracapmlp.com</a:t>
            </a:r>
            <a:r>
              <a:rPr lang="en-US" altLang="en-US" sz="1068" b="1">
                <a:latin typeface="Calibri" panose="020F0502020204030204" pitchFamily="34" charset="0"/>
                <a:cs typeface="Calibri" panose="020F0502020204030204" pitchFamily="34" charset="0"/>
              </a:rPr>
              <a:t> for a copy of the Fund's prospectus. Read the prospectus carefully before you invest or send money.</a:t>
            </a:r>
            <a:endParaRPr lang="en-US" altLang="en-US" sz="1068">
              <a:latin typeface="Calibri" panose="020F0502020204030204" pitchFamily="34" charset="0"/>
              <a:cs typeface="Calibri" panose="020F0502020204030204" pitchFamily="34" charset="0"/>
            </a:endParaRPr>
          </a:p>
          <a:p>
            <a:endParaRPr lang="en-US" sz="485" b="1">
              <a:latin typeface="Calibri" panose="020F0502020204030204" pitchFamily="34" charset="0"/>
              <a:cs typeface="Calibri" panose="020F0502020204030204" pitchFamily="34" charset="0"/>
            </a:endParaRPr>
          </a:p>
          <a:p>
            <a:r>
              <a:rPr lang="en-US" sz="1068" b="1">
                <a:latin typeface="Calibri" panose="020F0502020204030204" pitchFamily="34" charset="0"/>
                <a:cs typeface="Calibri" panose="020F0502020204030204" pitchFamily="34" charset="0"/>
              </a:rPr>
              <a:t>Virtus ETF Advisers, LLC serves as the investment advisor and Infrastructure Capital Advisors, LLC serves as the sub-advisor to the fund.</a:t>
            </a:r>
          </a:p>
          <a:p>
            <a:r>
              <a:rPr lang="en-US" sz="1068" b="1">
                <a:latin typeface="Calibri" panose="020F0502020204030204" pitchFamily="34" charset="0"/>
                <a:cs typeface="Calibri" panose="020F0502020204030204" pitchFamily="34" charset="0"/>
              </a:rPr>
              <a:t>The Fund is distributed by VP Distributors LLC, an affiliate of Virtus ETF Advisers, LLC. </a:t>
            </a:r>
          </a:p>
          <a:p>
            <a:r>
              <a:rPr lang="en-US" sz="1068" b="1">
                <a:latin typeface="Calibri" panose="020F0502020204030204" pitchFamily="34" charset="0"/>
                <a:cs typeface="Calibri" panose="020F0502020204030204" pitchFamily="34" charset="0"/>
              </a:rPr>
              <a:t>Not FDIC Insured | Not Bank Guaranteed | May Lose Value | Financial Professional Use Only</a:t>
            </a:r>
          </a:p>
        </p:txBody>
      </p:sp>
      <p:sp>
        <p:nvSpPr>
          <p:cNvPr id="9" name="Slide Number Placeholder 1">
            <a:extLst>
              <a:ext uri="{FF2B5EF4-FFF2-40B4-BE49-F238E27FC236}">
                <a16:creationId xmlns:a16="http://schemas.microsoft.com/office/drawing/2014/main" id="{6CFDD5E4-79A7-4D9C-B71E-0B2A527555FC}"/>
              </a:ext>
            </a:extLst>
          </p:cNvPr>
          <p:cNvSpPr txBox="1">
            <a:spLocks/>
          </p:cNvSpPr>
          <p:nvPr/>
        </p:nvSpPr>
        <p:spPr>
          <a:xfrm>
            <a:off x="147921" y="7255949"/>
            <a:ext cx="2195652" cy="402151"/>
          </a:xfrm>
          <a:prstGeom prst="rect">
            <a:avLst/>
          </a:prstGeom>
        </p:spPr>
        <p:txBody>
          <a:bodyPr vert="horz" lIns="88750" tIns="44375" rIns="88750" bIns="44375" rtlCol="0" anchor="ctr"/>
          <a:lstStyle>
            <a:defPPr>
              <a:defRPr lang="en-US"/>
            </a:defPPr>
            <a:lvl1pPr algn="l" rtl="0" eaLnBrk="0" fontAlgn="base" hangingPunct="0">
              <a:spcBef>
                <a:spcPct val="0"/>
              </a:spcBef>
              <a:spcAft>
                <a:spcPct val="0"/>
              </a:spcAft>
              <a:defRPr sz="990" kern="1200">
                <a:solidFill>
                  <a:schemeClr val="tx1"/>
                </a:solidFill>
                <a:latin typeface="Arial" panose="020B0604020202020204" pitchFamily="34" charset="0"/>
                <a:ea typeface="+mn-ea"/>
                <a:cs typeface="+mn-cs"/>
              </a:defRPr>
            </a:lvl1pPr>
            <a:lvl2pPr marL="457093"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187"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279"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372"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5465" algn="l" defTabSz="914187" rtl="0" eaLnBrk="1" latinLnBrk="0" hangingPunct="1">
              <a:defRPr sz="1200" kern="1200">
                <a:solidFill>
                  <a:schemeClr val="tx1"/>
                </a:solidFill>
                <a:latin typeface="Arial" panose="020B0604020202020204" pitchFamily="34" charset="0"/>
                <a:ea typeface="+mn-ea"/>
                <a:cs typeface="+mn-cs"/>
              </a:defRPr>
            </a:lvl6pPr>
            <a:lvl7pPr marL="2742560" algn="l" defTabSz="914187" rtl="0" eaLnBrk="1" latinLnBrk="0" hangingPunct="1">
              <a:defRPr sz="1200" kern="1200">
                <a:solidFill>
                  <a:schemeClr val="tx1"/>
                </a:solidFill>
                <a:latin typeface="Arial" panose="020B0604020202020204" pitchFamily="34" charset="0"/>
                <a:ea typeface="+mn-ea"/>
                <a:cs typeface="+mn-cs"/>
              </a:defRPr>
            </a:lvl7pPr>
            <a:lvl8pPr marL="3199651" algn="l" defTabSz="914187" rtl="0" eaLnBrk="1" latinLnBrk="0" hangingPunct="1">
              <a:defRPr sz="1200" kern="1200">
                <a:solidFill>
                  <a:schemeClr val="tx1"/>
                </a:solidFill>
                <a:latin typeface="Arial" panose="020B0604020202020204" pitchFamily="34" charset="0"/>
                <a:ea typeface="+mn-ea"/>
                <a:cs typeface="+mn-cs"/>
              </a:defRPr>
            </a:lvl8pPr>
            <a:lvl9pPr marL="3656744" algn="l" defTabSz="914187" rtl="0" eaLnBrk="1" latinLnBrk="0" hangingPunct="1">
              <a:defRPr sz="1200" kern="1200">
                <a:solidFill>
                  <a:schemeClr val="tx1"/>
                </a:solidFill>
                <a:latin typeface="Arial" panose="020B0604020202020204" pitchFamily="34" charset="0"/>
                <a:ea typeface="+mn-ea"/>
                <a:cs typeface="+mn-cs"/>
              </a:defRPr>
            </a:lvl9pPr>
          </a:lstStyle>
          <a:p>
            <a:fld id="{EE22647F-8580-4E23-95E9-78AD894D0ADF}" type="slidenum">
              <a:rPr lang="en-US" sz="961"/>
              <a:pPr/>
              <a:t>26</a:t>
            </a:fld>
            <a:endParaRPr lang="en-US" sz="961"/>
          </a:p>
        </p:txBody>
      </p:sp>
      <p:sp>
        <p:nvSpPr>
          <p:cNvPr id="24" name="Text Box 6">
            <a:extLst>
              <a:ext uri="{FF2B5EF4-FFF2-40B4-BE49-F238E27FC236}">
                <a16:creationId xmlns:a16="http://schemas.microsoft.com/office/drawing/2014/main" id="{BAE44BFF-C498-40AC-9C69-51FB1DED0266}"/>
              </a:ext>
            </a:extLst>
          </p:cNvPr>
          <p:cNvSpPr txBox="1">
            <a:spLocks noChangeArrowheads="1"/>
          </p:cNvSpPr>
          <p:nvPr>
            <p:custDataLst>
              <p:tags r:id="rId1"/>
            </p:custDataLst>
          </p:nvPr>
        </p:nvSpPr>
        <p:spPr bwMode="auto">
          <a:xfrm>
            <a:off x="813510" y="1037247"/>
            <a:ext cx="8431347" cy="348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49306" rIns="0" bIns="0">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eaLnBrk="1" hangingPunct="1"/>
            <a:r>
              <a:rPr lang="en-US" altLang="en-US" sz="1941" b="1">
                <a:solidFill>
                  <a:srgbClr val="001C5C"/>
                </a:solidFill>
                <a:latin typeface="Calibri" panose="020F0502020204030204" pitchFamily="34" charset="0"/>
                <a:ea typeface="ＭＳ Ｐゴシック" panose="020B0600070205080204" pitchFamily="34" charset="-128"/>
                <a:cs typeface="Calibri" panose="020F0502020204030204" pitchFamily="34" charset="0"/>
              </a:rPr>
              <a:t>PFFA Fund Risks</a:t>
            </a:r>
          </a:p>
        </p:txBody>
      </p:sp>
      <p:sp>
        <p:nvSpPr>
          <p:cNvPr id="26" name="TextBox 25">
            <a:extLst>
              <a:ext uri="{FF2B5EF4-FFF2-40B4-BE49-F238E27FC236}">
                <a16:creationId xmlns:a16="http://schemas.microsoft.com/office/drawing/2014/main" id="{D5EF2784-8960-4F5B-A239-14319ECB4D08}"/>
              </a:ext>
            </a:extLst>
          </p:cNvPr>
          <p:cNvSpPr txBox="1"/>
          <p:nvPr/>
        </p:nvSpPr>
        <p:spPr>
          <a:xfrm>
            <a:off x="6298827" y="7064387"/>
            <a:ext cx="3340473" cy="391004"/>
          </a:xfrm>
          <a:prstGeom prst="rect">
            <a:avLst/>
          </a:prstGeom>
          <a:noFill/>
        </p:spPr>
        <p:txBody>
          <a:bodyPr wrap="square" rtlCol="0">
            <a:spAutoFit/>
          </a:bodyPr>
          <a:lstStyle/>
          <a:p>
            <a:r>
              <a:rPr lang="en-US" sz="1941" b="1">
                <a:solidFill>
                  <a:srgbClr val="001C5C"/>
                </a:solidFill>
              </a:rPr>
              <a:t>Infrastructure Capital Advisors</a:t>
            </a:r>
          </a:p>
        </p:txBody>
      </p:sp>
      <p:sp>
        <p:nvSpPr>
          <p:cNvPr id="2" name="Rectangle 1">
            <a:extLst>
              <a:ext uri="{FF2B5EF4-FFF2-40B4-BE49-F238E27FC236}">
                <a16:creationId xmlns:a16="http://schemas.microsoft.com/office/drawing/2014/main" id="{4C0F37D8-DE2D-DEBB-146F-8D31A0A6138C}"/>
              </a:ext>
            </a:extLst>
          </p:cNvPr>
          <p:cNvSpPr/>
          <p:nvPr/>
        </p:nvSpPr>
        <p:spPr>
          <a:xfrm>
            <a:off x="334356" y="7406804"/>
            <a:ext cx="5029200" cy="246221"/>
          </a:xfrm>
          <a:prstGeom prst="rect">
            <a:avLst/>
          </a:prstGeom>
        </p:spPr>
        <p:txBody>
          <a:bodyPr>
            <a:spAutoFit/>
          </a:bodyPr>
          <a:lstStyle/>
          <a:p>
            <a:pPr lvl="0" algn="ctr"/>
            <a:r>
              <a:rPr lang="en-US" altLang="en-US" sz="1000" err="1">
                <a:latin typeface="Calibri" panose="020F0502020204030204" pitchFamily="34" charset="0"/>
                <a:ea typeface="Calibri" panose="020F0502020204030204" pitchFamily="34" charset="0"/>
                <a:cs typeface="Calibri" panose="020F0502020204030204" pitchFamily="34" charset="0"/>
              </a:rPr>
              <a:t>ALTSDB</a:t>
            </a:r>
            <a:r>
              <a:rPr lang="en-US" altLang="en-US" sz="1000">
                <a:latin typeface="Calibri" panose="020F0502020204030204" pitchFamily="34" charset="0"/>
                <a:ea typeface="Calibri" panose="020F0502020204030204" pitchFamily="34" charset="0"/>
                <a:cs typeface="Calibri" panose="020F0502020204030204" pitchFamily="34" charset="0"/>
              </a:rPr>
              <a:t> USE ONLY • NOT FDIC INSURED • NOT BANK GUARANTEED • MAY LOSE VALUE</a:t>
            </a:r>
          </a:p>
        </p:txBody>
      </p:sp>
    </p:spTree>
    <p:extLst>
      <p:ext uri="{BB962C8B-B14F-4D97-AF65-F5344CB8AC3E}">
        <p14:creationId xmlns:p14="http://schemas.microsoft.com/office/powerpoint/2010/main" val="29679621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5"/>
          <p:cNvGrpSpPr>
            <a:grpSpLocks/>
          </p:cNvGrpSpPr>
          <p:nvPr>
            <p:custDataLst>
              <p:tags r:id="rId1"/>
            </p:custDataLst>
          </p:nvPr>
        </p:nvGrpSpPr>
        <p:grpSpPr bwMode="auto">
          <a:xfrm>
            <a:off x="599376" y="1037253"/>
            <a:ext cx="8653183" cy="348224"/>
            <a:chOff x="291" y="1065"/>
            <a:chExt cx="5617" cy="226"/>
          </a:xfrm>
        </p:grpSpPr>
        <p:sp>
          <p:nvSpPr>
            <p:cNvPr id="9" name="Text Box 6"/>
            <p:cNvSpPr txBox="1">
              <a:spLocks noChangeArrowheads="1"/>
            </p:cNvSpPr>
            <p:nvPr>
              <p:custDataLst>
                <p:tags r:id="rId2"/>
              </p:custDataLst>
            </p:nvPr>
          </p:nvSpPr>
          <p:spPr bwMode="auto">
            <a:xfrm>
              <a:off x="435" y="1065"/>
              <a:ext cx="5473" cy="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49306" rIns="0" bIns="0">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eaLnBrk="1" hangingPunct="1"/>
              <a:r>
                <a:rPr lang="en-US" altLang="en-US" sz="1941" b="1">
                  <a:solidFill>
                    <a:srgbClr val="001C5C"/>
                  </a:solidFill>
                  <a:latin typeface="Calibri" panose="020F0502020204030204" pitchFamily="34" charset="0"/>
                  <a:ea typeface="ＭＳ Ｐゴシック" panose="020B0600070205080204" pitchFamily="34" charset="-128"/>
                  <a:cs typeface="Calibri" panose="020F0502020204030204" pitchFamily="34" charset="0"/>
                </a:rPr>
                <a:t>PFFA Overview</a:t>
              </a:r>
            </a:p>
          </p:txBody>
        </p:sp>
        <p:sp>
          <p:nvSpPr>
            <p:cNvPr id="11" name="Rectangle 8"/>
            <p:cNvSpPr>
              <a:spLocks noChangeArrowheads="1"/>
            </p:cNvSpPr>
            <p:nvPr/>
          </p:nvSpPr>
          <p:spPr bwMode="auto">
            <a:xfrm>
              <a:off x="291" y="1065"/>
              <a:ext cx="54" cy="213"/>
            </a:xfrm>
            <a:prstGeom prst="rect">
              <a:avLst/>
            </a:prstGeom>
            <a:solidFill>
              <a:srgbClr val="001C5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eaLnBrk="1" hangingPunct="1"/>
              <a:endParaRPr lang="en-GB" altLang="en-US" sz="1747" b="1">
                <a:solidFill>
                  <a:schemeClr val="tx2"/>
                </a:solidFill>
                <a:latin typeface="Book Antiqua" panose="02040602050305030304" pitchFamily="18" charset="0"/>
              </a:endParaRPr>
            </a:p>
          </p:txBody>
        </p:sp>
      </p:grpSp>
      <p:sp>
        <p:nvSpPr>
          <p:cNvPr id="10" name="TextBox 9"/>
          <p:cNvSpPr txBox="1"/>
          <p:nvPr/>
        </p:nvSpPr>
        <p:spPr>
          <a:xfrm>
            <a:off x="1419437" y="6981692"/>
            <a:ext cx="7546882" cy="209181"/>
          </a:xfrm>
          <a:prstGeom prst="rect">
            <a:avLst/>
          </a:prstGeom>
          <a:noFill/>
        </p:spPr>
        <p:txBody>
          <a:bodyPr wrap="square" lIns="88729" tIns="44365" rIns="88729" bIns="44365" rtlCol="0">
            <a:spAutoFit/>
          </a:bodyPr>
          <a:lstStyle/>
          <a:p>
            <a:r>
              <a:rPr lang="en-US" sz="777" b="1">
                <a:latin typeface="Calibri" panose="020F0502020204030204" pitchFamily="34" charset="0"/>
                <a:cs typeface="Calibri" panose="020F0502020204030204" pitchFamily="34" charset="0"/>
              </a:rPr>
              <a:t>There is no assurance the Fund's investment objectives will be achieved.  </a:t>
            </a:r>
          </a:p>
        </p:txBody>
      </p:sp>
      <p:sp>
        <p:nvSpPr>
          <p:cNvPr id="12" name="Rectangle 11">
            <a:extLst>
              <a:ext uri="{FF2B5EF4-FFF2-40B4-BE49-F238E27FC236}">
                <a16:creationId xmlns:a16="http://schemas.microsoft.com/office/drawing/2014/main" id="{D93B200A-D9C1-44E5-AA38-971AADD728C3}"/>
              </a:ext>
            </a:extLst>
          </p:cNvPr>
          <p:cNvSpPr/>
          <p:nvPr/>
        </p:nvSpPr>
        <p:spPr>
          <a:xfrm>
            <a:off x="605948" y="1599645"/>
            <a:ext cx="813492" cy="4863145"/>
          </a:xfrm>
          <a:prstGeom prst="rect">
            <a:avLst/>
          </a:prstGeom>
          <a:solidFill>
            <a:srgbClr val="001C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65">
              <a:latin typeface="Arial" panose="020B0604020202020204" pitchFamily="34" charset="0"/>
            </a:endParaRPr>
          </a:p>
        </p:txBody>
      </p:sp>
      <p:sp>
        <p:nvSpPr>
          <p:cNvPr id="14" name="Rectangle 13">
            <a:extLst>
              <a:ext uri="{FF2B5EF4-FFF2-40B4-BE49-F238E27FC236}">
                <a16:creationId xmlns:a16="http://schemas.microsoft.com/office/drawing/2014/main" id="{6322570C-CDA0-4B86-84CA-92DF873B3243}"/>
              </a:ext>
            </a:extLst>
          </p:cNvPr>
          <p:cNvSpPr/>
          <p:nvPr/>
        </p:nvSpPr>
        <p:spPr>
          <a:xfrm>
            <a:off x="825225" y="1694826"/>
            <a:ext cx="2259217" cy="42232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56" b="1">
                <a:solidFill>
                  <a:srgbClr val="001C5C"/>
                </a:solidFill>
                <a:latin typeface="Calibri Light" panose="020F0302020204030204" pitchFamily="34" charset="0"/>
                <a:ea typeface="ＭＳ Ｐゴシック" panose="020B0600070205080204" pitchFamily="34" charset="-128"/>
                <a:cs typeface="Calibri Light" panose="020F0302020204030204" pitchFamily="34" charset="0"/>
              </a:rPr>
              <a:t>INVESTMENT OPPORTUNITY</a:t>
            </a:r>
          </a:p>
        </p:txBody>
      </p:sp>
      <p:sp>
        <p:nvSpPr>
          <p:cNvPr id="15" name="Rectangle 14">
            <a:extLst>
              <a:ext uri="{FF2B5EF4-FFF2-40B4-BE49-F238E27FC236}">
                <a16:creationId xmlns:a16="http://schemas.microsoft.com/office/drawing/2014/main" id="{01BA2649-F452-40CB-B78A-0AA862C62810}"/>
              </a:ext>
            </a:extLst>
          </p:cNvPr>
          <p:cNvSpPr/>
          <p:nvPr/>
        </p:nvSpPr>
        <p:spPr>
          <a:xfrm>
            <a:off x="825225" y="2599382"/>
            <a:ext cx="2259217" cy="42232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56" b="1">
                <a:solidFill>
                  <a:srgbClr val="001C5C"/>
                </a:solidFill>
                <a:latin typeface="Calibri Light" panose="020F0302020204030204" pitchFamily="34" charset="0"/>
                <a:ea typeface="ＭＳ Ｐゴシック" panose="020B0600070205080204" pitchFamily="34" charset="-128"/>
                <a:cs typeface="Calibri Light" panose="020F0302020204030204" pitchFamily="34" charset="0"/>
              </a:rPr>
              <a:t>KEY FEATURES</a:t>
            </a:r>
          </a:p>
        </p:txBody>
      </p:sp>
      <p:sp>
        <p:nvSpPr>
          <p:cNvPr id="16" name="TextBox 15">
            <a:extLst>
              <a:ext uri="{FF2B5EF4-FFF2-40B4-BE49-F238E27FC236}">
                <a16:creationId xmlns:a16="http://schemas.microsoft.com/office/drawing/2014/main" id="{F752E3A4-10A6-4177-9E77-26066A3C8C24}"/>
              </a:ext>
            </a:extLst>
          </p:cNvPr>
          <p:cNvSpPr txBox="1"/>
          <p:nvPr/>
        </p:nvSpPr>
        <p:spPr>
          <a:xfrm>
            <a:off x="1444343" y="2171779"/>
            <a:ext cx="5529623" cy="390876"/>
          </a:xfrm>
          <a:prstGeom prst="rect">
            <a:avLst/>
          </a:prstGeom>
          <a:noFill/>
        </p:spPr>
        <p:txBody>
          <a:bodyPr wrap="square">
            <a:spAutoFit/>
          </a:bodyPr>
          <a:lstStyle/>
          <a:p>
            <a:r>
              <a:rPr lang="en-US" sz="970">
                <a:latin typeface="Calibri" panose="020F0502020204030204" pitchFamily="34" charset="0"/>
                <a:cs typeface="Calibri" panose="020F0502020204030204" pitchFamily="34" charset="0"/>
              </a:rPr>
              <a:t>Virtus InfraCap U.S. Preferred Stock ETF (Ticker: PFFA) (the “Fund”) seeks current income and, secondarily, capital appreciation</a:t>
            </a:r>
            <a:endParaRPr lang="en-US" sz="970">
              <a:solidFill>
                <a:prstClr val="black"/>
              </a:solidFill>
              <a:latin typeface="Calibri" panose="020F0502020204030204" pitchFamily="34" charset="0"/>
              <a:cs typeface="Calibri" panose="020F0502020204030204" pitchFamily="34" charset="0"/>
            </a:endParaRPr>
          </a:p>
        </p:txBody>
      </p:sp>
      <p:sp>
        <p:nvSpPr>
          <p:cNvPr id="17" name="TextBox 16">
            <a:extLst>
              <a:ext uri="{FF2B5EF4-FFF2-40B4-BE49-F238E27FC236}">
                <a16:creationId xmlns:a16="http://schemas.microsoft.com/office/drawing/2014/main" id="{F669EA77-2E17-4DAE-B9FE-5BB4B844E7D3}"/>
              </a:ext>
            </a:extLst>
          </p:cNvPr>
          <p:cNvSpPr txBox="1"/>
          <p:nvPr/>
        </p:nvSpPr>
        <p:spPr>
          <a:xfrm>
            <a:off x="1429862" y="3024739"/>
            <a:ext cx="5544103" cy="1286506"/>
          </a:xfrm>
          <a:prstGeom prst="rect">
            <a:avLst/>
          </a:prstGeom>
          <a:noFill/>
        </p:spPr>
        <p:txBody>
          <a:bodyPr wrap="square">
            <a:spAutoFit/>
          </a:bodyPr>
          <a:lstStyle/>
          <a:p>
            <a:pPr marL="166425" indent="-166425">
              <a:buFont typeface="Arial" panose="020B0604020202020204" pitchFamily="34" charset="0"/>
              <a:buChar char="•"/>
            </a:pPr>
            <a:r>
              <a:rPr lang="en-US" sz="970" b="1">
                <a:solidFill>
                  <a:prstClr val="black"/>
                </a:solidFill>
                <a:latin typeface="Calibri" panose="020F0502020204030204" pitchFamily="34" charset="0"/>
                <a:cs typeface="Calibri" panose="020F0502020204030204" pitchFamily="34" charset="0"/>
              </a:rPr>
              <a:t>Focus </a:t>
            </a:r>
            <a:r>
              <a:rPr lang="en-US" sz="970">
                <a:solidFill>
                  <a:prstClr val="black"/>
                </a:solidFill>
                <a:latin typeface="Calibri" panose="020F0502020204030204" pitchFamily="34" charset="0"/>
                <a:cs typeface="Calibri" panose="020F0502020204030204" pitchFamily="34" charset="0"/>
              </a:rPr>
              <a:t>— </a:t>
            </a:r>
            <a:r>
              <a:rPr lang="en-US" sz="970">
                <a:latin typeface="Calibri" panose="020F0502020204030204" pitchFamily="34" charset="0"/>
                <a:cs typeface="Calibri" panose="020F0502020204030204" pitchFamily="34" charset="0"/>
              </a:rPr>
              <a:t>The Fund will invest not less than 80% of its assets in preferred securities listed on U.S. exchanges</a:t>
            </a:r>
            <a:br>
              <a:rPr lang="en-US" sz="970">
                <a:latin typeface="Calibri" panose="020F0502020204030204" pitchFamily="34" charset="0"/>
                <a:cs typeface="Calibri" panose="020F0502020204030204" pitchFamily="34" charset="0"/>
              </a:rPr>
            </a:br>
            <a:endParaRPr lang="en-US" sz="970">
              <a:solidFill>
                <a:prstClr val="black"/>
              </a:solidFill>
              <a:latin typeface="Calibri" panose="020F0502020204030204" pitchFamily="34" charset="0"/>
              <a:cs typeface="Calibri" panose="020F0502020204030204" pitchFamily="34" charset="0"/>
            </a:endParaRPr>
          </a:p>
          <a:p>
            <a:pPr marL="166425" indent="-166425">
              <a:buFont typeface="Arial" panose="020B0604020202020204" pitchFamily="34" charset="0"/>
              <a:buChar char="•"/>
            </a:pPr>
            <a:r>
              <a:rPr lang="en-US" sz="970" b="1">
                <a:solidFill>
                  <a:prstClr val="black"/>
                </a:solidFill>
                <a:latin typeface="Calibri" panose="020F0502020204030204" pitchFamily="34" charset="0"/>
                <a:cs typeface="Calibri" panose="020F0502020204030204" pitchFamily="34" charset="0"/>
              </a:rPr>
              <a:t>Active Management </a:t>
            </a:r>
            <a:r>
              <a:rPr lang="en-US" sz="970">
                <a:solidFill>
                  <a:prstClr val="black"/>
                </a:solidFill>
                <a:latin typeface="Calibri" panose="020F0502020204030204" pitchFamily="34" charset="0"/>
                <a:cs typeface="Calibri" panose="020F0502020204030204" pitchFamily="34" charset="0"/>
              </a:rPr>
              <a:t>— </a:t>
            </a:r>
            <a:r>
              <a:rPr lang="en-US" sz="970">
                <a:latin typeface="Calibri" panose="020F0502020204030204" pitchFamily="34" charset="0"/>
                <a:cs typeface="Calibri" panose="020F0502020204030204" pitchFamily="34" charset="0"/>
              </a:rPr>
              <a:t>Security selection and weightings are based on a variety of quantitative, qualitative, and relative valuation factors</a:t>
            </a:r>
            <a:r>
              <a:rPr lang="en-US" sz="970">
                <a:solidFill>
                  <a:prstClr val="black"/>
                </a:solidFill>
                <a:latin typeface="Calibri" panose="020F0502020204030204" pitchFamily="34" charset="0"/>
                <a:cs typeface="Calibri" panose="020F0502020204030204" pitchFamily="34" charset="0"/>
              </a:rPr>
              <a:t>: </a:t>
            </a:r>
          </a:p>
          <a:p>
            <a:pPr marL="166425" indent="-166425">
              <a:buFont typeface="Arial" panose="020B0604020202020204" pitchFamily="34" charset="0"/>
              <a:buChar char="•"/>
            </a:pPr>
            <a:endParaRPr lang="en-US" sz="970">
              <a:solidFill>
                <a:prstClr val="black"/>
              </a:solidFill>
              <a:latin typeface="Calibri" panose="020F0502020204030204" pitchFamily="34" charset="0"/>
              <a:cs typeface="Calibri" panose="020F0502020204030204" pitchFamily="34" charset="0"/>
            </a:endParaRPr>
          </a:p>
          <a:p>
            <a:pPr marL="166425" indent="-166425">
              <a:buFont typeface="Arial" panose="020B0604020202020204" pitchFamily="34" charset="0"/>
              <a:buChar char="•"/>
            </a:pPr>
            <a:r>
              <a:rPr lang="en-US" sz="970" b="1">
                <a:latin typeface="Calibri" panose="020F0502020204030204" pitchFamily="34" charset="0"/>
                <a:cs typeface="Calibri" panose="020F0502020204030204" pitchFamily="34" charset="0"/>
              </a:rPr>
              <a:t>Enhanced Exposure</a:t>
            </a:r>
            <a:r>
              <a:rPr lang="en-US" sz="970">
                <a:solidFill>
                  <a:prstClr val="black"/>
                </a:solidFill>
                <a:latin typeface="Calibri" panose="020F0502020204030204" pitchFamily="34" charset="0"/>
                <a:cs typeface="Calibri" panose="020F0502020204030204" pitchFamily="34" charset="0"/>
              </a:rPr>
              <a:t>— </a:t>
            </a:r>
            <a:r>
              <a:rPr lang="en-US" sz="970">
                <a:latin typeface="Calibri" panose="020F0502020204030204" pitchFamily="34" charset="0"/>
                <a:cs typeface="Calibri" panose="020F0502020204030204" pitchFamily="34" charset="0"/>
              </a:rPr>
              <a:t>Modest leverage (typically 20-30%) is utilized to enhance portfolio beta in an effort to enhance current income</a:t>
            </a:r>
            <a:endParaRPr lang="en-US" sz="970"/>
          </a:p>
        </p:txBody>
      </p:sp>
      <p:sp>
        <p:nvSpPr>
          <p:cNvPr id="18" name="Rectangle 17">
            <a:extLst>
              <a:ext uri="{FF2B5EF4-FFF2-40B4-BE49-F238E27FC236}">
                <a16:creationId xmlns:a16="http://schemas.microsoft.com/office/drawing/2014/main" id="{BA89156C-2889-4B82-8BA3-D716D39730CA}"/>
              </a:ext>
            </a:extLst>
          </p:cNvPr>
          <p:cNvSpPr/>
          <p:nvPr/>
        </p:nvSpPr>
        <p:spPr>
          <a:xfrm>
            <a:off x="825225" y="4363855"/>
            <a:ext cx="2259217" cy="42232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56" b="1" dirty="0">
                <a:solidFill>
                  <a:srgbClr val="001C5C"/>
                </a:solidFill>
                <a:latin typeface="Calibri Light" panose="020F0302020204030204" pitchFamily="34" charset="0"/>
                <a:ea typeface="ＭＳ Ｐゴシック" panose="020B0600070205080204" pitchFamily="34" charset="-128"/>
                <a:cs typeface="Calibri Light" panose="020F0302020204030204" pitchFamily="34" charset="0"/>
              </a:rPr>
              <a:t>INVESTMENT PROCESS</a:t>
            </a:r>
          </a:p>
        </p:txBody>
      </p:sp>
      <p:sp>
        <p:nvSpPr>
          <p:cNvPr id="19" name="TextBox 18">
            <a:extLst>
              <a:ext uri="{FF2B5EF4-FFF2-40B4-BE49-F238E27FC236}">
                <a16:creationId xmlns:a16="http://schemas.microsoft.com/office/drawing/2014/main" id="{5A02A653-72BE-481A-8CF8-69054EBF13B7}"/>
              </a:ext>
            </a:extLst>
          </p:cNvPr>
          <p:cNvSpPr txBox="1"/>
          <p:nvPr/>
        </p:nvSpPr>
        <p:spPr>
          <a:xfrm>
            <a:off x="1481363" y="4786180"/>
            <a:ext cx="5492605" cy="1521955"/>
          </a:xfrm>
          <a:prstGeom prst="rect">
            <a:avLst/>
          </a:prstGeom>
          <a:noFill/>
        </p:spPr>
        <p:txBody>
          <a:bodyPr wrap="square">
            <a:spAutoFit/>
          </a:bodyPr>
          <a:lstStyle/>
          <a:p>
            <a:pPr algn="just">
              <a:spcBef>
                <a:spcPts val="582"/>
              </a:spcBef>
              <a:spcAft>
                <a:spcPts val="582"/>
              </a:spcAft>
            </a:pPr>
            <a:r>
              <a:rPr lang="en-US" sz="970" b="1">
                <a:latin typeface="Calibri" panose="020F0502020204030204" pitchFamily="34" charset="0"/>
                <a:cs typeface="Calibri" panose="020F0502020204030204" pitchFamily="34" charset="0"/>
              </a:rPr>
              <a:t>1.) </a:t>
            </a:r>
            <a:r>
              <a:rPr lang="en-US" sz="970">
                <a:latin typeface="Calibri" panose="020F0502020204030204" pitchFamily="34" charset="0"/>
                <a:cs typeface="Calibri" panose="020F0502020204030204" pitchFamily="34" charset="0"/>
              </a:rPr>
              <a:t>Evaluate potential investments on a variety of key variables, including the competitive position of a company; the perceived ability of the company to earn a high return on capital; the historical and projected stability and reliability of the profits of the company; the anticipated ability of the company to generate cash in excess of its growth needs; and the access of the company to additional capital.</a:t>
            </a:r>
          </a:p>
          <a:p>
            <a:pPr algn="just">
              <a:spcBef>
                <a:spcPts val="582"/>
              </a:spcBef>
              <a:spcAft>
                <a:spcPts val="582"/>
              </a:spcAft>
            </a:pPr>
            <a:r>
              <a:rPr lang="en-US" sz="970" b="1">
                <a:latin typeface="Calibri" panose="020F0502020204030204" pitchFamily="34" charset="0"/>
                <a:cs typeface="Calibri" panose="020F0502020204030204" pitchFamily="34" charset="0"/>
              </a:rPr>
              <a:t>2.) </a:t>
            </a:r>
            <a:r>
              <a:rPr lang="en-US" sz="970">
                <a:latin typeface="Calibri" panose="020F0502020204030204" pitchFamily="34" charset="0"/>
                <a:cs typeface="Calibri" panose="020F0502020204030204" pitchFamily="34" charset="0"/>
              </a:rPr>
              <a:t>Maximize yield-to-call by generally underweighting or eliminating callable preferred securities exhibiting a low or negative yield-to-call ratio</a:t>
            </a:r>
          </a:p>
          <a:p>
            <a:pPr algn="just">
              <a:spcBef>
                <a:spcPts val="1165"/>
              </a:spcBef>
              <a:spcAft>
                <a:spcPts val="582"/>
              </a:spcAft>
            </a:pPr>
            <a:r>
              <a:rPr lang="en-US" sz="970" b="1">
                <a:latin typeface="Calibri" panose="020F0502020204030204" pitchFamily="34" charset="0"/>
                <a:cs typeface="Calibri" panose="020F0502020204030204" pitchFamily="34" charset="0"/>
              </a:rPr>
              <a:t>3.) </a:t>
            </a:r>
            <a:r>
              <a:rPr lang="en-US" sz="970">
                <a:latin typeface="Calibri" panose="020F0502020204030204" pitchFamily="34" charset="0"/>
                <a:cs typeface="Calibri" panose="020F0502020204030204" pitchFamily="34" charset="0"/>
              </a:rPr>
              <a:t>Use modest leverage to potentially enhance income</a:t>
            </a:r>
          </a:p>
        </p:txBody>
      </p:sp>
      <p:sp>
        <p:nvSpPr>
          <p:cNvPr id="20" name="Slide Number Placeholder 1">
            <a:extLst>
              <a:ext uri="{FF2B5EF4-FFF2-40B4-BE49-F238E27FC236}">
                <a16:creationId xmlns:a16="http://schemas.microsoft.com/office/drawing/2014/main" id="{86F5C997-D512-487A-BCF9-A76AD2F15DC2}"/>
              </a:ext>
            </a:extLst>
          </p:cNvPr>
          <p:cNvSpPr txBox="1">
            <a:spLocks/>
          </p:cNvSpPr>
          <p:nvPr/>
        </p:nvSpPr>
        <p:spPr>
          <a:xfrm>
            <a:off x="147921" y="7255949"/>
            <a:ext cx="2195652" cy="402151"/>
          </a:xfrm>
          <a:prstGeom prst="rect">
            <a:avLst/>
          </a:prstGeom>
        </p:spPr>
        <p:txBody>
          <a:bodyPr vert="horz" lIns="88750" tIns="44375" rIns="88750" bIns="44375" rtlCol="0" anchor="ctr"/>
          <a:lstStyle>
            <a:defPPr>
              <a:defRPr lang="en-US"/>
            </a:defPPr>
            <a:lvl1pPr algn="l" rtl="0" eaLnBrk="0" fontAlgn="base" hangingPunct="0">
              <a:spcBef>
                <a:spcPct val="0"/>
              </a:spcBef>
              <a:spcAft>
                <a:spcPct val="0"/>
              </a:spcAft>
              <a:defRPr sz="990" kern="1200">
                <a:solidFill>
                  <a:schemeClr val="tx1"/>
                </a:solidFill>
                <a:latin typeface="Arial" panose="020B0604020202020204" pitchFamily="34" charset="0"/>
                <a:ea typeface="+mn-ea"/>
                <a:cs typeface="+mn-cs"/>
              </a:defRPr>
            </a:lvl1pPr>
            <a:lvl2pPr marL="457093"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187"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279"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372"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5465" algn="l" defTabSz="914187" rtl="0" eaLnBrk="1" latinLnBrk="0" hangingPunct="1">
              <a:defRPr sz="1200" kern="1200">
                <a:solidFill>
                  <a:schemeClr val="tx1"/>
                </a:solidFill>
                <a:latin typeface="Arial" panose="020B0604020202020204" pitchFamily="34" charset="0"/>
                <a:ea typeface="+mn-ea"/>
                <a:cs typeface="+mn-cs"/>
              </a:defRPr>
            </a:lvl6pPr>
            <a:lvl7pPr marL="2742560" algn="l" defTabSz="914187" rtl="0" eaLnBrk="1" latinLnBrk="0" hangingPunct="1">
              <a:defRPr sz="1200" kern="1200">
                <a:solidFill>
                  <a:schemeClr val="tx1"/>
                </a:solidFill>
                <a:latin typeface="Arial" panose="020B0604020202020204" pitchFamily="34" charset="0"/>
                <a:ea typeface="+mn-ea"/>
                <a:cs typeface="+mn-cs"/>
              </a:defRPr>
            </a:lvl7pPr>
            <a:lvl8pPr marL="3199651" algn="l" defTabSz="914187" rtl="0" eaLnBrk="1" latinLnBrk="0" hangingPunct="1">
              <a:defRPr sz="1200" kern="1200">
                <a:solidFill>
                  <a:schemeClr val="tx1"/>
                </a:solidFill>
                <a:latin typeface="Arial" panose="020B0604020202020204" pitchFamily="34" charset="0"/>
                <a:ea typeface="+mn-ea"/>
                <a:cs typeface="+mn-cs"/>
              </a:defRPr>
            </a:lvl8pPr>
            <a:lvl9pPr marL="3656744" algn="l" defTabSz="914187" rtl="0" eaLnBrk="1" latinLnBrk="0" hangingPunct="1">
              <a:defRPr sz="1200" kern="1200">
                <a:solidFill>
                  <a:schemeClr val="tx1"/>
                </a:solidFill>
                <a:latin typeface="Arial" panose="020B0604020202020204" pitchFamily="34" charset="0"/>
                <a:ea typeface="+mn-ea"/>
                <a:cs typeface="+mn-cs"/>
              </a:defRPr>
            </a:lvl9pPr>
          </a:lstStyle>
          <a:p>
            <a:fld id="{EE22647F-8580-4E23-95E9-78AD894D0ADF}" type="slidenum">
              <a:rPr lang="en-US" sz="961"/>
              <a:pPr/>
              <a:t>27</a:t>
            </a:fld>
            <a:endParaRPr lang="en-US" sz="961"/>
          </a:p>
        </p:txBody>
      </p:sp>
      <p:graphicFrame>
        <p:nvGraphicFramePr>
          <p:cNvPr id="2" name="Table 2">
            <a:extLst>
              <a:ext uri="{FF2B5EF4-FFF2-40B4-BE49-F238E27FC236}">
                <a16:creationId xmlns:a16="http://schemas.microsoft.com/office/drawing/2014/main" id="{B3F4BBCE-7DCC-4210-A49E-5341E04E49F0}"/>
              </a:ext>
            </a:extLst>
          </p:cNvPr>
          <p:cNvGraphicFramePr>
            <a:graphicFrameLocks noGrp="1"/>
          </p:cNvGraphicFramePr>
          <p:nvPr/>
        </p:nvGraphicFramePr>
        <p:xfrm>
          <a:off x="7259835" y="1938743"/>
          <a:ext cx="2022000" cy="4784765"/>
        </p:xfrm>
        <a:graphic>
          <a:graphicData uri="http://schemas.openxmlformats.org/drawingml/2006/table">
            <a:tbl>
              <a:tblPr firstRow="1" bandRow="1">
                <a:tableStyleId>{2D5ABB26-0587-4C30-8999-92F81FD0307C}</a:tableStyleId>
              </a:tblPr>
              <a:tblGrid>
                <a:gridCol w="998325">
                  <a:extLst>
                    <a:ext uri="{9D8B030D-6E8A-4147-A177-3AD203B41FA5}">
                      <a16:colId xmlns:a16="http://schemas.microsoft.com/office/drawing/2014/main" val="3076054573"/>
                    </a:ext>
                  </a:extLst>
                </a:gridCol>
                <a:gridCol w="1023675">
                  <a:extLst>
                    <a:ext uri="{9D8B030D-6E8A-4147-A177-3AD203B41FA5}">
                      <a16:colId xmlns:a16="http://schemas.microsoft.com/office/drawing/2014/main" val="725563724"/>
                    </a:ext>
                  </a:extLst>
                </a:gridCol>
              </a:tblGrid>
              <a:tr h="368988">
                <a:tc>
                  <a:txBody>
                    <a:bodyPr/>
                    <a:lstStyle/>
                    <a:p>
                      <a:r>
                        <a:rPr lang="en-US" sz="1000" b="0"/>
                        <a:t>NAV Symbol</a:t>
                      </a:r>
                    </a:p>
                  </a:txBody>
                  <a:tcPr marL="88750" marR="88750" marT="44375" marB="44375">
                    <a:lnL>
                      <a:noFill/>
                    </a:lnL>
                    <a:lnR>
                      <a:noFill/>
                    </a:lnR>
                    <a:lnT>
                      <a:noFill/>
                    </a:lnT>
                    <a:lnB>
                      <a:noFill/>
                    </a:lnB>
                  </a:tcPr>
                </a:tc>
                <a:tc>
                  <a:txBody>
                    <a:bodyPr/>
                    <a:lstStyle/>
                    <a:p>
                      <a:r>
                        <a:rPr lang="en-US" sz="1000" b="0"/>
                        <a:t>PFFA.NV</a:t>
                      </a:r>
                    </a:p>
                  </a:txBody>
                  <a:tcPr marL="88750" marR="88750" marT="44375" marB="44375">
                    <a:lnL>
                      <a:noFill/>
                    </a:lnL>
                    <a:lnR>
                      <a:noFill/>
                    </a:lnR>
                    <a:lnT>
                      <a:noFill/>
                    </a:lnT>
                    <a:lnB>
                      <a:noFill/>
                    </a:lnB>
                  </a:tcPr>
                </a:tc>
                <a:extLst>
                  <a:ext uri="{0D108BD9-81ED-4DB2-BD59-A6C34878D82A}">
                    <a16:rowId xmlns:a16="http://schemas.microsoft.com/office/drawing/2014/main" val="287100266"/>
                  </a:ext>
                </a:extLst>
              </a:tr>
              <a:tr h="368988">
                <a:tc>
                  <a:txBody>
                    <a:bodyPr/>
                    <a:lstStyle/>
                    <a:p>
                      <a:r>
                        <a:rPr lang="en-US" sz="1000" b="0"/>
                        <a:t>IOPV Symbol</a:t>
                      </a:r>
                    </a:p>
                  </a:txBody>
                  <a:tcPr marL="88750" marR="88750" marT="44375" marB="44375">
                    <a:lnL>
                      <a:noFill/>
                    </a:lnL>
                    <a:lnR>
                      <a:noFill/>
                    </a:lnR>
                    <a:lnT>
                      <a:noFill/>
                    </a:lnT>
                    <a:lnB>
                      <a:noFill/>
                    </a:lnB>
                  </a:tcPr>
                </a:tc>
                <a:tc>
                  <a:txBody>
                    <a:bodyPr/>
                    <a:lstStyle/>
                    <a:p>
                      <a:r>
                        <a:rPr lang="en-US" sz="1000" b="0"/>
                        <a:t>PFFA.IV</a:t>
                      </a:r>
                    </a:p>
                  </a:txBody>
                  <a:tcPr marL="88750" marR="88750" marT="44375" marB="44375">
                    <a:lnL>
                      <a:noFill/>
                    </a:lnL>
                    <a:lnR>
                      <a:noFill/>
                    </a:lnR>
                    <a:lnT>
                      <a:noFill/>
                    </a:lnT>
                    <a:lnB>
                      <a:noFill/>
                    </a:lnB>
                  </a:tcPr>
                </a:tc>
                <a:extLst>
                  <a:ext uri="{0D108BD9-81ED-4DB2-BD59-A6C34878D82A}">
                    <a16:rowId xmlns:a16="http://schemas.microsoft.com/office/drawing/2014/main" val="302550921"/>
                  </a:ext>
                </a:extLst>
              </a:tr>
              <a:tr h="368988">
                <a:tc>
                  <a:txBody>
                    <a:bodyPr/>
                    <a:lstStyle/>
                    <a:p>
                      <a:r>
                        <a:rPr lang="en-US" sz="1000" b="0"/>
                        <a:t>CUSIP</a:t>
                      </a:r>
                    </a:p>
                  </a:txBody>
                  <a:tcPr marL="88750" marR="88750" marT="44375" marB="44375">
                    <a:lnL>
                      <a:noFill/>
                    </a:lnL>
                    <a:lnR>
                      <a:noFill/>
                    </a:lnR>
                    <a:lnT>
                      <a:noFill/>
                    </a:lnT>
                    <a:lnB>
                      <a:noFill/>
                    </a:lnB>
                    <a:lnTlToBr w="12700" cmpd="sng">
                      <a:noFill/>
                      <a:prstDash val="solid"/>
                    </a:lnTlToBr>
                    <a:lnBlToTr w="12700" cmpd="sng">
                      <a:noFill/>
                      <a:prstDash val="solid"/>
                    </a:lnBlToTr>
                  </a:tcPr>
                </a:tc>
                <a:tc>
                  <a:txBody>
                    <a:bodyPr/>
                    <a:lstStyle/>
                    <a:p>
                      <a:r>
                        <a:rPr lang="en-US" sz="1000" b="0"/>
                        <a:t>26923G822</a:t>
                      </a:r>
                    </a:p>
                  </a:txBody>
                  <a:tcPr marL="88750" marR="88750" marT="44375" marB="44375">
                    <a:lnL>
                      <a:noFill/>
                    </a:lnL>
                    <a:lnR>
                      <a:noFill/>
                    </a:lnR>
                    <a:lnT>
                      <a:noFill/>
                    </a:lnT>
                    <a:lnB>
                      <a:noFill/>
                    </a:lnB>
                  </a:tcPr>
                </a:tc>
                <a:extLst>
                  <a:ext uri="{0D108BD9-81ED-4DB2-BD59-A6C34878D82A}">
                    <a16:rowId xmlns:a16="http://schemas.microsoft.com/office/drawing/2014/main" val="980291375"/>
                  </a:ext>
                </a:extLst>
              </a:tr>
              <a:tr h="394503">
                <a:tc>
                  <a:txBody>
                    <a:bodyPr/>
                    <a:lstStyle/>
                    <a:p>
                      <a:r>
                        <a:rPr lang="en-US" sz="1000" b="0"/>
                        <a:t>Inception Date</a:t>
                      </a:r>
                    </a:p>
                  </a:txBody>
                  <a:tcPr marL="88750" marR="88750" marT="44375" marB="44375">
                    <a:lnL>
                      <a:noFill/>
                    </a:lnL>
                    <a:lnR>
                      <a:noFill/>
                    </a:lnR>
                    <a:lnT>
                      <a:noFill/>
                    </a:lnT>
                    <a:lnB>
                      <a:noFill/>
                    </a:lnB>
                  </a:tcPr>
                </a:tc>
                <a:tc>
                  <a:txBody>
                    <a:bodyPr/>
                    <a:lstStyle/>
                    <a:p>
                      <a:r>
                        <a:rPr lang="en-US" sz="1000" b="0"/>
                        <a:t>05/15/18</a:t>
                      </a:r>
                    </a:p>
                  </a:txBody>
                  <a:tcPr marL="88750" marR="88750" marT="44375" marB="44375">
                    <a:lnL>
                      <a:noFill/>
                    </a:lnL>
                    <a:lnR>
                      <a:noFill/>
                    </a:lnR>
                    <a:lnT>
                      <a:noFill/>
                    </a:lnT>
                    <a:lnB>
                      <a:noFill/>
                    </a:lnB>
                  </a:tcPr>
                </a:tc>
                <a:extLst>
                  <a:ext uri="{0D108BD9-81ED-4DB2-BD59-A6C34878D82A}">
                    <a16:rowId xmlns:a16="http://schemas.microsoft.com/office/drawing/2014/main" val="3484307771"/>
                  </a:ext>
                </a:extLst>
              </a:tr>
              <a:tr h="487562">
                <a:tc>
                  <a:txBody>
                    <a:bodyPr/>
                    <a:lstStyle/>
                    <a:p>
                      <a:r>
                        <a:rPr lang="en-US" sz="1000" b="0"/>
                        <a:t>Total Expense Ratio</a:t>
                      </a:r>
                    </a:p>
                  </a:txBody>
                  <a:tcPr marL="88750" marR="88750" marT="44375" marB="44375">
                    <a:lnL>
                      <a:noFill/>
                    </a:lnL>
                    <a:lnR>
                      <a:noFill/>
                    </a:lnR>
                    <a:lnT>
                      <a:noFill/>
                    </a:lnT>
                    <a:lnB>
                      <a:noFill/>
                    </a:lnB>
                  </a:tcPr>
                </a:tc>
                <a:tc>
                  <a:txBody>
                    <a:bodyPr/>
                    <a:lstStyle/>
                    <a:p>
                      <a:r>
                        <a:rPr lang="en-US" sz="1000" b="0"/>
                        <a:t>1.21%</a:t>
                      </a:r>
                    </a:p>
                  </a:txBody>
                  <a:tcPr marL="88750" marR="88750" marT="44375" marB="44375">
                    <a:lnL>
                      <a:noFill/>
                    </a:lnL>
                    <a:lnR>
                      <a:noFill/>
                    </a:lnR>
                    <a:lnT>
                      <a:noFill/>
                    </a:lnT>
                    <a:lnB>
                      <a:noFill/>
                    </a:lnB>
                  </a:tcPr>
                </a:tc>
                <a:extLst>
                  <a:ext uri="{0D108BD9-81ED-4DB2-BD59-A6C34878D82A}">
                    <a16:rowId xmlns:a16="http://schemas.microsoft.com/office/drawing/2014/main" val="3251866882"/>
                  </a:ext>
                </a:extLst>
              </a:tr>
              <a:tr h="487562">
                <a:tc>
                  <a:txBody>
                    <a:bodyPr/>
                    <a:lstStyle/>
                    <a:p>
                      <a:r>
                        <a:rPr lang="en-US" sz="1000" b="0"/>
                        <a:t>Management Fee</a:t>
                      </a:r>
                    </a:p>
                  </a:txBody>
                  <a:tcPr marL="88750" marR="88750" marT="44375" marB="44375">
                    <a:lnL>
                      <a:noFill/>
                    </a:lnL>
                    <a:lnR>
                      <a:noFill/>
                    </a:lnR>
                    <a:lnT>
                      <a:noFill/>
                    </a:lnT>
                    <a:lnB>
                      <a:noFill/>
                    </a:lnB>
                  </a:tcPr>
                </a:tc>
                <a:tc>
                  <a:txBody>
                    <a:bodyPr/>
                    <a:lstStyle/>
                    <a:p>
                      <a:r>
                        <a:rPr lang="en-US" sz="1000" b="0"/>
                        <a:t>0.80%</a:t>
                      </a:r>
                    </a:p>
                  </a:txBody>
                  <a:tcPr marL="88750" marR="88750" marT="44375" marB="44375">
                    <a:lnL>
                      <a:noFill/>
                    </a:lnL>
                    <a:lnR>
                      <a:noFill/>
                    </a:lnR>
                    <a:lnT>
                      <a:noFill/>
                    </a:lnT>
                    <a:lnB>
                      <a:noFill/>
                    </a:lnB>
                  </a:tcPr>
                </a:tc>
                <a:extLst>
                  <a:ext uri="{0D108BD9-81ED-4DB2-BD59-A6C34878D82A}">
                    <a16:rowId xmlns:a16="http://schemas.microsoft.com/office/drawing/2014/main" val="4002050869"/>
                  </a:ext>
                </a:extLst>
              </a:tr>
              <a:tr h="487562">
                <a:tc>
                  <a:txBody>
                    <a:bodyPr/>
                    <a:lstStyle/>
                    <a:p>
                      <a:r>
                        <a:rPr lang="en-US" sz="1000" b="0"/>
                        <a:t>30-Day SEC Yield</a:t>
                      </a:r>
                    </a:p>
                  </a:txBody>
                  <a:tcPr marL="88750" marR="88750" marT="44375" marB="44375">
                    <a:lnL>
                      <a:noFill/>
                    </a:lnL>
                    <a:lnR>
                      <a:noFill/>
                    </a:lnR>
                    <a:lnT>
                      <a:noFill/>
                    </a:lnT>
                    <a:lnB>
                      <a:noFill/>
                    </a:lnB>
                  </a:tcPr>
                </a:tc>
                <a:tc>
                  <a:txBody>
                    <a:bodyPr/>
                    <a:lstStyle/>
                    <a:p>
                      <a:r>
                        <a:rPr lang="en-US" sz="1000" b="0"/>
                        <a:t>11.54%</a:t>
                      </a:r>
                    </a:p>
                  </a:txBody>
                  <a:tcPr marL="88750" marR="88750" marT="44375" marB="44375">
                    <a:lnL>
                      <a:noFill/>
                    </a:lnL>
                    <a:lnR>
                      <a:noFill/>
                    </a:lnR>
                    <a:lnT>
                      <a:noFill/>
                    </a:lnT>
                    <a:lnB>
                      <a:noFill/>
                    </a:lnB>
                  </a:tcPr>
                </a:tc>
                <a:extLst>
                  <a:ext uri="{0D108BD9-81ED-4DB2-BD59-A6C34878D82A}">
                    <a16:rowId xmlns:a16="http://schemas.microsoft.com/office/drawing/2014/main" val="1668187922"/>
                  </a:ext>
                </a:extLst>
              </a:tr>
              <a:tr h="390502">
                <a:tc>
                  <a:txBody>
                    <a:bodyPr/>
                    <a:lstStyle/>
                    <a:p>
                      <a:r>
                        <a:rPr lang="en-US" sz="1000" b="0"/>
                        <a:t>Advisor</a:t>
                      </a:r>
                    </a:p>
                  </a:txBody>
                  <a:tcPr marL="88750" marR="88750" marT="44375" marB="44375">
                    <a:lnL>
                      <a:noFill/>
                    </a:lnL>
                    <a:lnR>
                      <a:noFill/>
                    </a:lnR>
                    <a:lnT>
                      <a:noFill/>
                    </a:lnT>
                    <a:lnB>
                      <a:noFill/>
                    </a:lnB>
                  </a:tcPr>
                </a:tc>
                <a:tc>
                  <a:txBody>
                    <a:bodyPr/>
                    <a:lstStyle/>
                    <a:p>
                      <a:r>
                        <a:rPr lang="en-US" sz="1000" b="0"/>
                        <a:t>Virtus ETF Advisors, LLC</a:t>
                      </a:r>
                    </a:p>
                  </a:txBody>
                  <a:tcPr marL="88750" marR="88750" marT="44375" marB="44375">
                    <a:lnL>
                      <a:noFill/>
                    </a:lnL>
                    <a:lnR>
                      <a:noFill/>
                    </a:lnR>
                    <a:lnT>
                      <a:noFill/>
                    </a:lnT>
                    <a:lnB>
                      <a:noFill/>
                    </a:lnB>
                  </a:tcPr>
                </a:tc>
                <a:extLst>
                  <a:ext uri="{0D108BD9-81ED-4DB2-BD59-A6C34878D82A}">
                    <a16:rowId xmlns:a16="http://schemas.microsoft.com/office/drawing/2014/main" val="4265129690"/>
                  </a:ext>
                </a:extLst>
              </a:tr>
              <a:tr h="390502">
                <a:tc>
                  <a:txBody>
                    <a:bodyPr/>
                    <a:lstStyle/>
                    <a:p>
                      <a:r>
                        <a:rPr lang="en-US" sz="1000" b="0"/>
                        <a:t>Distributor</a:t>
                      </a:r>
                    </a:p>
                  </a:txBody>
                  <a:tcPr marL="88750" marR="88750" marT="44375" marB="44375">
                    <a:lnL>
                      <a:noFill/>
                    </a:lnL>
                    <a:lnR>
                      <a:noFill/>
                    </a:lnR>
                    <a:lnT>
                      <a:noFill/>
                    </a:lnT>
                    <a:lnB>
                      <a:noFill/>
                    </a:lnB>
                  </a:tcPr>
                </a:tc>
                <a:tc>
                  <a:txBody>
                    <a:bodyPr/>
                    <a:lstStyle/>
                    <a:p>
                      <a:r>
                        <a:rPr lang="en-US" sz="1000" b="0"/>
                        <a:t>VP Distributors, LLC</a:t>
                      </a:r>
                    </a:p>
                  </a:txBody>
                  <a:tcPr marL="88750" marR="88750" marT="44375" marB="44375">
                    <a:lnL>
                      <a:noFill/>
                    </a:lnL>
                    <a:lnR>
                      <a:noFill/>
                    </a:lnR>
                    <a:lnT>
                      <a:noFill/>
                    </a:lnT>
                    <a:lnB>
                      <a:noFill/>
                    </a:lnB>
                  </a:tcPr>
                </a:tc>
                <a:extLst>
                  <a:ext uri="{0D108BD9-81ED-4DB2-BD59-A6C34878D82A}">
                    <a16:rowId xmlns:a16="http://schemas.microsoft.com/office/drawing/2014/main" val="4032309202"/>
                  </a:ext>
                </a:extLst>
              </a:tr>
              <a:tr h="487562">
                <a:tc>
                  <a:txBody>
                    <a:bodyPr/>
                    <a:lstStyle/>
                    <a:p>
                      <a:r>
                        <a:rPr lang="en-US" sz="1000" b="0"/>
                        <a:t>Subadvisor</a:t>
                      </a:r>
                    </a:p>
                  </a:txBody>
                  <a:tcPr marL="88750" marR="88750" marT="44375" marB="44375">
                    <a:lnL>
                      <a:noFill/>
                    </a:lnL>
                    <a:lnR>
                      <a:noFill/>
                    </a:lnR>
                    <a:lnT>
                      <a:noFill/>
                    </a:lnT>
                    <a:lnB>
                      <a:noFill/>
                    </a:lnB>
                  </a:tcPr>
                </a:tc>
                <a:tc>
                  <a:txBody>
                    <a:bodyPr/>
                    <a:lstStyle/>
                    <a:p>
                      <a:r>
                        <a:rPr lang="en-US" sz="1000" b="0"/>
                        <a:t>Infrastructure Capital Advisors</a:t>
                      </a:r>
                    </a:p>
                  </a:txBody>
                  <a:tcPr marL="88750" marR="88750" marT="44375" marB="44375">
                    <a:lnL>
                      <a:noFill/>
                    </a:lnL>
                    <a:lnR>
                      <a:noFill/>
                    </a:lnR>
                    <a:lnT>
                      <a:noFill/>
                    </a:lnT>
                    <a:lnB>
                      <a:noFill/>
                    </a:lnB>
                  </a:tcPr>
                </a:tc>
                <a:extLst>
                  <a:ext uri="{0D108BD9-81ED-4DB2-BD59-A6C34878D82A}">
                    <a16:rowId xmlns:a16="http://schemas.microsoft.com/office/drawing/2014/main" val="3109322015"/>
                  </a:ext>
                </a:extLst>
              </a:tr>
              <a:tr h="541378">
                <a:tc>
                  <a:txBody>
                    <a:bodyPr/>
                    <a:lstStyle/>
                    <a:p>
                      <a:r>
                        <a:rPr lang="en-US" sz="1000" b="0"/>
                        <a:t>Benchmark</a:t>
                      </a:r>
                    </a:p>
                  </a:txBody>
                  <a:tcPr marL="88750" marR="88750" marT="44375" marB="44375">
                    <a:lnT>
                      <a:noFill/>
                    </a:lnT>
                  </a:tcPr>
                </a:tc>
                <a:tc>
                  <a:txBody>
                    <a:bodyPr/>
                    <a:lstStyle/>
                    <a:p>
                      <a:r>
                        <a:rPr lang="en-US" sz="1000" b="0"/>
                        <a:t>S&amp;P U.S. Preferred Stock Index</a:t>
                      </a:r>
                    </a:p>
                  </a:txBody>
                  <a:tcPr marL="88750" marR="88750" marT="44375" marB="44375">
                    <a:lnT>
                      <a:noFill/>
                    </a:lnT>
                  </a:tcPr>
                </a:tc>
                <a:extLst>
                  <a:ext uri="{0D108BD9-81ED-4DB2-BD59-A6C34878D82A}">
                    <a16:rowId xmlns:a16="http://schemas.microsoft.com/office/drawing/2014/main" val="1924722563"/>
                  </a:ext>
                </a:extLst>
              </a:tr>
            </a:tbl>
          </a:graphicData>
        </a:graphic>
      </p:graphicFrame>
      <p:sp>
        <p:nvSpPr>
          <p:cNvPr id="5" name="TextBox 4">
            <a:extLst>
              <a:ext uri="{FF2B5EF4-FFF2-40B4-BE49-F238E27FC236}">
                <a16:creationId xmlns:a16="http://schemas.microsoft.com/office/drawing/2014/main" id="{017AC8E4-0167-4E67-818E-646BC7854EAF}"/>
              </a:ext>
            </a:extLst>
          </p:cNvPr>
          <p:cNvSpPr txBox="1"/>
          <p:nvPr/>
        </p:nvSpPr>
        <p:spPr>
          <a:xfrm>
            <a:off x="7259835" y="1603046"/>
            <a:ext cx="2022000" cy="316369"/>
          </a:xfrm>
          <a:prstGeom prst="rect">
            <a:avLst/>
          </a:prstGeom>
          <a:solidFill>
            <a:srgbClr val="001C5C"/>
          </a:solidFill>
        </p:spPr>
        <p:txBody>
          <a:bodyPr wrap="square" rtlCol="0">
            <a:spAutoFit/>
          </a:bodyPr>
          <a:lstStyle/>
          <a:p>
            <a:pPr algn="ctr"/>
            <a:r>
              <a:rPr lang="en-US" sz="1456" b="1">
                <a:solidFill>
                  <a:schemeClr val="bg1"/>
                </a:solidFill>
              </a:rPr>
              <a:t>PFFA INFORMATION</a:t>
            </a:r>
          </a:p>
        </p:txBody>
      </p:sp>
      <p:sp>
        <p:nvSpPr>
          <p:cNvPr id="3" name="Rectangle 2">
            <a:extLst>
              <a:ext uri="{FF2B5EF4-FFF2-40B4-BE49-F238E27FC236}">
                <a16:creationId xmlns:a16="http://schemas.microsoft.com/office/drawing/2014/main" id="{DA286BF6-D2C6-47D0-8726-80F03B9C1614}"/>
              </a:ext>
            </a:extLst>
          </p:cNvPr>
          <p:cNvSpPr/>
          <p:nvPr/>
        </p:nvSpPr>
        <p:spPr>
          <a:xfrm>
            <a:off x="7265777" y="1918000"/>
            <a:ext cx="2016058" cy="479055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68"/>
          </a:p>
        </p:txBody>
      </p:sp>
      <p:sp>
        <p:nvSpPr>
          <p:cNvPr id="37" name="TextBox 36">
            <a:extLst>
              <a:ext uri="{FF2B5EF4-FFF2-40B4-BE49-F238E27FC236}">
                <a16:creationId xmlns:a16="http://schemas.microsoft.com/office/drawing/2014/main" id="{0C58D352-EDB4-4640-A877-6A0EDB4C31B0}"/>
              </a:ext>
            </a:extLst>
          </p:cNvPr>
          <p:cNvSpPr txBox="1"/>
          <p:nvPr/>
        </p:nvSpPr>
        <p:spPr>
          <a:xfrm>
            <a:off x="6298827" y="7064387"/>
            <a:ext cx="3340473" cy="391004"/>
          </a:xfrm>
          <a:prstGeom prst="rect">
            <a:avLst/>
          </a:prstGeom>
          <a:noFill/>
        </p:spPr>
        <p:txBody>
          <a:bodyPr wrap="square" rtlCol="0">
            <a:spAutoFit/>
          </a:bodyPr>
          <a:lstStyle/>
          <a:p>
            <a:r>
              <a:rPr lang="en-US" sz="1941" b="1">
                <a:solidFill>
                  <a:srgbClr val="001C5C"/>
                </a:solidFill>
              </a:rPr>
              <a:t>Infrastructure Capital Advisors</a:t>
            </a:r>
          </a:p>
        </p:txBody>
      </p:sp>
      <p:sp>
        <p:nvSpPr>
          <p:cNvPr id="4" name="Rectangle 3">
            <a:extLst>
              <a:ext uri="{FF2B5EF4-FFF2-40B4-BE49-F238E27FC236}">
                <a16:creationId xmlns:a16="http://schemas.microsoft.com/office/drawing/2014/main" id="{9645E436-D6F4-D384-110E-DE4C3BBD1EFA}"/>
              </a:ext>
            </a:extLst>
          </p:cNvPr>
          <p:cNvSpPr/>
          <p:nvPr/>
        </p:nvSpPr>
        <p:spPr>
          <a:xfrm>
            <a:off x="334356" y="7406804"/>
            <a:ext cx="5029200" cy="246221"/>
          </a:xfrm>
          <a:prstGeom prst="rect">
            <a:avLst/>
          </a:prstGeom>
        </p:spPr>
        <p:txBody>
          <a:bodyPr>
            <a:spAutoFit/>
          </a:bodyPr>
          <a:lstStyle/>
          <a:p>
            <a:pPr lvl="0" algn="ctr"/>
            <a:r>
              <a:rPr lang="en-US" altLang="en-US" sz="1000" err="1">
                <a:latin typeface="Calibri" panose="020F0502020204030204" pitchFamily="34" charset="0"/>
                <a:ea typeface="Calibri" panose="020F0502020204030204" pitchFamily="34" charset="0"/>
                <a:cs typeface="Calibri" panose="020F0502020204030204" pitchFamily="34" charset="0"/>
              </a:rPr>
              <a:t>ALTSDB</a:t>
            </a:r>
            <a:r>
              <a:rPr lang="en-US" altLang="en-US" sz="1000">
                <a:latin typeface="Calibri" panose="020F0502020204030204" pitchFamily="34" charset="0"/>
                <a:ea typeface="Calibri" panose="020F0502020204030204" pitchFamily="34" charset="0"/>
                <a:cs typeface="Calibri" panose="020F0502020204030204" pitchFamily="34" charset="0"/>
              </a:rPr>
              <a:t> USE ONLY • NOT FDIC INSURED • NOT BANK GUARANTEED • MAY LOSE VALUE</a:t>
            </a:r>
          </a:p>
        </p:txBody>
      </p:sp>
    </p:spTree>
    <p:extLst>
      <p:ext uri="{BB962C8B-B14F-4D97-AF65-F5344CB8AC3E}">
        <p14:creationId xmlns:p14="http://schemas.microsoft.com/office/powerpoint/2010/main" val="15105571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Box 26">
            <a:extLst>
              <a:ext uri="{FF2B5EF4-FFF2-40B4-BE49-F238E27FC236}">
                <a16:creationId xmlns:a16="http://schemas.microsoft.com/office/drawing/2014/main" id="{EDD3A8B8-6ECB-41BF-8123-322BB766AF5A}"/>
              </a:ext>
            </a:extLst>
          </p:cNvPr>
          <p:cNvSpPr txBox="1"/>
          <p:nvPr/>
        </p:nvSpPr>
        <p:spPr>
          <a:xfrm>
            <a:off x="533122" y="5144648"/>
            <a:ext cx="3698103" cy="241605"/>
          </a:xfrm>
          <a:prstGeom prst="rect">
            <a:avLst/>
          </a:prstGeom>
          <a:noFill/>
        </p:spPr>
        <p:txBody>
          <a:bodyPr wrap="square" rtlCol="0">
            <a:spAutoFit/>
          </a:bodyPr>
          <a:lstStyle/>
          <a:p>
            <a:r>
              <a:rPr lang="en-US" sz="970" i="1">
                <a:latin typeface="Calibri" panose="020F0502020204030204" pitchFamily="34" charset="0"/>
                <a:cs typeface="Calibri" panose="020F0502020204030204" pitchFamily="34" charset="0"/>
              </a:rPr>
              <a:t>*Returns for periods of less than one year are cumulative total returns</a:t>
            </a:r>
          </a:p>
        </p:txBody>
      </p:sp>
      <p:grpSp>
        <p:nvGrpSpPr>
          <p:cNvPr id="13" name="Group 12"/>
          <p:cNvGrpSpPr/>
          <p:nvPr/>
        </p:nvGrpSpPr>
        <p:grpSpPr>
          <a:xfrm>
            <a:off x="562394" y="5319448"/>
            <a:ext cx="8690163" cy="1918518"/>
            <a:chOff x="718067" y="701431"/>
            <a:chExt cx="9626083" cy="1476042"/>
          </a:xfrm>
        </p:grpSpPr>
        <p:sp>
          <p:nvSpPr>
            <p:cNvPr id="14" name="TextBox 13"/>
            <p:cNvSpPr txBox="1"/>
            <p:nvPr/>
          </p:nvSpPr>
          <p:spPr>
            <a:xfrm>
              <a:off x="718068" y="701431"/>
              <a:ext cx="9626082" cy="255045"/>
            </a:xfrm>
            <a:prstGeom prst="rect">
              <a:avLst/>
            </a:prstGeom>
            <a:noFill/>
          </p:spPr>
          <p:txBody>
            <a:bodyPr wrap="square" rtlCol="0">
              <a:spAutoFit/>
            </a:bodyPr>
            <a:lstStyle/>
            <a:p>
              <a:r>
                <a:rPr lang="en-US" altLang="en-US" sz="777" b="1">
                  <a:latin typeface="Calibri" panose="020F0502020204030204" pitchFamily="34" charset="0"/>
                  <a:ea typeface="Calibri" panose="020F0502020204030204" pitchFamily="34" charset="0"/>
                  <a:cs typeface="Calibri" panose="020F0502020204030204" pitchFamily="34" charset="0"/>
                </a:rPr>
                <a:t>Performance data quoted represents past results. Past performance is no guarantee of future results and current performance may be higher or lower than the performance shown. Investment return and principal value will fluctuate, so your shares, when redeemed, may be worth more or less than their original cost.  Please visit </a:t>
              </a:r>
              <a:r>
                <a:rPr lang="en-US" altLang="en-US" sz="777" b="1">
                  <a:latin typeface="Calibri" panose="020F0502020204030204" pitchFamily="34" charset="0"/>
                  <a:ea typeface="Calibri" panose="020F0502020204030204" pitchFamily="34" charset="0"/>
                  <a:cs typeface="Calibri" panose="020F0502020204030204" pitchFamily="34" charset="0"/>
                  <a:hlinkClick r:id="rId5"/>
                </a:rPr>
                <a:t>www.virtusetfs.com</a:t>
              </a:r>
              <a:r>
                <a:rPr lang="en-US" altLang="en-US" sz="777" b="1">
                  <a:latin typeface="Calibri" panose="020F0502020204030204" pitchFamily="34" charset="0"/>
                  <a:ea typeface="Calibri" panose="020F0502020204030204" pitchFamily="34" charset="0"/>
                  <a:cs typeface="Calibri" panose="020F0502020204030204" pitchFamily="34" charset="0"/>
                </a:rPr>
                <a:t> for performance data current to the most recent month-end.</a:t>
              </a:r>
              <a:r>
                <a:rPr lang="en-US" altLang="en-US" sz="777">
                  <a:latin typeface="Calibri" panose="020F0502020204030204" pitchFamily="34" charset="0"/>
                  <a:cs typeface="Calibri" panose="020F0502020204030204" pitchFamily="34" charset="0"/>
                </a:rPr>
                <a:t> </a:t>
              </a:r>
              <a:r>
                <a:rPr lang="en-US" sz="777">
                  <a:latin typeface="Calibri" panose="020F0502020204030204" pitchFamily="34" charset="0"/>
                  <a:cs typeface="Calibri" panose="020F0502020204030204" pitchFamily="34" charset="0"/>
                </a:rPr>
                <a:t> </a:t>
              </a:r>
            </a:p>
          </p:txBody>
        </p:sp>
        <p:sp>
          <p:nvSpPr>
            <p:cNvPr id="15" name="TextBox 14"/>
            <p:cNvSpPr txBox="1"/>
            <p:nvPr/>
          </p:nvSpPr>
          <p:spPr>
            <a:xfrm>
              <a:off x="718068" y="1063383"/>
              <a:ext cx="9626082" cy="439053"/>
            </a:xfrm>
            <a:prstGeom prst="rect">
              <a:avLst/>
            </a:prstGeom>
            <a:noFill/>
          </p:spPr>
          <p:txBody>
            <a:bodyPr wrap="square" rtlCol="0">
              <a:spAutoFit/>
            </a:bodyPr>
            <a:lstStyle/>
            <a:p>
              <a:r>
                <a:rPr lang="en-US" altLang="en-US" sz="777">
                  <a:latin typeface="Calibri" panose="020F0502020204030204" pitchFamily="34" charset="0"/>
                  <a:ea typeface="Calibri" panose="020F0502020204030204" pitchFamily="34" charset="0"/>
                  <a:cs typeface="Calibri" panose="020F0502020204030204" pitchFamily="34" charset="0"/>
                </a:rPr>
                <a:t>NAV returns are calculated using the Fund’s daily 4:00 p.m. NAV, and include the reinvestment of all dividends and other distributions (reinvested at the Fund's NAV on distribution ex-date). Market price returns are calculated using the 4:00 pm midpoint between the bid and offer, and include the reinvestment of all dividends and other distributions (reinvested at the 4:00pm bid/offer midpoint on distribution ex-date). Market price returns do not represent the return you would receive if you traded at other times.</a:t>
              </a:r>
            </a:p>
            <a:p>
              <a:endParaRPr lang="en-US" sz="777" b="1">
                <a:latin typeface="Calibri" panose="020F0502020204030204" pitchFamily="34" charset="0"/>
                <a:cs typeface="Calibri" panose="020F0502020204030204" pitchFamily="34" charset="0"/>
              </a:endParaRPr>
            </a:p>
          </p:txBody>
        </p:sp>
        <p:sp>
          <p:nvSpPr>
            <p:cNvPr id="17" name="TextBox 16"/>
            <p:cNvSpPr txBox="1"/>
            <p:nvPr/>
          </p:nvSpPr>
          <p:spPr>
            <a:xfrm>
              <a:off x="718068" y="1457355"/>
              <a:ext cx="9626082" cy="255045"/>
            </a:xfrm>
            <a:prstGeom prst="rect">
              <a:avLst/>
            </a:prstGeom>
            <a:noFill/>
          </p:spPr>
          <p:txBody>
            <a:bodyPr wrap="square" rtlCol="0">
              <a:spAutoFit/>
            </a:bodyPr>
            <a:lstStyle/>
            <a:p>
              <a:pPr algn="just" defTabSz="887389"/>
              <a:r>
                <a:rPr lang="en-US" altLang="en-US" sz="777" b="1">
                  <a:latin typeface="Calibri" panose="020F0502020204030204" pitchFamily="34" charset="0"/>
                  <a:cs typeface="Calibri" panose="020F0502020204030204" pitchFamily="34" charset="0"/>
                </a:rPr>
                <a:t>Benchmark</a:t>
              </a:r>
              <a:r>
                <a:rPr lang="en-US" altLang="en-US" sz="777">
                  <a:latin typeface="Calibri" panose="020F0502020204030204" pitchFamily="34" charset="0"/>
                  <a:cs typeface="Calibri" panose="020F0502020204030204" pitchFamily="34" charset="0"/>
                </a:rPr>
                <a:t>: The S&amp;P U.S. Preferred Stock Index is designed to measure the performance of the U.S. preferred stock market. Preferred stocks pay dividends at a specified rate and receive preference over common stocks in terms of dividend payments and liquidation of assets. The index is unmanaged, its returns do not reflect any fees, expenses or sales changes, and is not available for direct investment. </a:t>
              </a:r>
            </a:p>
          </p:txBody>
        </p:sp>
        <p:sp>
          <p:nvSpPr>
            <p:cNvPr id="18" name="TextBox 17"/>
            <p:cNvSpPr txBox="1"/>
            <p:nvPr/>
          </p:nvSpPr>
          <p:spPr>
            <a:xfrm>
              <a:off x="718067" y="1830423"/>
              <a:ext cx="9626082" cy="347050"/>
            </a:xfrm>
            <a:prstGeom prst="rect">
              <a:avLst/>
            </a:prstGeom>
            <a:noFill/>
          </p:spPr>
          <p:txBody>
            <a:bodyPr wrap="square" rtlCol="0">
              <a:spAutoFit/>
            </a:bodyPr>
            <a:lstStyle/>
            <a:p>
              <a:r>
                <a:rPr lang="en-US" altLang="en-US" sz="777" b="1">
                  <a:latin typeface="Calibri" panose="020F0502020204030204" pitchFamily="34" charset="0"/>
                  <a:ea typeface="Calibri" panose="020F0502020204030204" pitchFamily="34" charset="0"/>
                  <a:cs typeface="Calibri" panose="020F0502020204030204" pitchFamily="34" charset="0"/>
                </a:rPr>
                <a:t>Fees &amp; Expenses</a:t>
              </a:r>
              <a:r>
                <a:rPr lang="en-US" altLang="en-US" sz="777">
                  <a:latin typeface="Calibri" panose="020F0502020204030204" pitchFamily="34" charset="0"/>
                  <a:ea typeface="Calibri" panose="020F0502020204030204" pitchFamily="34" charset="0"/>
                  <a:cs typeface="Calibri" panose="020F0502020204030204" pitchFamily="34" charset="0"/>
                </a:rPr>
                <a:t>: </a:t>
              </a:r>
              <a:r>
                <a:rPr lang="en-US" sz="777">
                  <a:latin typeface="Calibri" panose="020F0502020204030204" pitchFamily="34" charset="0"/>
                  <a:cs typeface="Calibri" panose="020F0502020204030204" pitchFamily="34" charset="0"/>
                </a:rPr>
                <a:t>The Expense Ratio represents the fund’s Total Annual Fund Operating Expenses, which includes a management fee, structured as a unified fee, out of which the Fund’s subadviser pays all routine expenses, except for certain payments as described in the prospectus, which are paid by the Fund.</a:t>
              </a:r>
              <a:endParaRPr lang="en-US" altLang="en-US" sz="777">
                <a:latin typeface="Calibri" panose="020F0502020204030204" pitchFamily="34" charset="0"/>
                <a:ea typeface="Calibri" panose="020F0502020204030204" pitchFamily="34" charset="0"/>
                <a:cs typeface="Calibri" panose="020F0502020204030204" pitchFamily="34" charset="0"/>
              </a:endParaRPr>
            </a:p>
            <a:p>
              <a:endParaRPr lang="en-US" sz="777">
                <a:latin typeface="Calibri" panose="020F0502020204030204" pitchFamily="34" charset="0"/>
                <a:cs typeface="Calibri" panose="020F0502020204030204" pitchFamily="34" charset="0"/>
              </a:endParaRPr>
            </a:p>
          </p:txBody>
        </p:sp>
      </p:grpSp>
      <p:sp>
        <p:nvSpPr>
          <p:cNvPr id="24" name="Rectangle 23">
            <a:extLst>
              <a:ext uri="{FF2B5EF4-FFF2-40B4-BE49-F238E27FC236}">
                <a16:creationId xmlns:a16="http://schemas.microsoft.com/office/drawing/2014/main" id="{0B917792-E70E-44A5-BD42-58F5A68B39A4}"/>
              </a:ext>
            </a:extLst>
          </p:cNvPr>
          <p:cNvSpPr/>
          <p:nvPr/>
        </p:nvSpPr>
        <p:spPr>
          <a:xfrm>
            <a:off x="591671" y="1594768"/>
            <a:ext cx="8801905" cy="591670"/>
          </a:xfrm>
          <a:prstGeom prst="rect">
            <a:avLst/>
          </a:prstGeom>
          <a:solidFill>
            <a:srgbClr val="001C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67966" indent="-167966" algn="ctr">
              <a:buFont typeface="Wingdings" panose="05000000000000000000" pitchFamily="2" charset="2"/>
              <a:buChar char="§"/>
            </a:pPr>
            <a:endParaRPr lang="en-US" sz="1165">
              <a:solidFill>
                <a:schemeClr val="tx1"/>
              </a:solidFill>
              <a:latin typeface="Arial" panose="020B0604020202020204" pitchFamily="34" charset="0"/>
            </a:endParaRPr>
          </a:p>
        </p:txBody>
      </p:sp>
      <p:sp>
        <p:nvSpPr>
          <p:cNvPr id="25" name="Rectangle 24">
            <a:extLst>
              <a:ext uri="{FF2B5EF4-FFF2-40B4-BE49-F238E27FC236}">
                <a16:creationId xmlns:a16="http://schemas.microsoft.com/office/drawing/2014/main" id="{97204B30-2031-47BE-B669-DB94BFB49055}"/>
              </a:ext>
            </a:extLst>
          </p:cNvPr>
          <p:cNvSpPr/>
          <p:nvPr/>
        </p:nvSpPr>
        <p:spPr>
          <a:xfrm>
            <a:off x="749814" y="1751656"/>
            <a:ext cx="6001685" cy="59167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56" b="1">
                <a:solidFill>
                  <a:srgbClr val="001C5C"/>
                </a:solidFill>
                <a:latin typeface="+mj-lt"/>
                <a:cs typeface="Arial" panose="020B0604020202020204" pitchFamily="34" charset="0"/>
              </a:rPr>
              <a:t>TOTAL RETURNS</a:t>
            </a:r>
          </a:p>
          <a:p>
            <a:pPr algn="ctr"/>
            <a:r>
              <a:rPr lang="en-US" sz="873">
                <a:solidFill>
                  <a:srgbClr val="001C5C"/>
                </a:solidFill>
                <a:latin typeface="+mj-lt"/>
                <a:cs typeface="Arial" panose="020B0604020202020204" pitchFamily="34" charset="0"/>
              </a:rPr>
              <a:t>(12/31/2022)</a:t>
            </a:r>
          </a:p>
        </p:txBody>
      </p:sp>
      <p:sp>
        <p:nvSpPr>
          <p:cNvPr id="26" name="Rectangle 25">
            <a:extLst>
              <a:ext uri="{FF2B5EF4-FFF2-40B4-BE49-F238E27FC236}">
                <a16:creationId xmlns:a16="http://schemas.microsoft.com/office/drawing/2014/main" id="{E58F1915-5982-48BE-9695-C82E09C20EA3}"/>
              </a:ext>
            </a:extLst>
          </p:cNvPr>
          <p:cNvSpPr/>
          <p:nvPr/>
        </p:nvSpPr>
        <p:spPr>
          <a:xfrm>
            <a:off x="6909643" y="1751447"/>
            <a:ext cx="2366156" cy="59167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56" b="1">
                <a:solidFill>
                  <a:srgbClr val="001C5C"/>
                </a:solidFill>
                <a:latin typeface="+mj-lt"/>
                <a:cs typeface="Arial" panose="020B0604020202020204" pitchFamily="34" charset="0"/>
              </a:rPr>
              <a:t>YIELD COMPARISON</a:t>
            </a:r>
          </a:p>
          <a:p>
            <a:pPr algn="ctr"/>
            <a:r>
              <a:rPr lang="en-US" sz="880">
                <a:solidFill>
                  <a:srgbClr val="001C5C"/>
                </a:solidFill>
                <a:latin typeface="+mj-lt"/>
                <a:cs typeface="Arial" panose="020B0604020202020204" pitchFamily="34" charset="0"/>
              </a:rPr>
              <a:t>(12/31/2022)</a:t>
            </a:r>
          </a:p>
        </p:txBody>
      </p:sp>
      <p:graphicFrame>
        <p:nvGraphicFramePr>
          <p:cNvPr id="28" name="Chart 27">
            <a:extLst>
              <a:ext uri="{FF2B5EF4-FFF2-40B4-BE49-F238E27FC236}">
                <a16:creationId xmlns:a16="http://schemas.microsoft.com/office/drawing/2014/main" id="{E396E029-3A1B-484D-93D1-D40445C32E88}"/>
              </a:ext>
            </a:extLst>
          </p:cNvPr>
          <p:cNvGraphicFramePr/>
          <p:nvPr/>
        </p:nvGraphicFramePr>
        <p:xfrm>
          <a:off x="640974" y="2227912"/>
          <a:ext cx="6365202" cy="2265214"/>
        </p:xfrm>
        <a:graphic>
          <a:graphicData uri="http://schemas.openxmlformats.org/drawingml/2006/chart">
            <c:chart xmlns:c="http://schemas.openxmlformats.org/drawingml/2006/chart" xmlns:r="http://schemas.openxmlformats.org/officeDocument/2006/relationships" r:id="rId6"/>
          </a:graphicData>
        </a:graphic>
      </p:graphicFrame>
      <p:sp>
        <p:nvSpPr>
          <p:cNvPr id="29" name="Slide Number Placeholder 1">
            <a:extLst>
              <a:ext uri="{FF2B5EF4-FFF2-40B4-BE49-F238E27FC236}">
                <a16:creationId xmlns:a16="http://schemas.microsoft.com/office/drawing/2014/main" id="{FDB60EF7-2747-4B38-B821-9EFBD919BB9F}"/>
              </a:ext>
            </a:extLst>
          </p:cNvPr>
          <p:cNvSpPr txBox="1">
            <a:spLocks/>
          </p:cNvSpPr>
          <p:nvPr/>
        </p:nvSpPr>
        <p:spPr>
          <a:xfrm>
            <a:off x="147921" y="7255949"/>
            <a:ext cx="2195652" cy="402151"/>
          </a:xfrm>
          <a:prstGeom prst="rect">
            <a:avLst/>
          </a:prstGeom>
        </p:spPr>
        <p:txBody>
          <a:bodyPr vert="horz" lIns="88750" tIns="44375" rIns="88750" bIns="44375" rtlCol="0" anchor="ctr"/>
          <a:lstStyle>
            <a:defPPr>
              <a:defRPr lang="en-US"/>
            </a:defPPr>
            <a:lvl1pPr algn="l" rtl="0" eaLnBrk="0" fontAlgn="base" hangingPunct="0">
              <a:spcBef>
                <a:spcPct val="0"/>
              </a:spcBef>
              <a:spcAft>
                <a:spcPct val="0"/>
              </a:spcAft>
              <a:defRPr sz="990" kern="1200">
                <a:solidFill>
                  <a:schemeClr val="tx1"/>
                </a:solidFill>
                <a:latin typeface="Arial" panose="020B0604020202020204" pitchFamily="34" charset="0"/>
                <a:ea typeface="+mn-ea"/>
                <a:cs typeface="+mn-cs"/>
              </a:defRPr>
            </a:lvl1pPr>
            <a:lvl2pPr marL="457093"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187"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279"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372"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5465" algn="l" defTabSz="914187" rtl="0" eaLnBrk="1" latinLnBrk="0" hangingPunct="1">
              <a:defRPr sz="1200" kern="1200">
                <a:solidFill>
                  <a:schemeClr val="tx1"/>
                </a:solidFill>
                <a:latin typeface="Arial" panose="020B0604020202020204" pitchFamily="34" charset="0"/>
                <a:ea typeface="+mn-ea"/>
                <a:cs typeface="+mn-cs"/>
              </a:defRPr>
            </a:lvl6pPr>
            <a:lvl7pPr marL="2742560" algn="l" defTabSz="914187" rtl="0" eaLnBrk="1" latinLnBrk="0" hangingPunct="1">
              <a:defRPr sz="1200" kern="1200">
                <a:solidFill>
                  <a:schemeClr val="tx1"/>
                </a:solidFill>
                <a:latin typeface="Arial" panose="020B0604020202020204" pitchFamily="34" charset="0"/>
                <a:ea typeface="+mn-ea"/>
                <a:cs typeface="+mn-cs"/>
              </a:defRPr>
            </a:lvl7pPr>
            <a:lvl8pPr marL="3199651" algn="l" defTabSz="914187" rtl="0" eaLnBrk="1" latinLnBrk="0" hangingPunct="1">
              <a:defRPr sz="1200" kern="1200">
                <a:solidFill>
                  <a:schemeClr val="tx1"/>
                </a:solidFill>
                <a:latin typeface="Arial" panose="020B0604020202020204" pitchFamily="34" charset="0"/>
                <a:ea typeface="+mn-ea"/>
                <a:cs typeface="+mn-cs"/>
              </a:defRPr>
            </a:lvl8pPr>
            <a:lvl9pPr marL="3656744" algn="l" defTabSz="914187" rtl="0" eaLnBrk="1" latinLnBrk="0" hangingPunct="1">
              <a:defRPr sz="1200" kern="1200">
                <a:solidFill>
                  <a:schemeClr val="tx1"/>
                </a:solidFill>
                <a:latin typeface="Arial" panose="020B0604020202020204" pitchFamily="34" charset="0"/>
                <a:ea typeface="+mn-ea"/>
                <a:cs typeface="+mn-cs"/>
              </a:defRPr>
            </a:lvl9pPr>
          </a:lstStyle>
          <a:p>
            <a:fld id="{EE22647F-8580-4E23-95E9-78AD894D0ADF}" type="slidenum">
              <a:rPr lang="en-US" sz="961"/>
              <a:pPr/>
              <a:t>28</a:t>
            </a:fld>
            <a:endParaRPr lang="en-US" sz="961"/>
          </a:p>
        </p:txBody>
      </p:sp>
      <p:grpSp>
        <p:nvGrpSpPr>
          <p:cNvPr id="40" name="Group 5">
            <a:extLst>
              <a:ext uri="{FF2B5EF4-FFF2-40B4-BE49-F238E27FC236}">
                <a16:creationId xmlns:a16="http://schemas.microsoft.com/office/drawing/2014/main" id="{C36C1B7D-4417-467B-998A-1F96F9A6476F}"/>
              </a:ext>
            </a:extLst>
          </p:cNvPr>
          <p:cNvGrpSpPr>
            <a:grpSpLocks/>
          </p:cNvGrpSpPr>
          <p:nvPr>
            <p:custDataLst>
              <p:tags r:id="rId1"/>
            </p:custDataLst>
          </p:nvPr>
        </p:nvGrpSpPr>
        <p:grpSpPr bwMode="auto">
          <a:xfrm>
            <a:off x="599376" y="1037253"/>
            <a:ext cx="8653183" cy="348224"/>
            <a:chOff x="291" y="1065"/>
            <a:chExt cx="5617" cy="226"/>
          </a:xfrm>
        </p:grpSpPr>
        <p:sp>
          <p:nvSpPr>
            <p:cNvPr id="41" name="Text Box 6">
              <a:extLst>
                <a:ext uri="{FF2B5EF4-FFF2-40B4-BE49-F238E27FC236}">
                  <a16:creationId xmlns:a16="http://schemas.microsoft.com/office/drawing/2014/main" id="{92D2CCF1-D719-45E2-A5E0-3589B8500808}"/>
                </a:ext>
              </a:extLst>
            </p:cNvPr>
            <p:cNvSpPr txBox="1">
              <a:spLocks noChangeArrowheads="1"/>
            </p:cNvSpPr>
            <p:nvPr>
              <p:custDataLst>
                <p:tags r:id="rId2"/>
              </p:custDataLst>
            </p:nvPr>
          </p:nvSpPr>
          <p:spPr bwMode="auto">
            <a:xfrm>
              <a:off x="435" y="1065"/>
              <a:ext cx="5473" cy="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49306" rIns="0" bIns="0">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eaLnBrk="1" hangingPunct="1"/>
              <a:r>
                <a:rPr lang="en-US" altLang="en-US" sz="1941" b="1">
                  <a:solidFill>
                    <a:srgbClr val="001C5C"/>
                  </a:solidFill>
                  <a:latin typeface="Calibri" panose="020F0502020204030204" pitchFamily="34" charset="0"/>
                  <a:ea typeface="ＭＳ Ｐゴシック" panose="020B0600070205080204" pitchFamily="34" charset="-128"/>
                  <a:cs typeface="Calibri" panose="020F0502020204030204" pitchFamily="34" charset="0"/>
                </a:rPr>
                <a:t>PFFA Performance</a:t>
              </a:r>
            </a:p>
          </p:txBody>
        </p:sp>
        <p:sp>
          <p:nvSpPr>
            <p:cNvPr id="42" name="Rectangle 8">
              <a:extLst>
                <a:ext uri="{FF2B5EF4-FFF2-40B4-BE49-F238E27FC236}">
                  <a16:creationId xmlns:a16="http://schemas.microsoft.com/office/drawing/2014/main" id="{3C75AD02-7938-47D1-B0E7-F7A93CB5B161}"/>
                </a:ext>
              </a:extLst>
            </p:cNvPr>
            <p:cNvSpPr>
              <a:spLocks noChangeArrowheads="1"/>
            </p:cNvSpPr>
            <p:nvPr/>
          </p:nvSpPr>
          <p:spPr bwMode="auto">
            <a:xfrm>
              <a:off x="291" y="1065"/>
              <a:ext cx="54" cy="213"/>
            </a:xfrm>
            <a:prstGeom prst="rect">
              <a:avLst/>
            </a:prstGeom>
            <a:solidFill>
              <a:srgbClr val="001C5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eaLnBrk="1" hangingPunct="1"/>
              <a:endParaRPr lang="en-GB" altLang="en-US" sz="1747" b="1">
                <a:solidFill>
                  <a:schemeClr val="tx2"/>
                </a:solidFill>
                <a:latin typeface="Book Antiqua" panose="02040602050305030304" pitchFamily="18" charset="0"/>
              </a:endParaRPr>
            </a:p>
          </p:txBody>
        </p:sp>
      </p:grpSp>
      <p:graphicFrame>
        <p:nvGraphicFramePr>
          <p:cNvPr id="5" name="Chart 4">
            <a:extLst>
              <a:ext uri="{FF2B5EF4-FFF2-40B4-BE49-F238E27FC236}">
                <a16:creationId xmlns:a16="http://schemas.microsoft.com/office/drawing/2014/main" id="{26FEFAE0-790D-4C6B-9F7C-C5B1ABCA4F83}"/>
              </a:ext>
            </a:extLst>
          </p:cNvPr>
          <p:cNvGraphicFramePr/>
          <p:nvPr/>
        </p:nvGraphicFramePr>
        <p:xfrm>
          <a:off x="6909641" y="2365488"/>
          <a:ext cx="2372193" cy="3071520"/>
        </p:xfrm>
        <a:graphic>
          <a:graphicData uri="http://schemas.openxmlformats.org/drawingml/2006/chart">
            <c:chart xmlns:c="http://schemas.openxmlformats.org/drawingml/2006/chart" xmlns:r="http://schemas.openxmlformats.org/officeDocument/2006/relationships" r:id="rId7"/>
          </a:graphicData>
        </a:graphic>
      </p:graphicFrame>
      <p:sp>
        <p:nvSpPr>
          <p:cNvPr id="32" name="TextBox 31">
            <a:extLst>
              <a:ext uri="{FF2B5EF4-FFF2-40B4-BE49-F238E27FC236}">
                <a16:creationId xmlns:a16="http://schemas.microsoft.com/office/drawing/2014/main" id="{EC5BC327-8A9C-4B9C-A05B-16444C4DBA59}"/>
              </a:ext>
            </a:extLst>
          </p:cNvPr>
          <p:cNvSpPr txBox="1"/>
          <p:nvPr/>
        </p:nvSpPr>
        <p:spPr>
          <a:xfrm>
            <a:off x="6298827" y="7064387"/>
            <a:ext cx="3340473" cy="391004"/>
          </a:xfrm>
          <a:prstGeom prst="rect">
            <a:avLst/>
          </a:prstGeom>
          <a:noFill/>
        </p:spPr>
        <p:txBody>
          <a:bodyPr wrap="square" rtlCol="0">
            <a:spAutoFit/>
          </a:bodyPr>
          <a:lstStyle/>
          <a:p>
            <a:r>
              <a:rPr lang="en-US" sz="1941" b="1">
                <a:solidFill>
                  <a:srgbClr val="001C5C"/>
                </a:solidFill>
              </a:rPr>
              <a:t>Infrastructure Capital Advisors</a:t>
            </a:r>
          </a:p>
        </p:txBody>
      </p:sp>
      <p:graphicFrame>
        <p:nvGraphicFramePr>
          <p:cNvPr id="2" name="Table 2">
            <a:extLst>
              <a:ext uri="{FF2B5EF4-FFF2-40B4-BE49-F238E27FC236}">
                <a16:creationId xmlns:a16="http://schemas.microsoft.com/office/drawing/2014/main" id="{067DA79D-F4DC-4B91-9BED-A98103DD22BA}"/>
              </a:ext>
            </a:extLst>
          </p:cNvPr>
          <p:cNvGraphicFramePr>
            <a:graphicFrameLocks noGrp="1"/>
          </p:cNvGraphicFramePr>
          <p:nvPr/>
        </p:nvGraphicFramePr>
        <p:xfrm>
          <a:off x="599377" y="4166017"/>
          <a:ext cx="6264412" cy="903640"/>
        </p:xfrm>
        <a:graphic>
          <a:graphicData uri="http://schemas.openxmlformats.org/drawingml/2006/table">
            <a:tbl>
              <a:tblPr firstRow="1" bandRow="1">
                <a:tableStyleId>{5940675A-B579-460E-94D1-54222C63F5DA}</a:tableStyleId>
              </a:tblPr>
              <a:tblGrid>
                <a:gridCol w="981773">
                  <a:extLst>
                    <a:ext uri="{9D8B030D-6E8A-4147-A177-3AD203B41FA5}">
                      <a16:colId xmlns:a16="http://schemas.microsoft.com/office/drawing/2014/main" val="4062965138"/>
                    </a:ext>
                  </a:extLst>
                </a:gridCol>
                <a:gridCol w="808059">
                  <a:extLst>
                    <a:ext uri="{9D8B030D-6E8A-4147-A177-3AD203B41FA5}">
                      <a16:colId xmlns:a16="http://schemas.microsoft.com/office/drawing/2014/main" val="2339700772"/>
                    </a:ext>
                  </a:extLst>
                </a:gridCol>
                <a:gridCol w="894916">
                  <a:extLst>
                    <a:ext uri="{9D8B030D-6E8A-4147-A177-3AD203B41FA5}">
                      <a16:colId xmlns:a16="http://schemas.microsoft.com/office/drawing/2014/main" val="1051536403"/>
                    </a:ext>
                  </a:extLst>
                </a:gridCol>
                <a:gridCol w="894916">
                  <a:extLst>
                    <a:ext uri="{9D8B030D-6E8A-4147-A177-3AD203B41FA5}">
                      <a16:colId xmlns:a16="http://schemas.microsoft.com/office/drawing/2014/main" val="958678582"/>
                    </a:ext>
                  </a:extLst>
                </a:gridCol>
                <a:gridCol w="894916">
                  <a:extLst>
                    <a:ext uri="{9D8B030D-6E8A-4147-A177-3AD203B41FA5}">
                      <a16:colId xmlns:a16="http://schemas.microsoft.com/office/drawing/2014/main" val="3579991676"/>
                    </a:ext>
                  </a:extLst>
                </a:gridCol>
                <a:gridCol w="894916">
                  <a:extLst>
                    <a:ext uri="{9D8B030D-6E8A-4147-A177-3AD203B41FA5}">
                      <a16:colId xmlns:a16="http://schemas.microsoft.com/office/drawing/2014/main" val="2136980711"/>
                    </a:ext>
                  </a:extLst>
                </a:gridCol>
                <a:gridCol w="894916">
                  <a:extLst>
                    <a:ext uri="{9D8B030D-6E8A-4147-A177-3AD203B41FA5}">
                      <a16:colId xmlns:a16="http://schemas.microsoft.com/office/drawing/2014/main" val="2610945553"/>
                    </a:ext>
                  </a:extLst>
                </a:gridCol>
              </a:tblGrid>
              <a:tr h="222862">
                <a:tc>
                  <a:txBody>
                    <a:bodyPr/>
                    <a:lstStyle/>
                    <a:p>
                      <a:pPr algn="ctr"/>
                      <a:r>
                        <a:rPr lang="en-US" sz="900">
                          <a:solidFill>
                            <a:schemeClr val="bg1"/>
                          </a:solidFill>
                        </a:rPr>
                        <a:t>As of 12/31/2022</a:t>
                      </a:r>
                    </a:p>
                  </a:txBody>
                  <a:tcPr marL="88750" marR="88750" marT="44375" marB="44375" anchor="ctr">
                    <a:solidFill>
                      <a:srgbClr val="001C5C"/>
                    </a:solidFill>
                  </a:tcPr>
                </a:tc>
                <a:tc>
                  <a:txBody>
                    <a:bodyPr/>
                    <a:lstStyle/>
                    <a:p>
                      <a:pPr algn="ctr"/>
                      <a:r>
                        <a:rPr lang="en-US" sz="900">
                          <a:solidFill>
                            <a:schemeClr val="bg1"/>
                          </a:solidFill>
                        </a:rPr>
                        <a:t>1 Month</a:t>
                      </a:r>
                    </a:p>
                  </a:txBody>
                  <a:tcPr marL="88750" marR="88750" marT="44375" marB="44375" anchor="ctr">
                    <a:solidFill>
                      <a:srgbClr val="001C5C"/>
                    </a:solidFill>
                  </a:tcPr>
                </a:tc>
                <a:tc>
                  <a:txBody>
                    <a:bodyPr/>
                    <a:lstStyle/>
                    <a:p>
                      <a:pPr algn="ctr"/>
                      <a:r>
                        <a:rPr lang="en-US" sz="900">
                          <a:solidFill>
                            <a:schemeClr val="bg1"/>
                          </a:solidFill>
                        </a:rPr>
                        <a:t>3 Month</a:t>
                      </a:r>
                    </a:p>
                  </a:txBody>
                  <a:tcPr marL="88750" marR="88750" marT="44375" marB="44375" anchor="ctr">
                    <a:solidFill>
                      <a:srgbClr val="001C5C"/>
                    </a:solidFill>
                  </a:tcPr>
                </a:tc>
                <a:tc>
                  <a:txBody>
                    <a:bodyPr/>
                    <a:lstStyle/>
                    <a:p>
                      <a:pPr algn="ctr"/>
                      <a:r>
                        <a:rPr lang="en-US" sz="900">
                          <a:solidFill>
                            <a:schemeClr val="bg1"/>
                          </a:solidFill>
                        </a:rPr>
                        <a:t>YTD</a:t>
                      </a:r>
                    </a:p>
                  </a:txBody>
                  <a:tcPr marL="88750" marR="88750" marT="44375" marB="44375" anchor="ctr">
                    <a:solidFill>
                      <a:srgbClr val="001C5C"/>
                    </a:solidFill>
                  </a:tcPr>
                </a:tc>
                <a:tc>
                  <a:txBody>
                    <a:bodyPr/>
                    <a:lstStyle/>
                    <a:p>
                      <a:pPr algn="ctr"/>
                      <a:r>
                        <a:rPr lang="en-US" sz="900">
                          <a:solidFill>
                            <a:schemeClr val="bg1"/>
                          </a:solidFill>
                        </a:rPr>
                        <a:t>1 Year</a:t>
                      </a:r>
                    </a:p>
                  </a:txBody>
                  <a:tcPr marL="88750" marR="88750" marT="44375" marB="44375" anchor="ctr">
                    <a:solidFill>
                      <a:srgbClr val="001C5C"/>
                    </a:solidFill>
                  </a:tcPr>
                </a:tc>
                <a:tc>
                  <a:txBody>
                    <a:bodyPr/>
                    <a:lstStyle/>
                    <a:p>
                      <a:pPr algn="ctr"/>
                      <a:r>
                        <a:rPr lang="en-US" sz="900">
                          <a:solidFill>
                            <a:schemeClr val="bg1"/>
                          </a:solidFill>
                        </a:rPr>
                        <a:t>3 Years</a:t>
                      </a:r>
                    </a:p>
                  </a:txBody>
                  <a:tcPr marL="88750" marR="88750" marT="44375" marB="44375" anchor="ctr">
                    <a:solidFill>
                      <a:srgbClr val="001C5C"/>
                    </a:solidFill>
                  </a:tcPr>
                </a:tc>
                <a:tc>
                  <a:txBody>
                    <a:bodyPr/>
                    <a:lstStyle/>
                    <a:p>
                      <a:pPr algn="ctr"/>
                      <a:r>
                        <a:rPr lang="en-US" sz="900">
                          <a:solidFill>
                            <a:schemeClr val="bg1"/>
                          </a:solidFill>
                        </a:rPr>
                        <a:t>Since Inception</a:t>
                      </a:r>
                    </a:p>
                  </a:txBody>
                  <a:tcPr marL="88750" marR="88750" marT="44375" marB="44375" anchor="ctr">
                    <a:solidFill>
                      <a:srgbClr val="001C5C"/>
                    </a:solidFill>
                  </a:tcPr>
                </a:tc>
                <a:extLst>
                  <a:ext uri="{0D108BD9-81ED-4DB2-BD59-A6C34878D82A}">
                    <a16:rowId xmlns:a16="http://schemas.microsoft.com/office/drawing/2014/main" val="1970753970"/>
                  </a:ext>
                </a:extLst>
              </a:tr>
              <a:tr h="222862">
                <a:tc>
                  <a:txBody>
                    <a:bodyPr/>
                    <a:lstStyle/>
                    <a:p>
                      <a:pPr algn="ctr"/>
                      <a:r>
                        <a:rPr lang="en-US" sz="900"/>
                        <a:t>NAV</a:t>
                      </a:r>
                    </a:p>
                  </a:txBody>
                  <a:tcPr marL="88750" marR="88750" marT="44375" marB="44375" anchor="ctr"/>
                </a:tc>
                <a:tc>
                  <a:txBody>
                    <a:bodyPr/>
                    <a:lstStyle/>
                    <a:p>
                      <a:pPr algn="ctr" fontAlgn="b"/>
                      <a:r>
                        <a:rPr lang="en-US" sz="900" b="0" i="0" u="none" strike="noStrike">
                          <a:solidFill>
                            <a:srgbClr val="000000"/>
                          </a:solidFill>
                          <a:effectLst/>
                          <a:latin typeface="Calibri" panose="020F0502020204030204" pitchFamily="34" charset="0"/>
                        </a:rPr>
                        <a:t>-5.62</a:t>
                      </a:r>
                    </a:p>
                  </a:txBody>
                  <a:tcPr marL="9525" marR="9525" marT="9525" marB="0" anchor="b"/>
                </a:tc>
                <a:tc>
                  <a:txBody>
                    <a:bodyPr/>
                    <a:lstStyle/>
                    <a:p>
                      <a:pPr algn="ctr" fontAlgn="b"/>
                      <a:r>
                        <a:rPr lang="en-US" sz="900" b="0" i="0" u="none" strike="noStrike">
                          <a:solidFill>
                            <a:srgbClr val="000000"/>
                          </a:solidFill>
                          <a:effectLst/>
                          <a:latin typeface="Calibri" panose="020F0502020204030204" pitchFamily="34" charset="0"/>
                        </a:rPr>
                        <a:t>-2.66</a:t>
                      </a:r>
                    </a:p>
                  </a:txBody>
                  <a:tcPr marL="9525" marR="9525" marT="9525" marB="0" anchor="b"/>
                </a:tc>
                <a:tc>
                  <a:txBody>
                    <a:bodyPr/>
                    <a:lstStyle/>
                    <a:p>
                      <a:pPr algn="ctr" fontAlgn="b"/>
                      <a:r>
                        <a:rPr lang="en-US" sz="900" b="0" i="0" u="none" strike="noStrike">
                          <a:solidFill>
                            <a:srgbClr val="000000"/>
                          </a:solidFill>
                          <a:effectLst/>
                          <a:latin typeface="Calibri" panose="020F0502020204030204" pitchFamily="34" charset="0"/>
                        </a:rPr>
                        <a:t>-20.91</a:t>
                      </a:r>
                    </a:p>
                  </a:txBody>
                  <a:tcPr marL="9525" marR="9525" marT="9525" marB="0" anchor="b"/>
                </a:tc>
                <a:tc>
                  <a:txBody>
                    <a:bodyPr/>
                    <a:lstStyle/>
                    <a:p>
                      <a:pPr algn="ctr" fontAlgn="b"/>
                      <a:r>
                        <a:rPr lang="en-US" sz="900" b="0" i="0" u="none" strike="noStrike">
                          <a:solidFill>
                            <a:srgbClr val="000000"/>
                          </a:solidFill>
                          <a:effectLst/>
                          <a:latin typeface="Calibri" panose="020F0502020204030204" pitchFamily="34" charset="0"/>
                        </a:rPr>
                        <a:t>-20.91</a:t>
                      </a:r>
                    </a:p>
                  </a:txBody>
                  <a:tcPr marL="9525" marR="9525" marT="9525" marB="0" anchor="b"/>
                </a:tc>
                <a:tc>
                  <a:txBody>
                    <a:bodyPr/>
                    <a:lstStyle/>
                    <a:p>
                      <a:pPr algn="ctr" fontAlgn="b"/>
                      <a:r>
                        <a:rPr lang="en-US" sz="900" b="0" i="0" u="none" strike="noStrike">
                          <a:solidFill>
                            <a:srgbClr val="000000"/>
                          </a:solidFill>
                          <a:effectLst/>
                          <a:latin typeface="Calibri" panose="020F0502020204030204" pitchFamily="34" charset="0"/>
                        </a:rPr>
                        <a:t>-3.35</a:t>
                      </a:r>
                    </a:p>
                  </a:txBody>
                  <a:tcPr marL="9525" marR="9525" marT="9525" marB="0" anchor="b"/>
                </a:tc>
                <a:tc>
                  <a:txBody>
                    <a:bodyPr/>
                    <a:lstStyle/>
                    <a:p>
                      <a:pPr algn="ctr" fontAlgn="b"/>
                      <a:r>
                        <a:rPr lang="en-US" sz="900" b="0" i="0" u="none" strike="noStrike">
                          <a:solidFill>
                            <a:srgbClr val="000000"/>
                          </a:solidFill>
                          <a:effectLst/>
                          <a:latin typeface="Calibri" panose="020F0502020204030204" pitchFamily="34" charset="0"/>
                        </a:rPr>
                        <a:t>2.19</a:t>
                      </a:r>
                    </a:p>
                  </a:txBody>
                  <a:tcPr marL="9525" marR="9525" marT="9525" marB="0" anchor="b"/>
                </a:tc>
                <a:extLst>
                  <a:ext uri="{0D108BD9-81ED-4DB2-BD59-A6C34878D82A}">
                    <a16:rowId xmlns:a16="http://schemas.microsoft.com/office/drawing/2014/main" val="2043669630"/>
                  </a:ext>
                </a:extLst>
              </a:tr>
              <a:tr h="222862">
                <a:tc>
                  <a:txBody>
                    <a:bodyPr/>
                    <a:lstStyle/>
                    <a:p>
                      <a:pPr algn="ctr"/>
                      <a:r>
                        <a:rPr lang="en-US" sz="900"/>
                        <a:t>MKT Price</a:t>
                      </a:r>
                    </a:p>
                  </a:txBody>
                  <a:tcPr marL="88750" marR="88750" marT="44375" marB="44375" anchor="ctr"/>
                </a:tc>
                <a:tc>
                  <a:txBody>
                    <a:bodyPr/>
                    <a:lstStyle/>
                    <a:p>
                      <a:pPr algn="ctr" fontAlgn="b"/>
                      <a:r>
                        <a:rPr lang="en-US" sz="900" b="0" i="0" u="none" strike="noStrike">
                          <a:solidFill>
                            <a:srgbClr val="000000"/>
                          </a:solidFill>
                          <a:effectLst/>
                          <a:latin typeface="Calibri" panose="020F0502020204030204" pitchFamily="34" charset="0"/>
                        </a:rPr>
                        <a:t>-5.59</a:t>
                      </a:r>
                    </a:p>
                  </a:txBody>
                  <a:tcPr marL="9525" marR="9525" marT="9525" marB="0" anchor="b"/>
                </a:tc>
                <a:tc>
                  <a:txBody>
                    <a:bodyPr/>
                    <a:lstStyle/>
                    <a:p>
                      <a:pPr algn="ctr" fontAlgn="b"/>
                      <a:r>
                        <a:rPr lang="en-US" sz="900" b="0" i="0" u="none" strike="noStrike">
                          <a:solidFill>
                            <a:srgbClr val="000000"/>
                          </a:solidFill>
                          <a:effectLst/>
                          <a:latin typeface="Calibri" panose="020F0502020204030204" pitchFamily="34" charset="0"/>
                        </a:rPr>
                        <a:t>-2.11</a:t>
                      </a:r>
                    </a:p>
                  </a:txBody>
                  <a:tcPr marL="9525" marR="9525" marT="9525" marB="0" anchor="b"/>
                </a:tc>
                <a:tc>
                  <a:txBody>
                    <a:bodyPr/>
                    <a:lstStyle/>
                    <a:p>
                      <a:pPr algn="ctr" fontAlgn="b"/>
                      <a:r>
                        <a:rPr lang="en-US" sz="900" b="0" i="0" u="none" strike="noStrike">
                          <a:solidFill>
                            <a:srgbClr val="000000"/>
                          </a:solidFill>
                          <a:effectLst/>
                          <a:latin typeface="Calibri" panose="020F0502020204030204" pitchFamily="34" charset="0"/>
                        </a:rPr>
                        <a:t>-20.84</a:t>
                      </a:r>
                    </a:p>
                  </a:txBody>
                  <a:tcPr marL="9525" marR="9525" marT="9525" marB="0" anchor="b"/>
                </a:tc>
                <a:tc>
                  <a:txBody>
                    <a:bodyPr/>
                    <a:lstStyle/>
                    <a:p>
                      <a:pPr algn="ctr" fontAlgn="b"/>
                      <a:r>
                        <a:rPr lang="en-US" sz="900" b="0" i="0" u="none" strike="noStrike">
                          <a:solidFill>
                            <a:srgbClr val="000000"/>
                          </a:solidFill>
                          <a:effectLst/>
                          <a:latin typeface="Calibri" panose="020F0502020204030204" pitchFamily="34" charset="0"/>
                        </a:rPr>
                        <a:t>-20.84</a:t>
                      </a:r>
                    </a:p>
                  </a:txBody>
                  <a:tcPr marL="9525" marR="9525" marT="9525" marB="0" anchor="b"/>
                </a:tc>
                <a:tc>
                  <a:txBody>
                    <a:bodyPr/>
                    <a:lstStyle/>
                    <a:p>
                      <a:pPr algn="ctr" fontAlgn="b"/>
                      <a:r>
                        <a:rPr lang="en-US" sz="900" b="0" i="0" u="none" strike="noStrike">
                          <a:solidFill>
                            <a:srgbClr val="000000"/>
                          </a:solidFill>
                          <a:effectLst/>
                          <a:latin typeface="Calibri" panose="020F0502020204030204" pitchFamily="34" charset="0"/>
                        </a:rPr>
                        <a:t>-3.39</a:t>
                      </a:r>
                    </a:p>
                  </a:txBody>
                  <a:tcPr marL="9525" marR="9525" marT="9525" marB="0" anchor="b"/>
                </a:tc>
                <a:tc>
                  <a:txBody>
                    <a:bodyPr/>
                    <a:lstStyle/>
                    <a:p>
                      <a:pPr algn="ctr" fontAlgn="b"/>
                      <a:r>
                        <a:rPr lang="en-US" sz="900" b="0" i="0" u="none" strike="noStrike">
                          <a:solidFill>
                            <a:srgbClr val="000000"/>
                          </a:solidFill>
                          <a:effectLst/>
                          <a:latin typeface="Calibri" panose="020F0502020204030204" pitchFamily="34" charset="0"/>
                        </a:rPr>
                        <a:t>2.17</a:t>
                      </a:r>
                    </a:p>
                  </a:txBody>
                  <a:tcPr marL="9525" marR="9525" marT="9525" marB="0" anchor="b"/>
                </a:tc>
                <a:extLst>
                  <a:ext uri="{0D108BD9-81ED-4DB2-BD59-A6C34878D82A}">
                    <a16:rowId xmlns:a16="http://schemas.microsoft.com/office/drawing/2014/main" val="3773886637"/>
                  </a:ext>
                </a:extLst>
              </a:tr>
              <a:tr h="222862">
                <a:tc>
                  <a:txBody>
                    <a:bodyPr/>
                    <a:lstStyle/>
                    <a:p>
                      <a:pPr algn="ctr"/>
                      <a:r>
                        <a:rPr lang="en-US" sz="900"/>
                        <a:t>Index</a:t>
                      </a:r>
                    </a:p>
                  </a:txBody>
                  <a:tcPr marL="88750" marR="88750" marT="44375" marB="44375" anchor="ctr"/>
                </a:tc>
                <a:tc>
                  <a:txBody>
                    <a:bodyPr/>
                    <a:lstStyle/>
                    <a:p>
                      <a:pPr algn="ctr" fontAlgn="b"/>
                      <a:r>
                        <a:rPr lang="en-US" sz="900" b="0" i="0" u="none" strike="noStrike">
                          <a:solidFill>
                            <a:srgbClr val="000000"/>
                          </a:solidFill>
                          <a:effectLst/>
                          <a:latin typeface="Calibri" panose="020F0502020204030204" pitchFamily="34" charset="0"/>
                        </a:rPr>
                        <a:t>-4.34</a:t>
                      </a:r>
                    </a:p>
                  </a:txBody>
                  <a:tcPr marL="9525" marR="9525" marT="9525" marB="0" anchor="b"/>
                </a:tc>
                <a:tc>
                  <a:txBody>
                    <a:bodyPr/>
                    <a:lstStyle/>
                    <a:p>
                      <a:pPr algn="ctr" fontAlgn="b"/>
                      <a:r>
                        <a:rPr lang="en-US" sz="900" b="0" i="0" u="none" strike="noStrike">
                          <a:solidFill>
                            <a:srgbClr val="000000"/>
                          </a:solidFill>
                          <a:effectLst/>
                          <a:latin typeface="Calibri" panose="020F0502020204030204" pitchFamily="34" charset="0"/>
                        </a:rPr>
                        <a:t>-2.08</a:t>
                      </a:r>
                    </a:p>
                  </a:txBody>
                  <a:tcPr marL="9525" marR="9525" marT="9525" marB="0" anchor="b"/>
                </a:tc>
                <a:tc>
                  <a:txBody>
                    <a:bodyPr/>
                    <a:lstStyle/>
                    <a:p>
                      <a:pPr algn="ctr" fontAlgn="b"/>
                      <a:r>
                        <a:rPr lang="en-US" sz="900" b="0" i="0" u="none" strike="noStrike">
                          <a:solidFill>
                            <a:srgbClr val="000000"/>
                          </a:solidFill>
                          <a:effectLst/>
                          <a:latin typeface="Calibri" panose="020F0502020204030204" pitchFamily="34" charset="0"/>
                        </a:rPr>
                        <a:t>-18.93</a:t>
                      </a:r>
                    </a:p>
                  </a:txBody>
                  <a:tcPr marL="9525" marR="9525" marT="9525" marB="0" anchor="b"/>
                </a:tc>
                <a:tc>
                  <a:txBody>
                    <a:bodyPr/>
                    <a:lstStyle/>
                    <a:p>
                      <a:pPr algn="ctr" fontAlgn="b"/>
                      <a:r>
                        <a:rPr lang="en-US" sz="900" b="0" i="0" u="none" strike="noStrike">
                          <a:solidFill>
                            <a:srgbClr val="000000"/>
                          </a:solidFill>
                          <a:effectLst/>
                          <a:latin typeface="Calibri" panose="020F0502020204030204" pitchFamily="34" charset="0"/>
                        </a:rPr>
                        <a:t>-18.93</a:t>
                      </a:r>
                    </a:p>
                  </a:txBody>
                  <a:tcPr marL="9525" marR="9525" marT="9525" marB="0" anchor="b"/>
                </a:tc>
                <a:tc>
                  <a:txBody>
                    <a:bodyPr/>
                    <a:lstStyle/>
                    <a:p>
                      <a:pPr algn="ctr" fontAlgn="b"/>
                      <a:r>
                        <a:rPr lang="en-US" sz="900" b="0" i="0" u="none" strike="noStrike">
                          <a:solidFill>
                            <a:srgbClr val="000000"/>
                          </a:solidFill>
                          <a:effectLst/>
                          <a:latin typeface="Calibri" panose="020F0502020204030204" pitchFamily="34" charset="0"/>
                        </a:rPr>
                        <a:t>-2.27</a:t>
                      </a:r>
                    </a:p>
                  </a:txBody>
                  <a:tcPr marL="9525" marR="9525" marT="9525" marB="0" anchor="b"/>
                </a:tc>
                <a:tc>
                  <a:txBody>
                    <a:bodyPr/>
                    <a:lstStyle/>
                    <a:p>
                      <a:pPr algn="ctr" fontAlgn="b"/>
                      <a:r>
                        <a:rPr lang="en-US" sz="900" b="0" i="0" u="none" strike="noStrike">
                          <a:solidFill>
                            <a:srgbClr val="000000"/>
                          </a:solidFill>
                          <a:effectLst/>
                          <a:latin typeface="Calibri" panose="020F0502020204030204" pitchFamily="34" charset="0"/>
                        </a:rPr>
                        <a:t>1.34</a:t>
                      </a:r>
                    </a:p>
                  </a:txBody>
                  <a:tcPr marL="9525" marR="9525" marT="9525" marB="0" anchor="b"/>
                </a:tc>
                <a:extLst>
                  <a:ext uri="{0D108BD9-81ED-4DB2-BD59-A6C34878D82A}">
                    <a16:rowId xmlns:a16="http://schemas.microsoft.com/office/drawing/2014/main" val="2118974191"/>
                  </a:ext>
                </a:extLst>
              </a:tr>
            </a:tbl>
          </a:graphicData>
        </a:graphic>
      </p:graphicFrame>
      <p:sp>
        <p:nvSpPr>
          <p:cNvPr id="43" name="TextBox 42">
            <a:extLst>
              <a:ext uri="{FF2B5EF4-FFF2-40B4-BE49-F238E27FC236}">
                <a16:creationId xmlns:a16="http://schemas.microsoft.com/office/drawing/2014/main" id="{5A2759F7-BEAD-434E-BC61-9FA852A3A45F}"/>
              </a:ext>
            </a:extLst>
          </p:cNvPr>
          <p:cNvSpPr txBox="1"/>
          <p:nvPr/>
        </p:nvSpPr>
        <p:spPr>
          <a:xfrm>
            <a:off x="495512" y="5045858"/>
            <a:ext cx="806631" cy="196977"/>
          </a:xfrm>
          <a:prstGeom prst="rect">
            <a:avLst/>
          </a:prstGeom>
          <a:noFill/>
        </p:spPr>
        <p:txBody>
          <a:bodyPr wrap="none" rtlCol="0">
            <a:spAutoFit/>
          </a:bodyPr>
          <a:lstStyle/>
          <a:p>
            <a:r>
              <a:rPr lang="en-US" sz="680"/>
              <a:t>As of 12/31/2022</a:t>
            </a:r>
          </a:p>
        </p:txBody>
      </p:sp>
      <p:sp>
        <p:nvSpPr>
          <p:cNvPr id="3" name="Rectangle 2">
            <a:extLst>
              <a:ext uri="{FF2B5EF4-FFF2-40B4-BE49-F238E27FC236}">
                <a16:creationId xmlns:a16="http://schemas.microsoft.com/office/drawing/2014/main" id="{CD31FBD9-74E3-7F1F-4E42-6B83C2EEADDC}"/>
              </a:ext>
            </a:extLst>
          </p:cNvPr>
          <p:cNvSpPr/>
          <p:nvPr/>
        </p:nvSpPr>
        <p:spPr>
          <a:xfrm>
            <a:off x="334356" y="7406804"/>
            <a:ext cx="5029200" cy="246221"/>
          </a:xfrm>
          <a:prstGeom prst="rect">
            <a:avLst/>
          </a:prstGeom>
        </p:spPr>
        <p:txBody>
          <a:bodyPr>
            <a:spAutoFit/>
          </a:bodyPr>
          <a:lstStyle/>
          <a:p>
            <a:pPr lvl="0" algn="ctr"/>
            <a:r>
              <a:rPr lang="en-US" altLang="en-US" sz="1000" err="1">
                <a:latin typeface="Calibri" panose="020F0502020204030204" pitchFamily="34" charset="0"/>
                <a:ea typeface="Calibri" panose="020F0502020204030204" pitchFamily="34" charset="0"/>
                <a:cs typeface="Calibri" panose="020F0502020204030204" pitchFamily="34" charset="0"/>
              </a:rPr>
              <a:t>ALTSDB</a:t>
            </a:r>
            <a:r>
              <a:rPr lang="en-US" altLang="en-US" sz="1000">
                <a:latin typeface="Calibri" panose="020F0502020204030204" pitchFamily="34" charset="0"/>
                <a:ea typeface="Calibri" panose="020F0502020204030204" pitchFamily="34" charset="0"/>
                <a:cs typeface="Calibri" panose="020F0502020204030204" pitchFamily="34" charset="0"/>
              </a:rPr>
              <a:t> USE ONLY • NOT FDIC INSURED • NOT BANK GUARANTEED • MAY LOSE VALUE</a:t>
            </a:r>
          </a:p>
        </p:txBody>
      </p:sp>
    </p:spTree>
    <p:extLst>
      <p:ext uri="{BB962C8B-B14F-4D97-AF65-F5344CB8AC3E}">
        <p14:creationId xmlns:p14="http://schemas.microsoft.com/office/powerpoint/2010/main" val="25335265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4">
            <a:extLst>
              <a:ext uri="{FF2B5EF4-FFF2-40B4-BE49-F238E27FC236}">
                <a16:creationId xmlns:a16="http://schemas.microsoft.com/office/drawing/2014/main" id="{76BBB679-AEBC-45D6-8725-1634446C23D4}"/>
              </a:ext>
            </a:extLst>
          </p:cNvPr>
          <p:cNvSpPr txBox="1">
            <a:spLocks/>
          </p:cNvSpPr>
          <p:nvPr/>
        </p:nvSpPr>
        <p:spPr>
          <a:xfrm>
            <a:off x="334356" y="3283712"/>
            <a:ext cx="7772400" cy="369332"/>
          </a:xfrm>
          <a:prstGeom prst="rect">
            <a:avLst/>
          </a:prstGeom>
        </p:spPr>
        <p:txBody>
          <a:bodyPr/>
          <a:lstStyle>
            <a:lvl1pPr algn="l" defTabSz="754380" rtl="0" eaLnBrk="1" latinLnBrk="0" hangingPunct="1">
              <a:lnSpc>
                <a:spcPct val="90000"/>
              </a:lnSpc>
              <a:spcBef>
                <a:spcPct val="0"/>
              </a:spcBef>
              <a:buNone/>
              <a:defRPr sz="3630" kern="1200">
                <a:solidFill>
                  <a:schemeClr val="tx1"/>
                </a:solidFill>
                <a:latin typeface="+mj-lt"/>
                <a:ea typeface="+mj-ea"/>
                <a:cs typeface="+mj-cs"/>
              </a:defRPr>
            </a:lvl1pPr>
          </a:lstStyle>
          <a:p>
            <a:pPr fontAlgn="auto">
              <a:spcAft>
                <a:spcPts val="0"/>
              </a:spcAft>
            </a:pPr>
            <a:r>
              <a:rPr lang="en-US" sz="3200" b="1" dirty="0"/>
              <a:t>VI.   Real Estate Investment Trusts (REITs)</a:t>
            </a:r>
          </a:p>
        </p:txBody>
      </p:sp>
      <p:cxnSp>
        <p:nvCxnSpPr>
          <p:cNvPr id="3" name="Straight Connector 2">
            <a:extLst>
              <a:ext uri="{FF2B5EF4-FFF2-40B4-BE49-F238E27FC236}">
                <a16:creationId xmlns:a16="http://schemas.microsoft.com/office/drawing/2014/main" id="{8B2EA6CF-CEF8-4C94-AAFC-523A9FD2C68E}"/>
              </a:ext>
            </a:extLst>
          </p:cNvPr>
          <p:cNvCxnSpPr/>
          <p:nvPr/>
        </p:nvCxnSpPr>
        <p:spPr>
          <a:xfrm>
            <a:off x="0" y="3886200"/>
            <a:ext cx="1005840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E62EB27B-4018-4F55-92C3-181ED30649E1}"/>
              </a:ext>
            </a:extLst>
          </p:cNvPr>
          <p:cNvSpPr/>
          <p:nvPr/>
        </p:nvSpPr>
        <p:spPr>
          <a:xfrm>
            <a:off x="6400800" y="7058557"/>
            <a:ext cx="3397827" cy="5990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2CC40D7D-32F9-4DDE-B159-06A34618ED14}"/>
              </a:ext>
            </a:extLst>
          </p:cNvPr>
          <p:cNvSpPr txBox="1"/>
          <p:nvPr/>
        </p:nvSpPr>
        <p:spPr>
          <a:xfrm>
            <a:off x="6400800" y="7206750"/>
            <a:ext cx="3657600" cy="292388"/>
          </a:xfrm>
          <a:prstGeom prst="rect">
            <a:avLst/>
          </a:prstGeom>
          <a:noFill/>
        </p:spPr>
        <p:txBody>
          <a:bodyPr wrap="square" rtlCol="0">
            <a:spAutoFit/>
          </a:bodyPr>
          <a:lstStyle/>
          <a:p>
            <a:r>
              <a:rPr lang="en-US" sz="1300" b="1">
                <a:solidFill>
                  <a:srgbClr val="001C5C"/>
                </a:solidFill>
              </a:rPr>
              <a:t>Infrastructure Capital Management, LLC</a:t>
            </a:r>
          </a:p>
        </p:txBody>
      </p:sp>
      <p:sp>
        <p:nvSpPr>
          <p:cNvPr id="26" name="Rectangle 25">
            <a:extLst>
              <a:ext uri="{FF2B5EF4-FFF2-40B4-BE49-F238E27FC236}">
                <a16:creationId xmlns:a16="http://schemas.microsoft.com/office/drawing/2014/main" id="{3DD7B68D-7E93-4641-B727-FF46E231A6D7}"/>
              </a:ext>
            </a:extLst>
          </p:cNvPr>
          <p:cNvSpPr/>
          <p:nvPr/>
        </p:nvSpPr>
        <p:spPr>
          <a:xfrm>
            <a:off x="6400800" y="7058557"/>
            <a:ext cx="3397827" cy="5990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Rectangle 10">
            <a:extLst>
              <a:ext uri="{FF2B5EF4-FFF2-40B4-BE49-F238E27FC236}">
                <a16:creationId xmlns:a16="http://schemas.microsoft.com/office/drawing/2014/main" id="{E6F78FB7-7B2C-4E29-955B-05BDD301F303}"/>
              </a:ext>
            </a:extLst>
          </p:cNvPr>
          <p:cNvSpPr/>
          <p:nvPr/>
        </p:nvSpPr>
        <p:spPr>
          <a:xfrm>
            <a:off x="6400800" y="7058557"/>
            <a:ext cx="3397827" cy="5990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TextBox 11">
            <a:extLst>
              <a:ext uri="{FF2B5EF4-FFF2-40B4-BE49-F238E27FC236}">
                <a16:creationId xmlns:a16="http://schemas.microsoft.com/office/drawing/2014/main" id="{CC549005-D0B5-45A6-8DA5-926C5B2E305B}"/>
              </a:ext>
            </a:extLst>
          </p:cNvPr>
          <p:cNvSpPr txBox="1"/>
          <p:nvPr/>
        </p:nvSpPr>
        <p:spPr>
          <a:xfrm>
            <a:off x="6400800" y="7206750"/>
            <a:ext cx="3657600" cy="323165"/>
          </a:xfrm>
          <a:prstGeom prst="rect">
            <a:avLst/>
          </a:prstGeom>
          <a:noFill/>
        </p:spPr>
        <p:txBody>
          <a:bodyPr wrap="square" rtlCol="0">
            <a:spAutoFit/>
          </a:bodyPr>
          <a:lstStyle/>
          <a:p>
            <a:r>
              <a:rPr lang="en-US" sz="1500" b="1">
                <a:solidFill>
                  <a:srgbClr val="001C5C"/>
                </a:solidFill>
                <a:latin typeface="+mn-lt"/>
              </a:rPr>
              <a:t>Infrastructure Capital Advisors, LLC</a:t>
            </a:r>
          </a:p>
        </p:txBody>
      </p:sp>
      <p:sp>
        <p:nvSpPr>
          <p:cNvPr id="13" name="Slide Number Placeholder 1">
            <a:extLst>
              <a:ext uri="{FF2B5EF4-FFF2-40B4-BE49-F238E27FC236}">
                <a16:creationId xmlns:a16="http://schemas.microsoft.com/office/drawing/2014/main" id="{470E5166-9630-9533-323D-5A0046B566D8}"/>
              </a:ext>
            </a:extLst>
          </p:cNvPr>
          <p:cNvSpPr txBox="1">
            <a:spLocks/>
          </p:cNvSpPr>
          <p:nvPr/>
        </p:nvSpPr>
        <p:spPr>
          <a:xfrm>
            <a:off x="0" y="7358062"/>
            <a:ext cx="2262187" cy="414338"/>
          </a:xfrm>
          <a:prstGeom prst="rect">
            <a:avLst/>
          </a:prstGeom>
        </p:spPr>
        <p:txBody>
          <a:bodyPr vert="horz" lIns="91440" tIns="45720" rIns="91440" bIns="45720" rtlCol="0" anchor="ctr"/>
          <a:lstStyle>
            <a:defPPr>
              <a:defRPr lang="en-US"/>
            </a:defPPr>
            <a:lvl1pPr algn="l" rtl="0" eaLnBrk="0" fontAlgn="base" hangingPunct="0">
              <a:spcBef>
                <a:spcPct val="0"/>
              </a:spcBef>
              <a:spcAft>
                <a:spcPct val="0"/>
              </a:spcAft>
              <a:defRPr sz="990" kern="1200">
                <a:solidFill>
                  <a:schemeClr val="tx1"/>
                </a:solidFill>
                <a:latin typeface="Arial" panose="020B0604020202020204" pitchFamily="34" charset="0"/>
                <a:ea typeface="+mn-ea"/>
                <a:cs typeface="+mn-cs"/>
              </a:defRPr>
            </a:lvl1pPr>
            <a:lvl2pPr marL="457093"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187"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279"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372"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5465" algn="l" defTabSz="914187" rtl="0" eaLnBrk="1" latinLnBrk="0" hangingPunct="1">
              <a:defRPr sz="1200" kern="1200">
                <a:solidFill>
                  <a:schemeClr val="tx1"/>
                </a:solidFill>
                <a:latin typeface="Arial" panose="020B0604020202020204" pitchFamily="34" charset="0"/>
                <a:ea typeface="+mn-ea"/>
                <a:cs typeface="+mn-cs"/>
              </a:defRPr>
            </a:lvl6pPr>
            <a:lvl7pPr marL="2742560" algn="l" defTabSz="914187" rtl="0" eaLnBrk="1" latinLnBrk="0" hangingPunct="1">
              <a:defRPr sz="1200" kern="1200">
                <a:solidFill>
                  <a:schemeClr val="tx1"/>
                </a:solidFill>
                <a:latin typeface="Arial" panose="020B0604020202020204" pitchFamily="34" charset="0"/>
                <a:ea typeface="+mn-ea"/>
                <a:cs typeface="+mn-cs"/>
              </a:defRPr>
            </a:lvl7pPr>
            <a:lvl8pPr marL="3199651" algn="l" defTabSz="914187" rtl="0" eaLnBrk="1" latinLnBrk="0" hangingPunct="1">
              <a:defRPr sz="1200" kern="1200">
                <a:solidFill>
                  <a:schemeClr val="tx1"/>
                </a:solidFill>
                <a:latin typeface="Arial" panose="020B0604020202020204" pitchFamily="34" charset="0"/>
                <a:ea typeface="+mn-ea"/>
                <a:cs typeface="+mn-cs"/>
              </a:defRPr>
            </a:lvl8pPr>
            <a:lvl9pPr marL="3656744" algn="l" defTabSz="914187" rtl="0" eaLnBrk="1" latinLnBrk="0" hangingPunct="1">
              <a:defRPr sz="1200" kern="1200">
                <a:solidFill>
                  <a:schemeClr val="tx1"/>
                </a:solidFill>
                <a:latin typeface="Arial" panose="020B0604020202020204" pitchFamily="34" charset="0"/>
                <a:ea typeface="+mn-ea"/>
                <a:cs typeface="+mn-cs"/>
              </a:defRPr>
            </a:lvl9pPr>
          </a:lstStyle>
          <a:p>
            <a:fld id="{EE22647F-8580-4E23-95E9-78AD894D0ADF}" type="slidenum">
              <a:rPr lang="en-US" smtClean="0"/>
              <a:pPr/>
              <a:t>29</a:t>
            </a:fld>
            <a:endParaRPr lang="en-US"/>
          </a:p>
        </p:txBody>
      </p:sp>
      <p:sp>
        <p:nvSpPr>
          <p:cNvPr id="14" name="Rectangle 13">
            <a:extLst>
              <a:ext uri="{FF2B5EF4-FFF2-40B4-BE49-F238E27FC236}">
                <a16:creationId xmlns:a16="http://schemas.microsoft.com/office/drawing/2014/main" id="{363506D8-173A-B109-5427-CE72DCEF3B59}"/>
              </a:ext>
            </a:extLst>
          </p:cNvPr>
          <p:cNvSpPr/>
          <p:nvPr/>
        </p:nvSpPr>
        <p:spPr>
          <a:xfrm>
            <a:off x="334356" y="7442120"/>
            <a:ext cx="5029200" cy="246221"/>
          </a:xfrm>
          <a:prstGeom prst="rect">
            <a:avLst/>
          </a:prstGeom>
        </p:spPr>
        <p:txBody>
          <a:bodyPr>
            <a:spAutoFit/>
          </a:bodyPr>
          <a:lstStyle/>
          <a:p>
            <a:pPr lvl="0" algn="ctr"/>
            <a:r>
              <a:rPr lang="en-US" altLang="en-US" sz="1000" err="1">
                <a:latin typeface="Calibri" panose="020F0502020204030204" pitchFamily="34" charset="0"/>
                <a:ea typeface="Calibri" panose="020F0502020204030204" pitchFamily="34" charset="0"/>
                <a:cs typeface="Calibri" panose="020F0502020204030204" pitchFamily="34" charset="0"/>
              </a:rPr>
              <a:t>ALTSDB</a:t>
            </a:r>
            <a:r>
              <a:rPr lang="en-US" altLang="en-US" sz="1000">
                <a:latin typeface="Calibri" panose="020F0502020204030204" pitchFamily="34" charset="0"/>
                <a:ea typeface="Calibri" panose="020F0502020204030204" pitchFamily="34" charset="0"/>
                <a:cs typeface="Calibri" panose="020F0502020204030204" pitchFamily="34" charset="0"/>
              </a:rPr>
              <a:t> USE ONLY • NOT FDIC INSURED • NOT BANK GUARANTEED • MAY LOSE VALUE</a:t>
            </a:r>
          </a:p>
        </p:txBody>
      </p:sp>
    </p:spTree>
    <p:extLst>
      <p:ext uri="{BB962C8B-B14F-4D97-AF65-F5344CB8AC3E}">
        <p14:creationId xmlns:p14="http://schemas.microsoft.com/office/powerpoint/2010/main" val="32377793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4">
            <a:extLst>
              <a:ext uri="{FF2B5EF4-FFF2-40B4-BE49-F238E27FC236}">
                <a16:creationId xmlns:a16="http://schemas.microsoft.com/office/drawing/2014/main" id="{76BBB679-AEBC-45D6-8725-1634446C23D4}"/>
              </a:ext>
            </a:extLst>
          </p:cNvPr>
          <p:cNvSpPr txBox="1">
            <a:spLocks/>
          </p:cNvSpPr>
          <p:nvPr/>
        </p:nvSpPr>
        <p:spPr>
          <a:xfrm>
            <a:off x="334356" y="3283712"/>
            <a:ext cx="7772400" cy="369332"/>
          </a:xfrm>
          <a:prstGeom prst="rect">
            <a:avLst/>
          </a:prstGeom>
        </p:spPr>
        <p:txBody>
          <a:bodyPr/>
          <a:lstStyle>
            <a:lvl1pPr algn="l" defTabSz="754380" rtl="0" eaLnBrk="1" latinLnBrk="0" hangingPunct="1">
              <a:lnSpc>
                <a:spcPct val="90000"/>
              </a:lnSpc>
              <a:spcBef>
                <a:spcPct val="0"/>
              </a:spcBef>
              <a:buNone/>
              <a:defRPr sz="3630" kern="1200">
                <a:solidFill>
                  <a:schemeClr val="tx1"/>
                </a:solidFill>
                <a:latin typeface="+mj-lt"/>
                <a:ea typeface="+mj-ea"/>
                <a:cs typeface="+mj-cs"/>
              </a:defRPr>
            </a:lvl1pPr>
          </a:lstStyle>
          <a:p>
            <a:pPr fontAlgn="auto">
              <a:spcAft>
                <a:spcPts val="0"/>
              </a:spcAft>
            </a:pPr>
            <a:r>
              <a:rPr lang="en-US" sz="3200" dirty="0">
                <a:latin typeface="+mn-lt"/>
              </a:rPr>
              <a:t>I.   Who We Are</a:t>
            </a:r>
            <a:endParaRPr lang="en-US" sz="3200" b="1" dirty="0"/>
          </a:p>
        </p:txBody>
      </p:sp>
      <p:cxnSp>
        <p:nvCxnSpPr>
          <p:cNvPr id="3" name="Straight Connector 2">
            <a:extLst>
              <a:ext uri="{FF2B5EF4-FFF2-40B4-BE49-F238E27FC236}">
                <a16:creationId xmlns:a16="http://schemas.microsoft.com/office/drawing/2014/main" id="{8B2EA6CF-CEF8-4C94-AAFC-523A9FD2C68E}"/>
              </a:ext>
            </a:extLst>
          </p:cNvPr>
          <p:cNvCxnSpPr/>
          <p:nvPr/>
        </p:nvCxnSpPr>
        <p:spPr>
          <a:xfrm>
            <a:off x="0" y="3886200"/>
            <a:ext cx="1005840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E62EB27B-4018-4F55-92C3-181ED30649E1}"/>
              </a:ext>
            </a:extLst>
          </p:cNvPr>
          <p:cNvSpPr/>
          <p:nvPr/>
        </p:nvSpPr>
        <p:spPr>
          <a:xfrm>
            <a:off x="6400800" y="7058557"/>
            <a:ext cx="3397827" cy="5990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339FC17-2348-4B5B-AD5F-92A6AC3A1DCA}"/>
              </a:ext>
            </a:extLst>
          </p:cNvPr>
          <p:cNvSpPr/>
          <p:nvPr/>
        </p:nvSpPr>
        <p:spPr>
          <a:xfrm>
            <a:off x="6400800" y="7058557"/>
            <a:ext cx="3397827" cy="5990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TextBox 13">
            <a:extLst>
              <a:ext uri="{FF2B5EF4-FFF2-40B4-BE49-F238E27FC236}">
                <a16:creationId xmlns:a16="http://schemas.microsoft.com/office/drawing/2014/main" id="{A4ED25AA-9BFF-484E-940A-630A6F9160BD}"/>
              </a:ext>
            </a:extLst>
          </p:cNvPr>
          <p:cNvSpPr txBox="1"/>
          <p:nvPr/>
        </p:nvSpPr>
        <p:spPr>
          <a:xfrm>
            <a:off x="6400800" y="7206750"/>
            <a:ext cx="3657600" cy="323165"/>
          </a:xfrm>
          <a:prstGeom prst="rect">
            <a:avLst/>
          </a:prstGeom>
          <a:noFill/>
        </p:spPr>
        <p:txBody>
          <a:bodyPr wrap="square" rtlCol="0">
            <a:spAutoFit/>
          </a:bodyPr>
          <a:lstStyle/>
          <a:p>
            <a:r>
              <a:rPr lang="en-US" sz="1500" b="1">
                <a:solidFill>
                  <a:srgbClr val="001C5C"/>
                </a:solidFill>
                <a:latin typeface="+mn-lt"/>
              </a:rPr>
              <a:t>Infrastructure Capital Advisors, LLC</a:t>
            </a:r>
          </a:p>
        </p:txBody>
      </p:sp>
      <p:sp>
        <p:nvSpPr>
          <p:cNvPr id="11" name="Slide Number Placeholder 1">
            <a:extLst>
              <a:ext uri="{FF2B5EF4-FFF2-40B4-BE49-F238E27FC236}">
                <a16:creationId xmlns:a16="http://schemas.microsoft.com/office/drawing/2014/main" id="{9252626C-C8C4-A195-668E-C1B125C473FC}"/>
              </a:ext>
            </a:extLst>
          </p:cNvPr>
          <p:cNvSpPr txBox="1">
            <a:spLocks/>
          </p:cNvSpPr>
          <p:nvPr/>
        </p:nvSpPr>
        <p:spPr>
          <a:xfrm>
            <a:off x="0" y="7358062"/>
            <a:ext cx="2262187" cy="414338"/>
          </a:xfrm>
          <a:prstGeom prst="rect">
            <a:avLst/>
          </a:prstGeom>
        </p:spPr>
        <p:txBody>
          <a:bodyPr vert="horz" lIns="91440" tIns="45720" rIns="91440" bIns="45720" rtlCol="0" anchor="ctr"/>
          <a:lstStyle>
            <a:defPPr>
              <a:defRPr lang="en-US"/>
            </a:defPPr>
            <a:lvl1pPr algn="l" rtl="0" eaLnBrk="0" fontAlgn="base" hangingPunct="0">
              <a:spcBef>
                <a:spcPct val="0"/>
              </a:spcBef>
              <a:spcAft>
                <a:spcPct val="0"/>
              </a:spcAft>
              <a:defRPr sz="990" kern="1200">
                <a:solidFill>
                  <a:schemeClr val="tx1"/>
                </a:solidFill>
                <a:latin typeface="Arial" panose="020B0604020202020204" pitchFamily="34" charset="0"/>
                <a:ea typeface="+mn-ea"/>
                <a:cs typeface="+mn-cs"/>
              </a:defRPr>
            </a:lvl1pPr>
            <a:lvl2pPr marL="457093"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187"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279"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372"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5465" algn="l" defTabSz="914187" rtl="0" eaLnBrk="1" latinLnBrk="0" hangingPunct="1">
              <a:defRPr sz="1200" kern="1200">
                <a:solidFill>
                  <a:schemeClr val="tx1"/>
                </a:solidFill>
                <a:latin typeface="Arial" panose="020B0604020202020204" pitchFamily="34" charset="0"/>
                <a:ea typeface="+mn-ea"/>
                <a:cs typeface="+mn-cs"/>
              </a:defRPr>
            </a:lvl6pPr>
            <a:lvl7pPr marL="2742560" algn="l" defTabSz="914187" rtl="0" eaLnBrk="1" latinLnBrk="0" hangingPunct="1">
              <a:defRPr sz="1200" kern="1200">
                <a:solidFill>
                  <a:schemeClr val="tx1"/>
                </a:solidFill>
                <a:latin typeface="Arial" panose="020B0604020202020204" pitchFamily="34" charset="0"/>
                <a:ea typeface="+mn-ea"/>
                <a:cs typeface="+mn-cs"/>
              </a:defRPr>
            </a:lvl7pPr>
            <a:lvl8pPr marL="3199651" algn="l" defTabSz="914187" rtl="0" eaLnBrk="1" latinLnBrk="0" hangingPunct="1">
              <a:defRPr sz="1200" kern="1200">
                <a:solidFill>
                  <a:schemeClr val="tx1"/>
                </a:solidFill>
                <a:latin typeface="Arial" panose="020B0604020202020204" pitchFamily="34" charset="0"/>
                <a:ea typeface="+mn-ea"/>
                <a:cs typeface="+mn-cs"/>
              </a:defRPr>
            </a:lvl8pPr>
            <a:lvl9pPr marL="3656744" algn="l" defTabSz="914187" rtl="0" eaLnBrk="1" latinLnBrk="0" hangingPunct="1">
              <a:defRPr sz="1200" kern="1200">
                <a:solidFill>
                  <a:schemeClr val="tx1"/>
                </a:solidFill>
                <a:latin typeface="Arial" panose="020B0604020202020204" pitchFamily="34" charset="0"/>
                <a:ea typeface="+mn-ea"/>
                <a:cs typeface="+mn-cs"/>
              </a:defRPr>
            </a:lvl9pPr>
          </a:lstStyle>
          <a:p>
            <a:fld id="{EE22647F-8580-4E23-95E9-78AD894D0ADF}" type="slidenum">
              <a:rPr lang="en-US" smtClean="0"/>
              <a:pPr/>
              <a:t>3</a:t>
            </a:fld>
            <a:endParaRPr lang="en-US"/>
          </a:p>
        </p:txBody>
      </p:sp>
      <p:sp>
        <p:nvSpPr>
          <p:cNvPr id="12" name="Rectangle 11">
            <a:extLst>
              <a:ext uri="{FF2B5EF4-FFF2-40B4-BE49-F238E27FC236}">
                <a16:creationId xmlns:a16="http://schemas.microsoft.com/office/drawing/2014/main" id="{33DE3BE8-1C3B-7B02-73C6-EA64B29256BF}"/>
              </a:ext>
            </a:extLst>
          </p:cNvPr>
          <p:cNvSpPr/>
          <p:nvPr/>
        </p:nvSpPr>
        <p:spPr>
          <a:xfrm>
            <a:off x="334356" y="7442120"/>
            <a:ext cx="5029200" cy="246221"/>
          </a:xfrm>
          <a:prstGeom prst="rect">
            <a:avLst/>
          </a:prstGeom>
        </p:spPr>
        <p:txBody>
          <a:bodyPr>
            <a:spAutoFit/>
          </a:bodyPr>
          <a:lstStyle/>
          <a:p>
            <a:pPr lvl="0" algn="ctr"/>
            <a:r>
              <a:rPr lang="en-US" altLang="en-US" sz="1000" err="1">
                <a:latin typeface="Calibri" panose="020F0502020204030204" pitchFamily="34" charset="0"/>
                <a:ea typeface="Calibri" panose="020F0502020204030204" pitchFamily="34" charset="0"/>
                <a:cs typeface="Calibri" panose="020F0502020204030204" pitchFamily="34" charset="0"/>
              </a:rPr>
              <a:t>ALTSDB</a:t>
            </a:r>
            <a:r>
              <a:rPr lang="en-US" altLang="en-US" sz="1000">
                <a:latin typeface="Calibri" panose="020F0502020204030204" pitchFamily="34" charset="0"/>
                <a:ea typeface="Calibri" panose="020F0502020204030204" pitchFamily="34" charset="0"/>
                <a:cs typeface="Calibri" panose="020F0502020204030204" pitchFamily="34" charset="0"/>
              </a:rPr>
              <a:t> USE ONLY • NOT FDIC INSURED • NOT BANK GUARANTEED • MAY LOSE VALUE</a:t>
            </a:r>
          </a:p>
        </p:txBody>
      </p:sp>
    </p:spTree>
    <p:extLst>
      <p:ext uri="{BB962C8B-B14F-4D97-AF65-F5344CB8AC3E}">
        <p14:creationId xmlns:p14="http://schemas.microsoft.com/office/powerpoint/2010/main" val="15471462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prstGeom prst="rect">
            <a:avLst/>
          </a:prstGeom>
        </p:spPr>
        <p:txBody>
          <a:bodyPr vert="horz" lIns="91440" tIns="45720" rIns="91440" bIns="45720" rtlCol="0" anchor="ctr"/>
          <a:lstStyle>
            <a:defPPr>
              <a:defRPr lang="en-US"/>
            </a:defPPr>
            <a:lvl1pPr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1pPr>
            <a:lvl2pPr marL="457093"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187"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279"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372"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5465" algn="l" defTabSz="914187" rtl="0" eaLnBrk="1" latinLnBrk="0" hangingPunct="1">
              <a:defRPr sz="1200" kern="1200">
                <a:solidFill>
                  <a:schemeClr val="tx1"/>
                </a:solidFill>
                <a:latin typeface="Arial" panose="020B0604020202020204" pitchFamily="34" charset="0"/>
                <a:ea typeface="+mn-ea"/>
                <a:cs typeface="+mn-cs"/>
              </a:defRPr>
            </a:lvl6pPr>
            <a:lvl7pPr marL="2742560" algn="l" defTabSz="914187" rtl="0" eaLnBrk="1" latinLnBrk="0" hangingPunct="1">
              <a:defRPr sz="1200" kern="1200">
                <a:solidFill>
                  <a:schemeClr val="tx1"/>
                </a:solidFill>
                <a:latin typeface="Arial" panose="020B0604020202020204" pitchFamily="34" charset="0"/>
                <a:ea typeface="+mn-ea"/>
                <a:cs typeface="+mn-cs"/>
              </a:defRPr>
            </a:lvl7pPr>
            <a:lvl8pPr marL="3199651" algn="l" defTabSz="914187" rtl="0" eaLnBrk="1" latinLnBrk="0" hangingPunct="1">
              <a:defRPr sz="1200" kern="1200">
                <a:solidFill>
                  <a:schemeClr val="tx1"/>
                </a:solidFill>
                <a:latin typeface="Arial" panose="020B0604020202020204" pitchFamily="34" charset="0"/>
                <a:ea typeface="+mn-ea"/>
                <a:cs typeface="+mn-cs"/>
              </a:defRPr>
            </a:lvl8pPr>
            <a:lvl9pPr marL="3656744" algn="l" defTabSz="914187" rtl="0" eaLnBrk="1" latinLnBrk="0" hangingPunct="1">
              <a:defRPr sz="1200" kern="1200">
                <a:solidFill>
                  <a:schemeClr val="tx1"/>
                </a:solidFill>
                <a:latin typeface="Arial" panose="020B0604020202020204" pitchFamily="34" charset="0"/>
                <a:ea typeface="+mn-ea"/>
                <a:cs typeface="+mn-cs"/>
              </a:defRPr>
            </a:lvl9pPr>
          </a:lstStyle>
          <a:p>
            <a:fld id="{EE22647F-8580-4E23-95E9-78AD894D0ADF}" type="slidenum">
              <a:rPr lang="en-US" smtClean="0"/>
              <a:pPr/>
              <a:t>30</a:t>
            </a:fld>
            <a:endParaRPr lang="en-US"/>
          </a:p>
        </p:txBody>
      </p:sp>
      <p:sp>
        <p:nvSpPr>
          <p:cNvPr id="8" name="AutoShape 2" descr="bars.png"/>
          <p:cNvSpPr>
            <a:spLocks noChangeAspect="1" noChangeArrowheads="1"/>
          </p:cNvSpPr>
          <p:nvPr/>
        </p:nvSpPr>
        <p:spPr bwMode="auto">
          <a:xfrm>
            <a:off x="4343400" y="5634304"/>
            <a:ext cx="2286000" cy="228600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AutoShape 6" descr="bars.pn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11" name="Group 5">
            <a:extLst>
              <a:ext uri="{FF2B5EF4-FFF2-40B4-BE49-F238E27FC236}">
                <a16:creationId xmlns:a16="http://schemas.microsoft.com/office/drawing/2014/main" id="{A0713F7C-CC3F-408D-B8B7-128FCE14C3A3}"/>
              </a:ext>
            </a:extLst>
          </p:cNvPr>
          <p:cNvGrpSpPr>
            <a:grpSpLocks/>
          </p:cNvGrpSpPr>
          <p:nvPr>
            <p:custDataLst>
              <p:tags r:id="rId1"/>
            </p:custDataLst>
          </p:nvPr>
        </p:nvGrpSpPr>
        <p:grpSpPr bwMode="auto">
          <a:xfrm>
            <a:off x="452502" y="950913"/>
            <a:ext cx="8915401" cy="371475"/>
            <a:chOff x="286" y="969"/>
            <a:chExt cx="5617" cy="234"/>
          </a:xfrm>
        </p:grpSpPr>
        <p:sp>
          <p:nvSpPr>
            <p:cNvPr id="13" name="Text Box 6">
              <a:extLst>
                <a:ext uri="{FF2B5EF4-FFF2-40B4-BE49-F238E27FC236}">
                  <a16:creationId xmlns:a16="http://schemas.microsoft.com/office/drawing/2014/main" id="{B386D26A-95ED-483E-8FC5-C4A5D53585E6}"/>
                </a:ext>
              </a:extLst>
            </p:cNvPr>
            <p:cNvSpPr txBox="1">
              <a:spLocks noChangeArrowheads="1"/>
            </p:cNvSpPr>
            <p:nvPr>
              <p:custDataLst>
                <p:tags r:id="rId3"/>
              </p:custDataLst>
            </p:nvPr>
          </p:nvSpPr>
          <p:spPr bwMode="auto">
            <a:xfrm>
              <a:off x="430" y="969"/>
              <a:ext cx="5473" cy="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50800" rIns="0" bIns="0">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eaLnBrk="1" hangingPunct="1"/>
              <a:r>
                <a:rPr lang="en-US" altLang="en-US" sz="2000" b="1">
                  <a:solidFill>
                    <a:srgbClr val="001C5C"/>
                  </a:solidFill>
                  <a:latin typeface="Calibri" panose="020F0502020204030204" pitchFamily="34" charset="0"/>
                  <a:ea typeface="ＭＳ Ｐゴシック" panose="020B0600070205080204" pitchFamily="34" charset="-128"/>
                  <a:cs typeface="Calibri" panose="020F0502020204030204" pitchFamily="34" charset="0"/>
                </a:rPr>
                <a:t>Real Estate Investment Trusts (‘REITs’)</a:t>
              </a:r>
            </a:p>
          </p:txBody>
        </p:sp>
        <p:sp>
          <p:nvSpPr>
            <p:cNvPr id="14" name="Rectangle 8">
              <a:extLst>
                <a:ext uri="{FF2B5EF4-FFF2-40B4-BE49-F238E27FC236}">
                  <a16:creationId xmlns:a16="http://schemas.microsoft.com/office/drawing/2014/main" id="{6E0CA2FD-11CF-4DCE-B6A9-38644E7DEEFD}"/>
                </a:ext>
              </a:extLst>
            </p:cNvPr>
            <p:cNvSpPr>
              <a:spLocks noChangeArrowheads="1"/>
            </p:cNvSpPr>
            <p:nvPr/>
          </p:nvSpPr>
          <p:spPr bwMode="auto">
            <a:xfrm>
              <a:off x="286" y="969"/>
              <a:ext cx="54" cy="213"/>
            </a:xfrm>
            <a:prstGeom prst="rect">
              <a:avLst/>
            </a:prstGeom>
            <a:solidFill>
              <a:srgbClr val="001C5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eaLnBrk="1" hangingPunct="1"/>
              <a:endParaRPr lang="en-GB" altLang="en-US" sz="1800" b="1">
                <a:solidFill>
                  <a:schemeClr val="tx2"/>
                </a:solidFill>
                <a:latin typeface="Book Antiqua" panose="02040602050305030304" pitchFamily="18" charset="0"/>
              </a:endParaRPr>
            </a:p>
          </p:txBody>
        </p:sp>
      </p:grpSp>
      <p:sp>
        <p:nvSpPr>
          <p:cNvPr id="15" name="TextBox 14">
            <a:extLst>
              <a:ext uri="{FF2B5EF4-FFF2-40B4-BE49-F238E27FC236}">
                <a16:creationId xmlns:a16="http://schemas.microsoft.com/office/drawing/2014/main" id="{AEF7D3E0-50CD-42CE-AFD3-E016C0AA33E2}"/>
              </a:ext>
            </a:extLst>
          </p:cNvPr>
          <p:cNvSpPr txBox="1"/>
          <p:nvPr/>
        </p:nvSpPr>
        <p:spPr>
          <a:xfrm>
            <a:off x="-2698889" y="940247"/>
            <a:ext cx="2741744" cy="400110"/>
          </a:xfrm>
          <a:prstGeom prst="rect">
            <a:avLst/>
          </a:prstGeom>
          <a:noFill/>
        </p:spPr>
        <p:txBody>
          <a:bodyPr wrap="square">
            <a:spAutoFit/>
          </a:bodyPr>
          <a:lstStyle/>
          <a:p>
            <a:pPr eaLnBrk="1" hangingPunct="1"/>
            <a:r>
              <a:rPr lang="en-US" altLang="en-US" sz="2000" b="1">
                <a:solidFill>
                  <a:srgbClr val="001C5C"/>
                </a:solidFill>
                <a:latin typeface="Calibri" panose="020F0502020204030204" pitchFamily="34" charset="0"/>
                <a:ea typeface="ＭＳ Ｐゴシック" panose="020B0600070205080204" pitchFamily="34" charset="-128"/>
                <a:cs typeface="Calibri" panose="020F0502020204030204" pitchFamily="34" charset="0"/>
              </a:rPr>
              <a:t>Slide Title - Calibri 20</a:t>
            </a:r>
            <a:endParaRPr lang="en-US" altLang="en-US" sz="1200" b="1">
              <a:solidFill>
                <a:srgbClr val="001C5C"/>
              </a:solidFill>
              <a:latin typeface="Calibri" panose="020F0502020204030204" pitchFamily="34" charset="0"/>
              <a:ea typeface="ＭＳ Ｐゴシック" panose="020B0600070205080204" pitchFamily="34" charset="-128"/>
              <a:cs typeface="Calibri" panose="020F0502020204030204" pitchFamily="34" charset="0"/>
            </a:endParaRPr>
          </a:p>
        </p:txBody>
      </p:sp>
      <p:sp>
        <p:nvSpPr>
          <p:cNvPr id="16" name="Rectangle 8">
            <a:extLst>
              <a:ext uri="{FF2B5EF4-FFF2-40B4-BE49-F238E27FC236}">
                <a16:creationId xmlns:a16="http://schemas.microsoft.com/office/drawing/2014/main" id="{FF952A96-8C9F-41AE-840D-020832CDC5CA}"/>
              </a:ext>
            </a:extLst>
          </p:cNvPr>
          <p:cNvSpPr>
            <a:spLocks noChangeArrowheads="1"/>
          </p:cNvSpPr>
          <p:nvPr/>
        </p:nvSpPr>
        <p:spPr bwMode="auto">
          <a:xfrm>
            <a:off x="-2789296" y="971233"/>
            <a:ext cx="85710" cy="338138"/>
          </a:xfrm>
          <a:prstGeom prst="rect">
            <a:avLst/>
          </a:prstGeom>
          <a:solidFill>
            <a:srgbClr val="001C5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eaLnBrk="1" hangingPunct="1"/>
            <a:endParaRPr lang="en-GB" altLang="en-US" sz="1800" b="1">
              <a:solidFill>
                <a:schemeClr val="tx2"/>
              </a:solidFill>
              <a:latin typeface="Book Antiqua" panose="02040602050305030304" pitchFamily="18" charset="0"/>
            </a:endParaRPr>
          </a:p>
        </p:txBody>
      </p:sp>
      <p:sp>
        <p:nvSpPr>
          <p:cNvPr id="17" name="TextBox 16">
            <a:extLst>
              <a:ext uri="{FF2B5EF4-FFF2-40B4-BE49-F238E27FC236}">
                <a16:creationId xmlns:a16="http://schemas.microsoft.com/office/drawing/2014/main" id="{584D08CD-A95E-4F85-9B3F-1FEF9D315771}"/>
              </a:ext>
            </a:extLst>
          </p:cNvPr>
          <p:cNvSpPr txBox="1"/>
          <p:nvPr/>
        </p:nvSpPr>
        <p:spPr>
          <a:xfrm>
            <a:off x="-3081345" y="1347319"/>
            <a:ext cx="2928945" cy="323165"/>
          </a:xfrm>
          <a:prstGeom prst="rect">
            <a:avLst/>
          </a:prstGeom>
          <a:noFill/>
        </p:spPr>
        <p:txBody>
          <a:bodyPr wrap="square">
            <a:spAutoFit/>
          </a:bodyPr>
          <a:lstStyle/>
          <a:p>
            <a:pPr eaLnBrk="1" hangingPunct="1"/>
            <a:r>
              <a:rPr lang="en-US" altLang="en-US" sz="1500" b="1">
                <a:solidFill>
                  <a:srgbClr val="001C5C"/>
                </a:solidFill>
                <a:latin typeface="Calibri Light" panose="020F0302020204030204" pitchFamily="34" charset="0"/>
                <a:ea typeface="ＭＳ Ｐゴシック" panose="020B0600070205080204" pitchFamily="34" charset="-128"/>
                <a:cs typeface="Calibri Light" panose="020F0302020204030204" pitchFamily="34" charset="0"/>
              </a:rPr>
              <a:t>Content Headers - CALIBRI LIGHT 15</a:t>
            </a:r>
          </a:p>
        </p:txBody>
      </p:sp>
      <p:sp>
        <p:nvSpPr>
          <p:cNvPr id="18" name="TextBox 17">
            <a:extLst>
              <a:ext uri="{FF2B5EF4-FFF2-40B4-BE49-F238E27FC236}">
                <a16:creationId xmlns:a16="http://schemas.microsoft.com/office/drawing/2014/main" id="{EDBB6FB2-2E2E-4CB5-92C6-96BF00CEDAA6}"/>
              </a:ext>
            </a:extLst>
          </p:cNvPr>
          <p:cNvSpPr txBox="1"/>
          <p:nvPr/>
        </p:nvSpPr>
        <p:spPr>
          <a:xfrm>
            <a:off x="-2335290" y="1660911"/>
            <a:ext cx="2014545" cy="253916"/>
          </a:xfrm>
          <a:prstGeom prst="rect">
            <a:avLst/>
          </a:prstGeom>
          <a:noFill/>
        </p:spPr>
        <p:txBody>
          <a:bodyPr wrap="square">
            <a:spAutoFit/>
          </a:bodyPr>
          <a:lstStyle/>
          <a:p>
            <a:pPr eaLnBrk="1" hangingPunct="1"/>
            <a:r>
              <a:rPr lang="en-US" altLang="en-US" sz="1050">
                <a:latin typeface="+mn-lt"/>
                <a:ea typeface="ＭＳ Ｐゴシック" panose="020B0600070205080204" pitchFamily="34" charset="-128"/>
                <a:cs typeface="Calibri Light" panose="020F0302020204030204" pitchFamily="34" charset="0"/>
              </a:rPr>
              <a:t>Bullet and subtitle – Calibri 10.5</a:t>
            </a:r>
          </a:p>
        </p:txBody>
      </p:sp>
      <p:sp>
        <p:nvSpPr>
          <p:cNvPr id="19" name="Rectangle 18">
            <a:extLst>
              <a:ext uri="{FF2B5EF4-FFF2-40B4-BE49-F238E27FC236}">
                <a16:creationId xmlns:a16="http://schemas.microsoft.com/office/drawing/2014/main" id="{A6E477CF-2E59-418A-8321-50D77DE0E995}"/>
              </a:ext>
            </a:extLst>
          </p:cNvPr>
          <p:cNvSpPr/>
          <p:nvPr/>
        </p:nvSpPr>
        <p:spPr>
          <a:xfrm>
            <a:off x="-2703586" y="2427574"/>
            <a:ext cx="1985298" cy="5442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9FEE8349-F091-4AB6-A95D-504F3370B8BA}"/>
              </a:ext>
            </a:extLst>
          </p:cNvPr>
          <p:cNvSpPr/>
          <p:nvPr/>
        </p:nvSpPr>
        <p:spPr>
          <a:xfrm>
            <a:off x="-2703586" y="3157472"/>
            <a:ext cx="1985298" cy="544226"/>
          </a:xfrm>
          <a:prstGeom prst="rect">
            <a:avLst/>
          </a:prstGeom>
          <a:solidFill>
            <a:srgbClr val="5E7C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CECA0D78-044D-487C-B667-36AA6292ABE1}"/>
              </a:ext>
            </a:extLst>
          </p:cNvPr>
          <p:cNvSpPr txBox="1"/>
          <p:nvPr/>
        </p:nvSpPr>
        <p:spPr>
          <a:xfrm>
            <a:off x="-2341679" y="3287666"/>
            <a:ext cx="1219200" cy="276999"/>
          </a:xfrm>
          <a:prstGeom prst="rect">
            <a:avLst/>
          </a:prstGeom>
          <a:noFill/>
        </p:spPr>
        <p:txBody>
          <a:bodyPr wrap="square" rtlCol="0">
            <a:spAutoFit/>
          </a:bodyPr>
          <a:lstStyle/>
          <a:p>
            <a:r>
              <a:rPr lang="en-US">
                <a:solidFill>
                  <a:schemeClr val="bg1"/>
                </a:solidFill>
              </a:rPr>
              <a:t>94 – 124 - 158</a:t>
            </a:r>
          </a:p>
        </p:txBody>
      </p:sp>
      <p:sp>
        <p:nvSpPr>
          <p:cNvPr id="25" name="TextBox 24">
            <a:extLst>
              <a:ext uri="{FF2B5EF4-FFF2-40B4-BE49-F238E27FC236}">
                <a16:creationId xmlns:a16="http://schemas.microsoft.com/office/drawing/2014/main" id="{D1801413-CCBC-480C-928F-71BA84A3A050}"/>
              </a:ext>
            </a:extLst>
          </p:cNvPr>
          <p:cNvSpPr txBox="1"/>
          <p:nvPr/>
        </p:nvSpPr>
        <p:spPr>
          <a:xfrm>
            <a:off x="-2305220" y="2572736"/>
            <a:ext cx="1219200" cy="276999"/>
          </a:xfrm>
          <a:prstGeom prst="rect">
            <a:avLst/>
          </a:prstGeom>
          <a:noFill/>
        </p:spPr>
        <p:txBody>
          <a:bodyPr wrap="square" rtlCol="0">
            <a:spAutoFit/>
          </a:bodyPr>
          <a:lstStyle/>
          <a:p>
            <a:r>
              <a:rPr lang="en-US">
                <a:solidFill>
                  <a:schemeClr val="bg1"/>
                </a:solidFill>
              </a:rPr>
              <a:t>2 – 49 - 96</a:t>
            </a:r>
          </a:p>
        </p:txBody>
      </p:sp>
      <p:sp>
        <p:nvSpPr>
          <p:cNvPr id="26" name="Rectangle 25">
            <a:extLst>
              <a:ext uri="{FF2B5EF4-FFF2-40B4-BE49-F238E27FC236}">
                <a16:creationId xmlns:a16="http://schemas.microsoft.com/office/drawing/2014/main" id="{F213B6BE-FF9A-4673-82C5-A7193E438DBA}"/>
              </a:ext>
            </a:extLst>
          </p:cNvPr>
          <p:cNvSpPr/>
          <p:nvPr/>
        </p:nvSpPr>
        <p:spPr>
          <a:xfrm>
            <a:off x="-2703586" y="3835350"/>
            <a:ext cx="1985298" cy="544226"/>
          </a:xfrm>
          <a:prstGeom prst="rect">
            <a:avLst/>
          </a:prstGeom>
          <a:solidFill>
            <a:srgbClr val="CCD1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B8DCB150-3408-480C-8C5F-2CA2CF159747}"/>
              </a:ext>
            </a:extLst>
          </p:cNvPr>
          <p:cNvSpPr txBox="1"/>
          <p:nvPr/>
        </p:nvSpPr>
        <p:spPr>
          <a:xfrm>
            <a:off x="-2341679" y="3965544"/>
            <a:ext cx="1219200" cy="276999"/>
          </a:xfrm>
          <a:prstGeom prst="rect">
            <a:avLst/>
          </a:prstGeom>
          <a:noFill/>
        </p:spPr>
        <p:txBody>
          <a:bodyPr wrap="square" rtlCol="0">
            <a:spAutoFit/>
          </a:bodyPr>
          <a:lstStyle/>
          <a:p>
            <a:r>
              <a:rPr lang="en-US"/>
              <a:t>204 – 209- 215</a:t>
            </a:r>
          </a:p>
        </p:txBody>
      </p:sp>
      <p:sp>
        <p:nvSpPr>
          <p:cNvPr id="28" name="Rectangle 27">
            <a:extLst>
              <a:ext uri="{FF2B5EF4-FFF2-40B4-BE49-F238E27FC236}">
                <a16:creationId xmlns:a16="http://schemas.microsoft.com/office/drawing/2014/main" id="{8E123BCD-CF80-4D8D-A347-99AA28730E55}"/>
              </a:ext>
            </a:extLst>
          </p:cNvPr>
          <p:cNvSpPr/>
          <p:nvPr/>
        </p:nvSpPr>
        <p:spPr>
          <a:xfrm>
            <a:off x="-2723122" y="4528820"/>
            <a:ext cx="1985298" cy="544226"/>
          </a:xfrm>
          <a:prstGeom prst="rect">
            <a:avLst/>
          </a:prstGeom>
          <a:solidFill>
            <a:srgbClr val="4850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E16D60F3-7D66-4929-9951-136CDBEF90CF}"/>
              </a:ext>
            </a:extLst>
          </p:cNvPr>
          <p:cNvSpPr txBox="1"/>
          <p:nvPr/>
        </p:nvSpPr>
        <p:spPr>
          <a:xfrm>
            <a:off x="-2361215" y="4659014"/>
            <a:ext cx="1219200" cy="276999"/>
          </a:xfrm>
          <a:prstGeom prst="rect">
            <a:avLst/>
          </a:prstGeom>
          <a:noFill/>
        </p:spPr>
        <p:txBody>
          <a:bodyPr wrap="square" rtlCol="0">
            <a:spAutoFit/>
          </a:bodyPr>
          <a:lstStyle/>
          <a:p>
            <a:r>
              <a:rPr lang="en-US">
                <a:solidFill>
                  <a:schemeClr val="bg1"/>
                </a:solidFill>
              </a:rPr>
              <a:t>72 – 80 - 89 </a:t>
            </a:r>
          </a:p>
        </p:txBody>
      </p:sp>
      <p:sp>
        <p:nvSpPr>
          <p:cNvPr id="56" name="Rounded Rectangle 9">
            <a:extLst>
              <a:ext uri="{FF2B5EF4-FFF2-40B4-BE49-F238E27FC236}">
                <a16:creationId xmlns:a16="http://schemas.microsoft.com/office/drawing/2014/main" id="{0DC998CF-DB95-4E10-9E54-D726C215BB2C}"/>
              </a:ext>
            </a:extLst>
          </p:cNvPr>
          <p:cNvSpPr/>
          <p:nvPr/>
        </p:nvSpPr>
        <p:spPr>
          <a:xfrm>
            <a:off x="1692000" y="2938498"/>
            <a:ext cx="7787121" cy="701151"/>
          </a:xfrm>
          <a:prstGeom prst="roundRect">
            <a:avLst/>
          </a:prstGeom>
          <a:solidFill>
            <a:srgbClr val="CCD1D7"/>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548640" rtlCol="0" anchor="ctr"/>
          <a:lstStyle/>
          <a:p>
            <a:pPr marL="171450" indent="-171450">
              <a:buFont typeface="Arial" panose="020B0604020202020204" pitchFamily="34" charset="0"/>
              <a:buChar char="•"/>
            </a:pPr>
            <a:r>
              <a:rPr lang="en-US" sz="1050">
                <a:solidFill>
                  <a:schemeClr val="tx1"/>
                </a:solidFill>
                <a:latin typeface="+mn-lt"/>
              </a:rPr>
              <a:t>REITs are generally not subject to corporate income taxes and dividends paid out to investors are from the REITs taxable income</a:t>
            </a:r>
          </a:p>
          <a:p>
            <a:pPr marL="171450" indent="-171450">
              <a:buFont typeface="Arial" panose="020B0604020202020204" pitchFamily="34" charset="0"/>
              <a:buChar char="•"/>
            </a:pPr>
            <a:r>
              <a:rPr lang="en-US" sz="1050">
                <a:solidFill>
                  <a:schemeClr val="tx1"/>
                </a:solidFill>
                <a:latin typeface="+mn-lt"/>
              </a:rPr>
              <a:t>Unlike C-Corps, dividends paid to REIT investors are only taxed once, at the investor-level</a:t>
            </a:r>
          </a:p>
        </p:txBody>
      </p:sp>
      <p:sp>
        <p:nvSpPr>
          <p:cNvPr id="57" name="Right Arrow 8">
            <a:extLst>
              <a:ext uri="{FF2B5EF4-FFF2-40B4-BE49-F238E27FC236}">
                <a16:creationId xmlns:a16="http://schemas.microsoft.com/office/drawing/2014/main" id="{7EA15693-7B99-455C-B954-036923BB7252}"/>
              </a:ext>
            </a:extLst>
          </p:cNvPr>
          <p:cNvSpPr/>
          <p:nvPr/>
        </p:nvSpPr>
        <p:spPr>
          <a:xfrm>
            <a:off x="523411" y="2938498"/>
            <a:ext cx="1710842" cy="701151"/>
          </a:xfrm>
          <a:prstGeom prst="rightArrow">
            <a:avLst>
              <a:gd name="adj1" fmla="val 100000"/>
              <a:gd name="adj2" fmla="val 62572"/>
            </a:avLst>
          </a:prstGeom>
          <a:solidFill>
            <a:srgbClr val="001C5C"/>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bg1"/>
                </a:solidFill>
                <a:latin typeface="+mj-lt"/>
                <a:cs typeface="Arial" panose="020B0604020202020204" pitchFamily="34" charset="0"/>
              </a:rPr>
              <a:t>POTENTIAL TAX ADVANTAGES</a:t>
            </a:r>
          </a:p>
        </p:txBody>
      </p:sp>
      <p:sp>
        <p:nvSpPr>
          <p:cNvPr id="58" name="Rounded Rectangle 9">
            <a:extLst>
              <a:ext uri="{FF2B5EF4-FFF2-40B4-BE49-F238E27FC236}">
                <a16:creationId xmlns:a16="http://schemas.microsoft.com/office/drawing/2014/main" id="{A5F88A11-6A29-420F-8C05-78DFED1C326C}"/>
              </a:ext>
            </a:extLst>
          </p:cNvPr>
          <p:cNvSpPr/>
          <p:nvPr/>
        </p:nvSpPr>
        <p:spPr>
          <a:xfrm>
            <a:off x="1692000" y="3746759"/>
            <a:ext cx="7787121" cy="698731"/>
          </a:xfrm>
          <a:prstGeom prst="roundRect">
            <a:avLst/>
          </a:prstGeom>
          <a:solidFill>
            <a:srgbClr val="CCD1D7"/>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548640" rtlCol="0" anchor="ctr"/>
          <a:lstStyle/>
          <a:p>
            <a:pPr marL="171450" indent="-171450">
              <a:buFont typeface="Arial" panose="020B0604020202020204" pitchFamily="34" charset="0"/>
              <a:buChar char="•"/>
            </a:pPr>
            <a:r>
              <a:rPr lang="en-US" sz="1050">
                <a:solidFill>
                  <a:schemeClr val="tx1"/>
                </a:solidFill>
                <a:latin typeface="+mn-lt"/>
              </a:rPr>
              <a:t>REITs own, operate and lease physical assets, many that are essential to economic activity, which can provide intrinsic value</a:t>
            </a:r>
          </a:p>
          <a:p>
            <a:pPr marL="171450" indent="-171450">
              <a:buFont typeface="Arial" panose="020B0604020202020204" pitchFamily="34" charset="0"/>
              <a:buChar char="•"/>
            </a:pPr>
            <a:r>
              <a:rPr lang="en-US" sz="1050">
                <a:solidFill>
                  <a:schemeClr val="tx1"/>
                </a:solidFill>
                <a:latin typeface="+mn-lt"/>
              </a:rPr>
              <a:t>Assets with inelastic demand (</a:t>
            </a:r>
            <a:r>
              <a:rPr lang="en-US" sz="1050">
                <a:solidFill>
                  <a:schemeClr val="tx1"/>
                </a:solidFill>
              </a:rPr>
              <a:t>medical centers, office buildings, mortgages, data centers, etc.) aim to </a:t>
            </a:r>
            <a:r>
              <a:rPr lang="en-US" sz="1050">
                <a:solidFill>
                  <a:schemeClr val="tx1"/>
                </a:solidFill>
                <a:latin typeface="+mn-lt"/>
              </a:rPr>
              <a:t>provide stable cash flows</a:t>
            </a:r>
          </a:p>
        </p:txBody>
      </p:sp>
      <p:sp>
        <p:nvSpPr>
          <p:cNvPr id="59" name="Right Arrow 8">
            <a:extLst>
              <a:ext uri="{FF2B5EF4-FFF2-40B4-BE49-F238E27FC236}">
                <a16:creationId xmlns:a16="http://schemas.microsoft.com/office/drawing/2014/main" id="{4A66C05B-0000-47F9-91F1-6B11DF6CF88A}"/>
              </a:ext>
            </a:extLst>
          </p:cNvPr>
          <p:cNvSpPr/>
          <p:nvPr/>
        </p:nvSpPr>
        <p:spPr>
          <a:xfrm>
            <a:off x="523411" y="3746759"/>
            <a:ext cx="1710842" cy="698731"/>
          </a:xfrm>
          <a:prstGeom prst="rightArrow">
            <a:avLst>
              <a:gd name="adj1" fmla="val 100000"/>
              <a:gd name="adj2" fmla="val 62572"/>
            </a:avLst>
          </a:prstGeom>
          <a:solidFill>
            <a:srgbClr val="001C5C"/>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bg1"/>
                </a:solidFill>
                <a:latin typeface="+mj-lt"/>
                <a:cs typeface="Arial" panose="020B0604020202020204" pitchFamily="34" charset="0"/>
              </a:rPr>
              <a:t>LONG-TERM ASSETS</a:t>
            </a:r>
          </a:p>
        </p:txBody>
      </p:sp>
      <p:sp>
        <p:nvSpPr>
          <p:cNvPr id="60" name="Rounded Rectangle 9">
            <a:extLst>
              <a:ext uri="{FF2B5EF4-FFF2-40B4-BE49-F238E27FC236}">
                <a16:creationId xmlns:a16="http://schemas.microsoft.com/office/drawing/2014/main" id="{EB4F7CE8-9FFF-41AA-ACB0-8236296141AE}"/>
              </a:ext>
            </a:extLst>
          </p:cNvPr>
          <p:cNvSpPr/>
          <p:nvPr/>
        </p:nvSpPr>
        <p:spPr>
          <a:xfrm>
            <a:off x="1692000" y="4567462"/>
            <a:ext cx="7787121" cy="698731"/>
          </a:xfrm>
          <a:prstGeom prst="roundRect">
            <a:avLst/>
          </a:prstGeom>
          <a:solidFill>
            <a:srgbClr val="CCD1D7"/>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548640" rtlCol="0" anchor="ctr"/>
          <a:lstStyle/>
          <a:p>
            <a:pPr marL="171450" indent="-171450">
              <a:buFont typeface="Arial" panose="020B0604020202020204" pitchFamily="34" charset="0"/>
              <a:buChar char="•"/>
            </a:pPr>
            <a:r>
              <a:rPr lang="en-US" sz="1050">
                <a:solidFill>
                  <a:schemeClr val="tx1"/>
                </a:solidFill>
                <a:latin typeface="+mn-lt"/>
              </a:rPr>
              <a:t>REIT Revenue streams (i.e., rent</a:t>
            </a:r>
            <a:r>
              <a:rPr lang="en-US" sz="1050">
                <a:solidFill>
                  <a:schemeClr val="tx1"/>
                </a:solidFill>
              </a:rPr>
              <a:t> and</a:t>
            </a:r>
            <a:r>
              <a:rPr lang="en-US" sz="1050">
                <a:solidFill>
                  <a:schemeClr val="tx1"/>
                </a:solidFill>
                <a:latin typeface="+mn-lt"/>
              </a:rPr>
              <a:t> lease terms) and asset values may act as a natural inflation hedge in a rising inflation environment because rents and asset values tend to rise (or lease terms provid</a:t>
            </a:r>
            <a:r>
              <a:rPr lang="en-US" sz="1050">
                <a:solidFill>
                  <a:schemeClr val="tx1"/>
                </a:solidFill>
              </a:rPr>
              <a:t>e for increases) during periods of rising inflation.</a:t>
            </a:r>
            <a:endParaRPr lang="en-US" sz="1050">
              <a:solidFill>
                <a:schemeClr val="tx1"/>
              </a:solidFill>
              <a:latin typeface="+mn-lt"/>
            </a:endParaRPr>
          </a:p>
          <a:p>
            <a:pPr marL="171450" indent="-171450">
              <a:buFont typeface="Arial" panose="020B0604020202020204" pitchFamily="34" charset="0"/>
              <a:buChar char="•"/>
            </a:pPr>
            <a:r>
              <a:rPr lang="en-US" sz="1050">
                <a:solidFill>
                  <a:schemeClr val="tx1"/>
                </a:solidFill>
                <a:latin typeface="+mn-lt"/>
              </a:rPr>
              <a:t>There are various types of REITS: Office, Healthcare, Hotel, Residential, Mortgage, Data Center, Storage, Industrial, etc.</a:t>
            </a:r>
          </a:p>
        </p:txBody>
      </p:sp>
      <p:sp>
        <p:nvSpPr>
          <p:cNvPr id="61" name="Right Arrow 8">
            <a:extLst>
              <a:ext uri="{FF2B5EF4-FFF2-40B4-BE49-F238E27FC236}">
                <a16:creationId xmlns:a16="http://schemas.microsoft.com/office/drawing/2014/main" id="{83519BDC-BD05-4FA2-BE6C-82B929B755EB}"/>
              </a:ext>
            </a:extLst>
          </p:cNvPr>
          <p:cNvSpPr/>
          <p:nvPr/>
        </p:nvSpPr>
        <p:spPr>
          <a:xfrm>
            <a:off x="523411" y="4567462"/>
            <a:ext cx="1710842" cy="698731"/>
          </a:xfrm>
          <a:prstGeom prst="rightArrow">
            <a:avLst>
              <a:gd name="adj1" fmla="val 100000"/>
              <a:gd name="adj2" fmla="val 62572"/>
            </a:avLst>
          </a:prstGeom>
          <a:solidFill>
            <a:srgbClr val="001C5C"/>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bg1"/>
                </a:solidFill>
                <a:latin typeface="+mj-lt"/>
                <a:cs typeface="Arial" panose="020B0604020202020204" pitchFamily="34" charset="0"/>
              </a:rPr>
              <a:t>DIVERSIFICATION</a:t>
            </a:r>
          </a:p>
        </p:txBody>
      </p:sp>
      <p:sp>
        <p:nvSpPr>
          <p:cNvPr id="62" name="Rounded Rectangle 9">
            <a:extLst>
              <a:ext uri="{FF2B5EF4-FFF2-40B4-BE49-F238E27FC236}">
                <a16:creationId xmlns:a16="http://schemas.microsoft.com/office/drawing/2014/main" id="{69FC43FC-1088-4208-AD9F-BC8AF13F762D}"/>
              </a:ext>
            </a:extLst>
          </p:cNvPr>
          <p:cNvSpPr/>
          <p:nvPr/>
        </p:nvSpPr>
        <p:spPr>
          <a:xfrm>
            <a:off x="1692000" y="5354180"/>
            <a:ext cx="7787121" cy="698731"/>
          </a:xfrm>
          <a:prstGeom prst="roundRect">
            <a:avLst/>
          </a:prstGeom>
          <a:solidFill>
            <a:srgbClr val="CCD1D7"/>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548640" rtlCol="0" anchor="ctr"/>
          <a:lstStyle/>
          <a:p>
            <a:pPr marL="171450" indent="-171450">
              <a:buFont typeface="Arial" panose="020B0604020202020204" pitchFamily="34" charset="0"/>
              <a:buChar char="•"/>
            </a:pPr>
            <a:r>
              <a:rPr lang="en-US" sz="1050">
                <a:solidFill>
                  <a:schemeClr val="tx1"/>
                </a:solidFill>
                <a:latin typeface="+mn-lt"/>
              </a:rPr>
              <a:t>In order to remain qualified REIT for IRS purposes, REITs must pay 90% of their qualified taxable income to investors in the form of dividends</a:t>
            </a:r>
          </a:p>
        </p:txBody>
      </p:sp>
      <p:sp>
        <p:nvSpPr>
          <p:cNvPr id="63" name="Right Arrow 8">
            <a:extLst>
              <a:ext uri="{FF2B5EF4-FFF2-40B4-BE49-F238E27FC236}">
                <a16:creationId xmlns:a16="http://schemas.microsoft.com/office/drawing/2014/main" id="{DC7588DB-78D9-4581-83F5-E7C90A22113E}"/>
              </a:ext>
            </a:extLst>
          </p:cNvPr>
          <p:cNvSpPr/>
          <p:nvPr/>
        </p:nvSpPr>
        <p:spPr>
          <a:xfrm>
            <a:off x="523411" y="5354180"/>
            <a:ext cx="1710842" cy="698731"/>
          </a:xfrm>
          <a:prstGeom prst="rightArrow">
            <a:avLst>
              <a:gd name="adj1" fmla="val 100000"/>
              <a:gd name="adj2" fmla="val 62572"/>
            </a:avLst>
          </a:prstGeom>
          <a:solidFill>
            <a:srgbClr val="001C5C"/>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a:solidFill>
                  <a:schemeClr val="bg1"/>
                </a:solidFill>
                <a:latin typeface="+mj-lt"/>
                <a:cs typeface="Arial" panose="020B0604020202020204" pitchFamily="34" charset="0"/>
              </a:rPr>
              <a:t>AIMING STEADY DIVIDENDS</a:t>
            </a:r>
          </a:p>
        </p:txBody>
      </p:sp>
      <p:sp>
        <p:nvSpPr>
          <p:cNvPr id="64" name="object 2">
            <a:extLst>
              <a:ext uri="{FF2B5EF4-FFF2-40B4-BE49-F238E27FC236}">
                <a16:creationId xmlns:a16="http://schemas.microsoft.com/office/drawing/2014/main" id="{716E8D35-FD7A-435C-9222-A3A3D3D31D89}"/>
              </a:ext>
            </a:extLst>
          </p:cNvPr>
          <p:cNvSpPr txBox="1"/>
          <p:nvPr/>
        </p:nvSpPr>
        <p:spPr>
          <a:xfrm>
            <a:off x="533977" y="1614656"/>
            <a:ext cx="997803" cy="243656"/>
          </a:xfrm>
          <a:prstGeom prst="rect">
            <a:avLst/>
          </a:prstGeom>
          <a:noFill/>
        </p:spPr>
        <p:txBody>
          <a:bodyPr vert="horz" wrap="square" lIns="0" tIns="12700" rIns="0" bIns="0" rtlCol="0">
            <a:spAutoFit/>
          </a:bodyPr>
          <a:lstStyle/>
          <a:p>
            <a:pPr marL="12700">
              <a:lnSpc>
                <a:spcPct val="100000"/>
              </a:lnSpc>
              <a:spcBef>
                <a:spcPts val="100"/>
              </a:spcBef>
            </a:pPr>
            <a:r>
              <a:rPr lang="en-US" sz="1500" b="1" spc="25">
                <a:solidFill>
                  <a:srgbClr val="001C5C"/>
                </a:solidFill>
                <a:latin typeface="+mj-lt"/>
                <a:cs typeface="Arial" panose="020B0604020202020204" pitchFamily="34" charset="0"/>
              </a:rPr>
              <a:t>OVERVIEW</a:t>
            </a:r>
            <a:endParaRPr sz="1500" b="1" spc="25">
              <a:solidFill>
                <a:srgbClr val="001C5C"/>
              </a:solidFill>
              <a:latin typeface="+mj-lt"/>
              <a:cs typeface="Arial" panose="020B0604020202020204" pitchFamily="34" charset="0"/>
            </a:endParaRPr>
          </a:p>
        </p:txBody>
      </p:sp>
      <p:sp>
        <p:nvSpPr>
          <p:cNvPr id="65" name="Rectangle 10">
            <a:extLst>
              <a:ext uri="{FF2B5EF4-FFF2-40B4-BE49-F238E27FC236}">
                <a16:creationId xmlns:a16="http://schemas.microsoft.com/office/drawing/2014/main" id="{BDA4A0A3-18F7-4526-8C56-3E54F7345C6D}"/>
              </a:ext>
            </a:extLst>
          </p:cNvPr>
          <p:cNvSpPr>
            <a:spLocks noChangeArrowheads="1"/>
          </p:cNvSpPr>
          <p:nvPr>
            <p:custDataLst>
              <p:tags r:id="rId2"/>
            </p:custDataLst>
          </p:nvPr>
        </p:nvSpPr>
        <p:spPr bwMode="gray">
          <a:xfrm>
            <a:off x="533977" y="1815931"/>
            <a:ext cx="8833926" cy="1048173"/>
          </a:xfrm>
          <a:prstGeom prst="rect">
            <a:avLst/>
          </a:prstGeom>
          <a:noFill/>
          <a:ln w="12700">
            <a:noFill/>
            <a:miter lim="800000"/>
            <a:headEnd/>
            <a:tailEnd/>
          </a:ln>
        </p:spPr>
        <p:txBody>
          <a:bodyPr wrap="square" lIns="0" tIns="46578" rIns="0" bIns="46578">
            <a:spAutoFit/>
          </a:bodyPr>
          <a:lstStyle/>
          <a:p>
            <a:pPr algn="just"/>
            <a:endParaRPr lang="en-US" sz="600" b="1" spc="10">
              <a:solidFill>
                <a:srgbClr val="002060"/>
              </a:solidFill>
              <a:latin typeface="+mj-lt"/>
              <a:cs typeface="Arial" panose="020B0604020202020204" pitchFamily="34" charset="0"/>
            </a:endParaRPr>
          </a:p>
          <a:p>
            <a:pPr algn="l"/>
            <a:r>
              <a:rPr lang="en-US" sz="1050">
                <a:latin typeface="+mn-lt"/>
              </a:rPr>
              <a:t>A REIT is a corporation, trust or association dedicated to owning, operating or financing income-producing real estate. To qualify as a REIT, they are required to distribute at least 90% of its taxable income to shareholders annually and receive at least 75% of that income from rents, mortgages and sales of property. REITs are able to generate significant income to investors due to 1) tax advantages, 2) long-term assets with intrinsic value, 3) risk diversification, and 4) steady income streams.</a:t>
            </a:r>
          </a:p>
          <a:p>
            <a:pPr algn="just"/>
            <a:endParaRPr lang="en-US" sz="700" b="1" u="sng" spc="10">
              <a:solidFill>
                <a:srgbClr val="002060"/>
              </a:solidFill>
              <a:latin typeface="+mj-lt"/>
              <a:cs typeface="Arial" panose="020B0604020202020204" pitchFamily="34" charset="0"/>
            </a:endParaRPr>
          </a:p>
          <a:p>
            <a:pPr algn="just"/>
            <a:endParaRPr lang="en-US" sz="700" b="1" u="sng" spc="10">
              <a:solidFill>
                <a:srgbClr val="002060"/>
              </a:solidFill>
              <a:latin typeface="+mj-lt"/>
              <a:cs typeface="Arial" panose="020B0604020202020204" pitchFamily="34" charset="0"/>
            </a:endParaRPr>
          </a:p>
        </p:txBody>
      </p:sp>
      <p:sp>
        <p:nvSpPr>
          <p:cNvPr id="33" name="Rectangle 32">
            <a:extLst>
              <a:ext uri="{FF2B5EF4-FFF2-40B4-BE49-F238E27FC236}">
                <a16:creationId xmlns:a16="http://schemas.microsoft.com/office/drawing/2014/main" id="{E12A6B1C-2E3A-4BB8-8359-9649781C0D6B}"/>
              </a:ext>
            </a:extLst>
          </p:cNvPr>
          <p:cNvSpPr/>
          <p:nvPr/>
        </p:nvSpPr>
        <p:spPr>
          <a:xfrm>
            <a:off x="6400800" y="7058557"/>
            <a:ext cx="3397827" cy="5990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4" name="TextBox 33">
            <a:extLst>
              <a:ext uri="{FF2B5EF4-FFF2-40B4-BE49-F238E27FC236}">
                <a16:creationId xmlns:a16="http://schemas.microsoft.com/office/drawing/2014/main" id="{6EE64372-CCA5-43A0-8FFA-5CA1AD333E95}"/>
              </a:ext>
            </a:extLst>
          </p:cNvPr>
          <p:cNvSpPr txBox="1"/>
          <p:nvPr/>
        </p:nvSpPr>
        <p:spPr>
          <a:xfrm>
            <a:off x="6400800" y="7206750"/>
            <a:ext cx="3657600" cy="323165"/>
          </a:xfrm>
          <a:prstGeom prst="rect">
            <a:avLst/>
          </a:prstGeom>
          <a:noFill/>
        </p:spPr>
        <p:txBody>
          <a:bodyPr wrap="square" rtlCol="0">
            <a:spAutoFit/>
          </a:bodyPr>
          <a:lstStyle/>
          <a:p>
            <a:r>
              <a:rPr lang="en-US" sz="1500" b="1">
                <a:solidFill>
                  <a:srgbClr val="001C5C"/>
                </a:solidFill>
                <a:latin typeface="+mn-lt"/>
              </a:rPr>
              <a:t>Infrastructure Capital Advisors, LLC</a:t>
            </a:r>
          </a:p>
        </p:txBody>
      </p:sp>
      <p:sp>
        <p:nvSpPr>
          <p:cNvPr id="36" name="TextBox 35">
            <a:extLst>
              <a:ext uri="{FF2B5EF4-FFF2-40B4-BE49-F238E27FC236}">
                <a16:creationId xmlns:a16="http://schemas.microsoft.com/office/drawing/2014/main" id="{46C6FFE8-1CF4-4B8F-B8AB-455795FB6C0E}"/>
              </a:ext>
            </a:extLst>
          </p:cNvPr>
          <p:cNvSpPr txBox="1"/>
          <p:nvPr/>
        </p:nvSpPr>
        <p:spPr>
          <a:xfrm>
            <a:off x="523411" y="6214436"/>
            <a:ext cx="8955710" cy="900246"/>
          </a:xfrm>
          <a:prstGeom prst="rect">
            <a:avLst/>
          </a:prstGeom>
          <a:noFill/>
        </p:spPr>
        <p:txBody>
          <a:bodyPr wrap="square">
            <a:spAutoFit/>
          </a:bodyPr>
          <a:lstStyle/>
          <a:p>
            <a:r>
              <a:rPr lang="en-US" sz="1050" i="1">
                <a:latin typeface="Calibri" panose="020F0502020204030204" pitchFamily="34" charset="0"/>
                <a:cs typeface="Calibri" panose="020F0502020204030204" pitchFamily="34" charset="0"/>
              </a:rPr>
              <a:t>REITs may be impacted by changes in local and general economic conditions, supply and demand, interest rates, zoning laws, regulatory limitations on rents, property taxes and operating expenses. REITs may also be adversely affected by failure to qualify as a REIT under the Internal Revenue Code, and property tax increases. Dividend Payout Ratio: Defined on Bloomberg as (</a:t>
            </a:r>
            <a:r>
              <a:rPr lang="en-US" sz="1050" i="1" err="1">
                <a:latin typeface="Calibri" panose="020F0502020204030204" pitchFamily="34" charset="0"/>
                <a:cs typeface="Calibri" panose="020F0502020204030204" pitchFamily="34" charset="0"/>
              </a:rPr>
              <a:t>DVD_Payout_Ratio</a:t>
            </a:r>
            <a:r>
              <a:rPr lang="en-US" sz="1050" i="1">
                <a:latin typeface="Calibri" panose="020F0502020204030204" pitchFamily="34" charset="0"/>
                <a:cs typeface="Calibri" panose="020F0502020204030204" pitchFamily="34" charset="0"/>
              </a:rPr>
              <a:t>) a fraction of net income a firm pays to its shareholders in dividends, in percentage and is calculated as follows: total common dividends * 100 / Income before extraordinary items less minority and preferred dividends. </a:t>
            </a:r>
          </a:p>
          <a:p>
            <a:r>
              <a:rPr lang="en-US" sz="1050" i="1">
                <a:latin typeface="Calibri" panose="020F0502020204030204" pitchFamily="34" charset="0"/>
                <a:cs typeface="Calibri" panose="020F0502020204030204" pitchFamily="34" charset="0"/>
              </a:rPr>
              <a:t>Opinions represented are subject to change and should not be considered investment advice. As of 12/31/2022 </a:t>
            </a:r>
            <a:endParaRPr lang="en-US" sz="1050"/>
          </a:p>
        </p:txBody>
      </p:sp>
      <p:sp>
        <p:nvSpPr>
          <p:cNvPr id="37" name="Slide Number Placeholder 1">
            <a:extLst>
              <a:ext uri="{FF2B5EF4-FFF2-40B4-BE49-F238E27FC236}">
                <a16:creationId xmlns:a16="http://schemas.microsoft.com/office/drawing/2014/main" id="{3E577159-E68C-0595-ED2A-E3750EF43B33}"/>
              </a:ext>
            </a:extLst>
          </p:cNvPr>
          <p:cNvSpPr txBox="1">
            <a:spLocks/>
          </p:cNvSpPr>
          <p:nvPr/>
        </p:nvSpPr>
        <p:spPr>
          <a:xfrm>
            <a:off x="0" y="7358062"/>
            <a:ext cx="2262187" cy="414338"/>
          </a:xfrm>
          <a:prstGeom prst="rect">
            <a:avLst/>
          </a:prstGeom>
        </p:spPr>
        <p:txBody>
          <a:bodyPr vert="horz" lIns="91440" tIns="45720" rIns="91440" bIns="45720" rtlCol="0" anchor="ctr"/>
          <a:lstStyle>
            <a:defPPr>
              <a:defRPr lang="en-US"/>
            </a:defPPr>
            <a:lvl1pPr algn="l" rtl="0" eaLnBrk="0" fontAlgn="base" hangingPunct="0">
              <a:spcBef>
                <a:spcPct val="0"/>
              </a:spcBef>
              <a:spcAft>
                <a:spcPct val="0"/>
              </a:spcAft>
              <a:defRPr sz="990" kern="1200">
                <a:solidFill>
                  <a:schemeClr val="tx1"/>
                </a:solidFill>
                <a:latin typeface="Arial" panose="020B0604020202020204" pitchFamily="34" charset="0"/>
                <a:ea typeface="+mn-ea"/>
                <a:cs typeface="+mn-cs"/>
              </a:defRPr>
            </a:lvl1pPr>
            <a:lvl2pPr marL="457093"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187"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279"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372"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5465" algn="l" defTabSz="914187" rtl="0" eaLnBrk="1" latinLnBrk="0" hangingPunct="1">
              <a:defRPr sz="1200" kern="1200">
                <a:solidFill>
                  <a:schemeClr val="tx1"/>
                </a:solidFill>
                <a:latin typeface="Arial" panose="020B0604020202020204" pitchFamily="34" charset="0"/>
                <a:ea typeface="+mn-ea"/>
                <a:cs typeface="+mn-cs"/>
              </a:defRPr>
            </a:lvl6pPr>
            <a:lvl7pPr marL="2742560" algn="l" defTabSz="914187" rtl="0" eaLnBrk="1" latinLnBrk="0" hangingPunct="1">
              <a:defRPr sz="1200" kern="1200">
                <a:solidFill>
                  <a:schemeClr val="tx1"/>
                </a:solidFill>
                <a:latin typeface="Arial" panose="020B0604020202020204" pitchFamily="34" charset="0"/>
                <a:ea typeface="+mn-ea"/>
                <a:cs typeface="+mn-cs"/>
              </a:defRPr>
            </a:lvl7pPr>
            <a:lvl8pPr marL="3199651" algn="l" defTabSz="914187" rtl="0" eaLnBrk="1" latinLnBrk="0" hangingPunct="1">
              <a:defRPr sz="1200" kern="1200">
                <a:solidFill>
                  <a:schemeClr val="tx1"/>
                </a:solidFill>
                <a:latin typeface="Arial" panose="020B0604020202020204" pitchFamily="34" charset="0"/>
                <a:ea typeface="+mn-ea"/>
                <a:cs typeface="+mn-cs"/>
              </a:defRPr>
            </a:lvl8pPr>
            <a:lvl9pPr marL="3656744" algn="l" defTabSz="914187" rtl="0" eaLnBrk="1" latinLnBrk="0" hangingPunct="1">
              <a:defRPr sz="1200" kern="1200">
                <a:solidFill>
                  <a:schemeClr val="tx1"/>
                </a:solidFill>
                <a:latin typeface="Arial" panose="020B0604020202020204" pitchFamily="34" charset="0"/>
                <a:ea typeface="+mn-ea"/>
                <a:cs typeface="+mn-cs"/>
              </a:defRPr>
            </a:lvl9pPr>
          </a:lstStyle>
          <a:p>
            <a:fld id="{EE22647F-8580-4E23-95E9-78AD894D0ADF}" type="slidenum">
              <a:rPr lang="en-US" smtClean="0"/>
              <a:pPr/>
              <a:t>30</a:t>
            </a:fld>
            <a:endParaRPr lang="en-US"/>
          </a:p>
        </p:txBody>
      </p:sp>
      <p:sp>
        <p:nvSpPr>
          <p:cNvPr id="38" name="Rectangle 37">
            <a:extLst>
              <a:ext uri="{FF2B5EF4-FFF2-40B4-BE49-F238E27FC236}">
                <a16:creationId xmlns:a16="http://schemas.microsoft.com/office/drawing/2014/main" id="{0995698B-ECEA-0ADE-3F9E-54500F49A073}"/>
              </a:ext>
            </a:extLst>
          </p:cNvPr>
          <p:cNvSpPr/>
          <p:nvPr/>
        </p:nvSpPr>
        <p:spPr>
          <a:xfrm>
            <a:off x="334356" y="7442120"/>
            <a:ext cx="5029200" cy="246221"/>
          </a:xfrm>
          <a:prstGeom prst="rect">
            <a:avLst/>
          </a:prstGeom>
        </p:spPr>
        <p:txBody>
          <a:bodyPr>
            <a:spAutoFit/>
          </a:bodyPr>
          <a:lstStyle/>
          <a:p>
            <a:pPr lvl="0" algn="ctr"/>
            <a:r>
              <a:rPr lang="en-US" altLang="en-US" sz="1000" err="1">
                <a:latin typeface="Calibri" panose="020F0502020204030204" pitchFamily="34" charset="0"/>
                <a:ea typeface="Calibri" panose="020F0502020204030204" pitchFamily="34" charset="0"/>
                <a:cs typeface="Calibri" panose="020F0502020204030204" pitchFamily="34" charset="0"/>
              </a:rPr>
              <a:t>ALTSDB</a:t>
            </a:r>
            <a:r>
              <a:rPr lang="en-US" altLang="en-US" sz="1000">
                <a:latin typeface="Calibri" panose="020F0502020204030204" pitchFamily="34" charset="0"/>
                <a:ea typeface="Calibri" panose="020F0502020204030204" pitchFamily="34" charset="0"/>
                <a:cs typeface="Calibri" panose="020F0502020204030204" pitchFamily="34" charset="0"/>
              </a:rPr>
              <a:t> USE ONLY • NOT FDIC INSURED • NOT BANK GUARANTEED • MAY LOSE VALUE</a:t>
            </a:r>
          </a:p>
        </p:txBody>
      </p:sp>
    </p:spTree>
    <p:extLst>
      <p:ext uri="{BB962C8B-B14F-4D97-AF65-F5344CB8AC3E}">
        <p14:creationId xmlns:p14="http://schemas.microsoft.com/office/powerpoint/2010/main" val="34513944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8">
            <a:extLst>
              <a:ext uri="{FF2B5EF4-FFF2-40B4-BE49-F238E27FC236}">
                <a16:creationId xmlns:a16="http://schemas.microsoft.com/office/drawing/2014/main" id="{32DA6ECB-DE06-4DD1-87AA-373E171822C4}"/>
              </a:ext>
            </a:extLst>
          </p:cNvPr>
          <p:cNvSpPr>
            <a:spLocks noChangeArrowheads="1"/>
          </p:cNvSpPr>
          <p:nvPr/>
        </p:nvSpPr>
        <p:spPr bwMode="auto">
          <a:xfrm>
            <a:off x="465136" y="950915"/>
            <a:ext cx="85710" cy="338138"/>
          </a:xfrm>
          <a:prstGeom prst="rect">
            <a:avLst/>
          </a:prstGeom>
          <a:solidFill>
            <a:srgbClr val="001C5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eaLnBrk="1" hangingPunct="1"/>
            <a:endParaRPr lang="en-GB" altLang="en-US" sz="1800" b="1">
              <a:solidFill>
                <a:schemeClr val="tx2"/>
              </a:solidFill>
              <a:latin typeface="Book Antiqua" panose="02040602050305030304" pitchFamily="18" charset="0"/>
            </a:endParaRPr>
          </a:p>
        </p:txBody>
      </p:sp>
      <p:sp>
        <p:nvSpPr>
          <p:cNvPr id="15" name="Text Box 6">
            <a:extLst>
              <a:ext uri="{FF2B5EF4-FFF2-40B4-BE49-F238E27FC236}">
                <a16:creationId xmlns:a16="http://schemas.microsoft.com/office/drawing/2014/main" id="{C36C93B4-FB68-41DC-A7A1-84E45A709848}"/>
              </a:ext>
            </a:extLst>
          </p:cNvPr>
          <p:cNvSpPr txBox="1">
            <a:spLocks noChangeArrowheads="1"/>
          </p:cNvSpPr>
          <p:nvPr>
            <p:custDataLst>
              <p:tags r:id="rId1"/>
            </p:custDataLst>
          </p:nvPr>
        </p:nvSpPr>
        <p:spPr bwMode="auto">
          <a:xfrm>
            <a:off x="693695" y="950915"/>
            <a:ext cx="8686842"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50800" rIns="0" bIns="0">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eaLnBrk="1" hangingPunct="1"/>
            <a:r>
              <a:rPr lang="en-US" altLang="en-US" sz="2000" b="1">
                <a:solidFill>
                  <a:srgbClr val="001C5C"/>
                </a:solidFill>
                <a:latin typeface="Calibri" panose="020F0502020204030204" pitchFamily="34" charset="0"/>
                <a:ea typeface="ＭＳ Ｐゴシック" panose="020B0600070205080204" pitchFamily="34" charset="-128"/>
                <a:cs typeface="Calibri" panose="020F0502020204030204" pitchFamily="34" charset="0"/>
              </a:rPr>
              <a:t>Recovering Real Estate Occupancy</a:t>
            </a:r>
          </a:p>
        </p:txBody>
      </p:sp>
      <p:sp>
        <p:nvSpPr>
          <p:cNvPr id="10" name="TextBox 9">
            <a:extLst>
              <a:ext uri="{FF2B5EF4-FFF2-40B4-BE49-F238E27FC236}">
                <a16:creationId xmlns:a16="http://schemas.microsoft.com/office/drawing/2014/main" id="{91BE0414-D93A-48DC-AB59-B17F89D8FFC0}"/>
              </a:ext>
            </a:extLst>
          </p:cNvPr>
          <p:cNvSpPr txBox="1"/>
          <p:nvPr/>
        </p:nvSpPr>
        <p:spPr>
          <a:xfrm>
            <a:off x="465136" y="6821485"/>
            <a:ext cx="8943978" cy="537411"/>
          </a:xfrm>
          <a:prstGeom prst="rect">
            <a:avLst/>
          </a:prstGeom>
          <a:noFill/>
        </p:spPr>
        <p:txBody>
          <a:bodyPr wrap="square" lIns="88729" tIns="44365" rIns="88729" bIns="44365" rtlCol="0">
            <a:spAutoFit/>
          </a:bodyPr>
          <a:lstStyle/>
          <a:p>
            <a:r>
              <a:rPr lang="en-US" sz="970">
                <a:latin typeface="Calibri" panose="020F0502020204030204" pitchFamily="34" charset="0"/>
                <a:cs typeface="Calibri" panose="020F0502020204030204" pitchFamily="34" charset="0"/>
              </a:rPr>
              <a:t>This data was prepared using sources of information generally believed to be reliable; however, its accuracy is not guaranteed. Opinions represented are subject to change and should not be considered investment advice. The comparative data is provided for information purposes only and should not be relied upon for making comparative investment decisions. As of 9/30/2022</a:t>
            </a:r>
            <a:endParaRPr lang="en-US" altLang="en-US" sz="970">
              <a:latin typeface="Calibri" panose="020F0502020204030204" pitchFamily="34" charset="0"/>
              <a:cs typeface="Calibri" panose="020F0502020204030204" pitchFamily="34" charset="0"/>
            </a:endParaRPr>
          </a:p>
        </p:txBody>
      </p:sp>
      <p:sp>
        <p:nvSpPr>
          <p:cNvPr id="9" name="Slide Number Placeholder 1">
            <a:extLst>
              <a:ext uri="{FF2B5EF4-FFF2-40B4-BE49-F238E27FC236}">
                <a16:creationId xmlns:a16="http://schemas.microsoft.com/office/drawing/2014/main" id="{6FE67234-EAEA-DDFE-9CEE-00752344071D}"/>
              </a:ext>
            </a:extLst>
          </p:cNvPr>
          <p:cNvSpPr txBox="1">
            <a:spLocks/>
          </p:cNvSpPr>
          <p:nvPr/>
        </p:nvSpPr>
        <p:spPr>
          <a:xfrm>
            <a:off x="0" y="7358062"/>
            <a:ext cx="2262187" cy="414338"/>
          </a:xfrm>
          <a:prstGeom prst="rect">
            <a:avLst/>
          </a:prstGeom>
        </p:spPr>
        <p:txBody>
          <a:bodyPr vert="horz" lIns="91440" tIns="45720" rIns="91440" bIns="45720" rtlCol="0" anchor="ctr"/>
          <a:lstStyle>
            <a:defPPr>
              <a:defRPr lang="en-US"/>
            </a:defPPr>
            <a:lvl1pPr algn="l" rtl="0" eaLnBrk="0" fontAlgn="base" hangingPunct="0">
              <a:spcBef>
                <a:spcPct val="0"/>
              </a:spcBef>
              <a:spcAft>
                <a:spcPct val="0"/>
              </a:spcAft>
              <a:defRPr sz="990" kern="1200">
                <a:solidFill>
                  <a:schemeClr val="tx1"/>
                </a:solidFill>
                <a:latin typeface="Arial" panose="020B0604020202020204" pitchFamily="34" charset="0"/>
                <a:ea typeface="+mn-ea"/>
                <a:cs typeface="+mn-cs"/>
              </a:defRPr>
            </a:lvl1pPr>
            <a:lvl2pPr marL="457093"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187"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279"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372"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5465" algn="l" defTabSz="914187" rtl="0" eaLnBrk="1" latinLnBrk="0" hangingPunct="1">
              <a:defRPr sz="1200" kern="1200">
                <a:solidFill>
                  <a:schemeClr val="tx1"/>
                </a:solidFill>
                <a:latin typeface="Arial" panose="020B0604020202020204" pitchFamily="34" charset="0"/>
                <a:ea typeface="+mn-ea"/>
                <a:cs typeface="+mn-cs"/>
              </a:defRPr>
            </a:lvl6pPr>
            <a:lvl7pPr marL="2742560" algn="l" defTabSz="914187" rtl="0" eaLnBrk="1" latinLnBrk="0" hangingPunct="1">
              <a:defRPr sz="1200" kern="1200">
                <a:solidFill>
                  <a:schemeClr val="tx1"/>
                </a:solidFill>
                <a:latin typeface="Arial" panose="020B0604020202020204" pitchFamily="34" charset="0"/>
                <a:ea typeface="+mn-ea"/>
                <a:cs typeface="+mn-cs"/>
              </a:defRPr>
            </a:lvl7pPr>
            <a:lvl8pPr marL="3199651" algn="l" defTabSz="914187" rtl="0" eaLnBrk="1" latinLnBrk="0" hangingPunct="1">
              <a:defRPr sz="1200" kern="1200">
                <a:solidFill>
                  <a:schemeClr val="tx1"/>
                </a:solidFill>
                <a:latin typeface="Arial" panose="020B0604020202020204" pitchFamily="34" charset="0"/>
                <a:ea typeface="+mn-ea"/>
                <a:cs typeface="+mn-cs"/>
              </a:defRPr>
            </a:lvl8pPr>
            <a:lvl9pPr marL="3656744" algn="l" defTabSz="914187" rtl="0" eaLnBrk="1" latinLnBrk="0" hangingPunct="1">
              <a:defRPr sz="1200" kern="1200">
                <a:solidFill>
                  <a:schemeClr val="tx1"/>
                </a:solidFill>
                <a:latin typeface="Arial" panose="020B0604020202020204" pitchFamily="34" charset="0"/>
                <a:ea typeface="+mn-ea"/>
                <a:cs typeface="+mn-cs"/>
              </a:defRPr>
            </a:lvl9pPr>
          </a:lstStyle>
          <a:p>
            <a:fld id="{EE22647F-8580-4E23-95E9-78AD894D0ADF}" type="slidenum">
              <a:rPr lang="en-US" smtClean="0"/>
              <a:pPr/>
              <a:t>31</a:t>
            </a:fld>
            <a:endParaRPr lang="en-US"/>
          </a:p>
        </p:txBody>
      </p:sp>
      <p:sp>
        <p:nvSpPr>
          <p:cNvPr id="12" name="Rectangle 11">
            <a:extLst>
              <a:ext uri="{FF2B5EF4-FFF2-40B4-BE49-F238E27FC236}">
                <a16:creationId xmlns:a16="http://schemas.microsoft.com/office/drawing/2014/main" id="{BA1E3B1C-94E8-3E0B-97BA-1948EFA9E858}"/>
              </a:ext>
            </a:extLst>
          </p:cNvPr>
          <p:cNvSpPr/>
          <p:nvPr/>
        </p:nvSpPr>
        <p:spPr>
          <a:xfrm>
            <a:off x="334356" y="7442120"/>
            <a:ext cx="5029200" cy="246221"/>
          </a:xfrm>
          <a:prstGeom prst="rect">
            <a:avLst/>
          </a:prstGeom>
        </p:spPr>
        <p:txBody>
          <a:bodyPr>
            <a:spAutoFit/>
          </a:bodyPr>
          <a:lstStyle/>
          <a:p>
            <a:pPr lvl="0" algn="ctr"/>
            <a:r>
              <a:rPr lang="en-US" altLang="en-US" sz="1000" err="1">
                <a:latin typeface="Calibri" panose="020F0502020204030204" pitchFamily="34" charset="0"/>
                <a:ea typeface="Calibri" panose="020F0502020204030204" pitchFamily="34" charset="0"/>
                <a:cs typeface="Calibri" panose="020F0502020204030204" pitchFamily="34" charset="0"/>
              </a:rPr>
              <a:t>ALTSDB</a:t>
            </a:r>
            <a:r>
              <a:rPr lang="en-US" altLang="en-US" sz="1000">
                <a:latin typeface="Calibri" panose="020F0502020204030204" pitchFamily="34" charset="0"/>
                <a:ea typeface="Calibri" panose="020F0502020204030204" pitchFamily="34" charset="0"/>
                <a:cs typeface="Calibri" panose="020F0502020204030204" pitchFamily="34" charset="0"/>
              </a:rPr>
              <a:t> USE ONLY • NOT FDIC INSURED • NOT BANK GUARANTEED • MAY LOSE VALUE</a:t>
            </a:r>
          </a:p>
        </p:txBody>
      </p:sp>
      <p:sp>
        <p:nvSpPr>
          <p:cNvPr id="17" name="TextBox 16">
            <a:extLst>
              <a:ext uri="{FF2B5EF4-FFF2-40B4-BE49-F238E27FC236}">
                <a16:creationId xmlns:a16="http://schemas.microsoft.com/office/drawing/2014/main" id="{8A38D247-C9E2-2CBB-99B4-281A563D647B}"/>
              </a:ext>
            </a:extLst>
          </p:cNvPr>
          <p:cNvSpPr txBox="1"/>
          <p:nvPr/>
        </p:nvSpPr>
        <p:spPr>
          <a:xfrm>
            <a:off x="6400800" y="7206750"/>
            <a:ext cx="3657600" cy="323165"/>
          </a:xfrm>
          <a:prstGeom prst="rect">
            <a:avLst/>
          </a:prstGeom>
          <a:noFill/>
        </p:spPr>
        <p:txBody>
          <a:bodyPr wrap="square" rtlCol="0">
            <a:spAutoFit/>
          </a:bodyPr>
          <a:lstStyle/>
          <a:p>
            <a:r>
              <a:rPr lang="en-US" sz="1500" b="1">
                <a:solidFill>
                  <a:srgbClr val="001C5C"/>
                </a:solidFill>
                <a:latin typeface="+mn-lt"/>
              </a:rPr>
              <a:t>Infrastructure Capital Advisors, LLC</a:t>
            </a:r>
          </a:p>
        </p:txBody>
      </p:sp>
      <p:graphicFrame>
        <p:nvGraphicFramePr>
          <p:cNvPr id="3" name="Chart 2">
            <a:extLst>
              <a:ext uri="{FF2B5EF4-FFF2-40B4-BE49-F238E27FC236}">
                <a16:creationId xmlns:a16="http://schemas.microsoft.com/office/drawing/2014/main" id="{F6D019CE-63FF-4A0F-843E-2CA282F22A24}"/>
              </a:ext>
            </a:extLst>
          </p:cNvPr>
          <p:cNvGraphicFramePr>
            <a:graphicFrameLocks/>
          </p:cNvGraphicFramePr>
          <p:nvPr>
            <p:extLst>
              <p:ext uri="{D42A27DB-BD31-4B8C-83A1-F6EECF244321}">
                <p14:modId xmlns:p14="http://schemas.microsoft.com/office/powerpoint/2010/main" val="2775301472"/>
              </p:ext>
            </p:extLst>
          </p:nvPr>
        </p:nvGraphicFramePr>
        <p:xfrm>
          <a:off x="465136" y="1406105"/>
          <a:ext cx="9299966" cy="533132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135606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extBox 2"/>
          <p:cNvSpPr txBox="1">
            <a:spLocks noChangeArrowheads="1"/>
          </p:cNvSpPr>
          <p:nvPr/>
        </p:nvSpPr>
        <p:spPr bwMode="auto">
          <a:xfrm>
            <a:off x="591670" y="1682514"/>
            <a:ext cx="9022977" cy="5022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just"/>
            <a:r>
              <a:rPr lang="en-US" altLang="en-US" sz="1068">
                <a:latin typeface="Calibri" panose="020F0502020204030204" pitchFamily="34" charset="0"/>
                <a:cs typeface="Calibri" panose="020F0502020204030204" pitchFamily="34" charset="0"/>
              </a:rPr>
              <a:t>An investment in the Fund is subject to investment risks; therefore you may lose money by investing in the Fund. There can be no assurance that the Fund will be successful in meeting its investment objective.  Shares of any ETF are bought and sold at market price (not NAV) and are not individually redeemed from the Fund.  Brokerage commissions will reduce returns.  Narrowly focused investments typically exhibit higher volatility. </a:t>
            </a:r>
          </a:p>
          <a:p>
            <a:pPr algn="just"/>
            <a:endParaRPr lang="en-US" altLang="en-US" sz="1068">
              <a:latin typeface="Calibri" panose="020F0502020204030204" pitchFamily="34" charset="0"/>
              <a:cs typeface="Calibri" panose="020F0502020204030204" pitchFamily="34" charset="0"/>
            </a:endParaRPr>
          </a:p>
          <a:p>
            <a:pPr algn="just"/>
            <a:r>
              <a:rPr lang="en-US" sz="1068">
                <a:latin typeface="Calibri" panose="020F0502020204030204" pitchFamily="34" charset="0"/>
              </a:rPr>
              <a:t>The Fund is an exchange-traded fund (“ETF”). The “net asset value” (NAV) of the Fund is determined at the close of each business day, and represents the dollar value of one share of the Fund; it is calculated by taking the total assets of the Fund, subtracting total liabilities, and dividing by the total number of shares outstanding. The NAV of the Fund is not necessarily the same as its intraday trading value. Fund investors should not expect to buy or sell shares at NAV because shares of ETFs such as the Fund are bought and sold at market price (not NAV) and are not individually redeemed from the Fund. Thus, shares may trade at a premium or discount to their NAV in the secondary market. Brokerage commissions will reduce returns. NAV returns are calculated using the Fund’s daily 4:00 pm NAV, and include the reinvestment of all dividends and other distributions (reinvested at the Fund’s NAV on distribution ex-date). Market price returns are calculated using the 4:00 pm midpoint between the bid and offer, and include the reinvestment of all dividends and other distributions (reinvested at the 4:00 pm bid/offer midpoint on distribution ex-date). Market price returns do not represent the return you would receive if you traded at other times.</a:t>
            </a:r>
          </a:p>
          <a:p>
            <a:pPr algn="just"/>
            <a:endParaRPr lang="en-US" altLang="en-US" sz="1068">
              <a:latin typeface="Calibri" panose="020F0502020204030204" pitchFamily="34" charset="0"/>
              <a:cs typeface="Calibri" panose="020F0502020204030204" pitchFamily="34" charset="0"/>
            </a:endParaRPr>
          </a:p>
          <a:p>
            <a:pPr algn="just"/>
            <a:r>
              <a:rPr lang="en-US" sz="1068" b="1">
                <a:latin typeface="Calibri" panose="020F0502020204030204" pitchFamily="34" charset="0"/>
                <a:cs typeface="Calibri" panose="020F0502020204030204" pitchFamily="34" charset="0"/>
              </a:rPr>
              <a:t>Infracap REIT Preferred ETF: Preferred Stocks: </a:t>
            </a:r>
            <a:r>
              <a:rPr lang="en-US" sz="1068">
                <a:latin typeface="Calibri" panose="020F0502020204030204" pitchFamily="34" charset="0"/>
                <a:cs typeface="Calibri" panose="020F0502020204030204" pitchFamily="34" charset="0"/>
              </a:rPr>
              <a:t>Preferred stocks may decline in price, fail to pay dividends, or be illiquid.  </a:t>
            </a:r>
            <a:r>
              <a:rPr lang="en-US" sz="1068" b="1">
                <a:latin typeface="Calibri" panose="020F0502020204030204" pitchFamily="34" charset="0"/>
                <a:cs typeface="Calibri" panose="020F0502020204030204" pitchFamily="34" charset="0"/>
              </a:rPr>
              <a:t>Real Estate Investment: </a:t>
            </a:r>
            <a:r>
              <a:rPr lang="en-US" sz="1068">
                <a:latin typeface="Calibri" panose="020F0502020204030204" pitchFamily="34" charset="0"/>
                <a:cs typeface="Calibri" panose="020F0502020204030204" pitchFamily="34" charset="0"/>
              </a:rPr>
              <a:t>The fund may be negatively affected by factors specific to the real estate market, including interest rates, leverage, property, and management.  </a:t>
            </a:r>
            <a:r>
              <a:rPr lang="en-US" sz="1068" b="1">
                <a:latin typeface="Calibri" panose="020F0502020204030204" pitchFamily="34" charset="0"/>
                <a:cs typeface="Calibri" panose="020F0502020204030204" pitchFamily="34" charset="0"/>
              </a:rPr>
              <a:t>Industry/Sector Concentration: </a:t>
            </a:r>
            <a:r>
              <a:rPr lang="en-US" sz="1068">
                <a:latin typeface="Calibri" panose="020F0502020204030204" pitchFamily="34" charset="0"/>
                <a:cs typeface="Calibri" panose="020F0502020204030204" pitchFamily="34" charset="0"/>
              </a:rPr>
              <a:t>A fund that focuses its investments in a particular industry or sector will be more sensitive to conditions that affect that industry or sector than a non-concentrated fund. </a:t>
            </a:r>
            <a:r>
              <a:rPr lang="en-US" sz="1068" b="1">
                <a:latin typeface="Calibri" panose="020F0502020204030204" pitchFamily="34" charset="0"/>
                <a:cs typeface="Calibri" panose="020F0502020204030204" pitchFamily="34" charset="0"/>
              </a:rPr>
              <a:t>Passive Strategy/Index Risk: </a:t>
            </a:r>
            <a:r>
              <a:rPr lang="en-US" sz="1068">
                <a:latin typeface="Calibri" panose="020F0502020204030204" pitchFamily="34" charset="0"/>
                <a:cs typeface="Calibri" panose="020F0502020204030204" pitchFamily="34" charset="0"/>
              </a:rPr>
              <a:t>A passive investment strategy seeking to track the performance of the Underlying Index may result in the Fund holding securities regardless of market conditions or their current or projected performance. This could cause the Fund’s returns to be lower than if the Fund employed an active strategy.  </a:t>
            </a:r>
            <a:r>
              <a:rPr lang="en-US" sz="1068" b="1">
                <a:latin typeface="Calibri" panose="020F0502020204030204" pitchFamily="34" charset="0"/>
                <a:cs typeface="Calibri" panose="020F0502020204030204" pitchFamily="34" charset="0"/>
              </a:rPr>
              <a:t>Correlation to Index: </a:t>
            </a:r>
            <a:r>
              <a:rPr lang="en-US" sz="1068">
                <a:latin typeface="Calibri" panose="020F0502020204030204" pitchFamily="34" charset="0"/>
                <a:cs typeface="Calibri" panose="020F0502020204030204" pitchFamily="34" charset="0"/>
              </a:rPr>
              <a:t>The performance of the fund and its index may vary somewhat due to factors such as fund flows, transaction costs, and timing differences associated with additions to and deletions from its index. </a:t>
            </a:r>
            <a:r>
              <a:rPr lang="en-US" sz="1068" b="1">
                <a:latin typeface="Calibri" panose="020F0502020204030204" pitchFamily="34" charset="0"/>
                <a:cs typeface="Calibri" panose="020F0502020204030204" pitchFamily="34" charset="0"/>
              </a:rPr>
              <a:t>Market Volatility: </a:t>
            </a:r>
            <a:r>
              <a:rPr lang="en-US" sz="1068">
                <a:latin typeface="Calibri" panose="020F0502020204030204" pitchFamily="34" charset="0"/>
                <a:cs typeface="Calibri" panose="020F0502020204030204" pitchFamily="34" charset="0"/>
              </a:rPr>
              <a:t>Securities in the fund may go up or down in response to the prospects of individual companies and general economic conditions. Price changes may be short or long term. </a:t>
            </a:r>
          </a:p>
          <a:p>
            <a:pPr algn="just"/>
            <a:endParaRPr lang="en-US" sz="1068" b="1">
              <a:latin typeface="Calibri" panose="020F0502020204030204" pitchFamily="34" charset="0"/>
              <a:cs typeface="Calibri" panose="020F0502020204030204" pitchFamily="34" charset="0"/>
            </a:endParaRPr>
          </a:p>
          <a:p>
            <a:pPr algn="just"/>
            <a:r>
              <a:rPr lang="en-US" altLang="en-US" sz="1068" b="1">
                <a:latin typeface="Calibri" panose="020F0502020204030204" pitchFamily="34" charset="0"/>
                <a:cs typeface="Calibri" panose="020F0502020204030204" pitchFamily="34" charset="0"/>
              </a:rPr>
              <a:t>Please consider the investment objectives, risks, charges and expenses of the Fund carefully before investing. The prospectus contains this and other information about the Fund. Contact us at 888-383-0553 or visit </a:t>
            </a:r>
            <a:r>
              <a:rPr lang="en-US" altLang="en-US" sz="1068" b="1" u="sng">
                <a:latin typeface="Calibri" panose="020F0502020204030204" pitchFamily="34" charset="0"/>
                <a:cs typeface="Calibri" panose="020F0502020204030204" pitchFamily="34" charset="0"/>
                <a:hlinkClick r:id="rId3"/>
              </a:rPr>
              <a:t>www.infracapmlp.com</a:t>
            </a:r>
            <a:r>
              <a:rPr lang="en-US" altLang="en-US" sz="1068" b="1">
                <a:latin typeface="Calibri" panose="020F0502020204030204" pitchFamily="34" charset="0"/>
                <a:cs typeface="Calibri" panose="020F0502020204030204" pitchFamily="34" charset="0"/>
              </a:rPr>
              <a:t> for a copy of the Fund's prospectus. Read the prospectus carefully before you invest or send money.</a:t>
            </a:r>
            <a:endParaRPr lang="en-US" altLang="en-US" sz="1068">
              <a:latin typeface="Calibri" panose="020F0502020204030204" pitchFamily="34" charset="0"/>
              <a:cs typeface="Calibri" panose="020F0502020204030204" pitchFamily="34" charset="0"/>
            </a:endParaRPr>
          </a:p>
          <a:p>
            <a:pPr algn="just"/>
            <a:endParaRPr lang="en-US" sz="1068" b="1">
              <a:latin typeface="Calibri" panose="020F0502020204030204" pitchFamily="34" charset="0"/>
              <a:cs typeface="Calibri" panose="020F0502020204030204" pitchFamily="34" charset="0"/>
            </a:endParaRPr>
          </a:p>
          <a:p>
            <a:pPr algn="just"/>
            <a:r>
              <a:rPr lang="en-US" sz="1068" b="1">
                <a:latin typeface="Calibri" panose="020F0502020204030204" pitchFamily="34" charset="0"/>
                <a:cs typeface="Calibri" panose="020F0502020204030204" pitchFamily="34" charset="0"/>
              </a:rPr>
              <a:t>Virtus ETF Advisers, LLC serves as the investment advisor and Infrastructure Capital Advisors, LLC serves as the sub-advisor to the fund.</a:t>
            </a:r>
          </a:p>
          <a:p>
            <a:pPr algn="just"/>
            <a:r>
              <a:rPr lang="en-US" sz="1068" b="1">
                <a:latin typeface="Calibri" panose="020F0502020204030204" pitchFamily="34" charset="0"/>
                <a:cs typeface="Calibri" panose="020F0502020204030204" pitchFamily="34" charset="0"/>
              </a:rPr>
              <a:t> </a:t>
            </a:r>
          </a:p>
          <a:p>
            <a:pPr algn="just"/>
            <a:r>
              <a:rPr lang="en-US" sz="1068" b="1">
                <a:latin typeface="Calibri" panose="020F0502020204030204" pitchFamily="34" charset="0"/>
                <a:cs typeface="Calibri" panose="020F0502020204030204" pitchFamily="34" charset="0"/>
              </a:rPr>
              <a:t>The Fund is distributed by VP Distributors LLC, an affiliate of Virtus ETF Advisers, LLC. </a:t>
            </a:r>
          </a:p>
          <a:p>
            <a:pPr algn="just"/>
            <a:r>
              <a:rPr lang="en-US" sz="1068" b="1">
                <a:latin typeface="Calibri" panose="020F0502020204030204" pitchFamily="34" charset="0"/>
                <a:cs typeface="Calibri" panose="020F0502020204030204" pitchFamily="34" charset="0"/>
              </a:rPr>
              <a:t>Not FDIC Insured | Not Bank Guaranteed | May Lose Value | Financial Professional Use Only</a:t>
            </a:r>
          </a:p>
        </p:txBody>
      </p:sp>
      <p:sp>
        <p:nvSpPr>
          <p:cNvPr id="8" name="Slide Number Placeholder 1">
            <a:extLst>
              <a:ext uri="{FF2B5EF4-FFF2-40B4-BE49-F238E27FC236}">
                <a16:creationId xmlns:a16="http://schemas.microsoft.com/office/drawing/2014/main" id="{CD7FD595-92B8-4792-BF39-97DB21E8917C}"/>
              </a:ext>
            </a:extLst>
          </p:cNvPr>
          <p:cNvSpPr txBox="1">
            <a:spLocks/>
          </p:cNvSpPr>
          <p:nvPr/>
        </p:nvSpPr>
        <p:spPr>
          <a:xfrm>
            <a:off x="147921" y="7255949"/>
            <a:ext cx="2195652" cy="402151"/>
          </a:xfrm>
          <a:prstGeom prst="rect">
            <a:avLst/>
          </a:prstGeom>
        </p:spPr>
        <p:txBody>
          <a:bodyPr vert="horz" lIns="88750" tIns="44375" rIns="88750" bIns="44375" rtlCol="0" anchor="ctr"/>
          <a:lstStyle>
            <a:defPPr>
              <a:defRPr lang="en-US"/>
            </a:defPPr>
            <a:lvl1pPr algn="l" rtl="0" eaLnBrk="0" fontAlgn="base" hangingPunct="0">
              <a:spcBef>
                <a:spcPct val="0"/>
              </a:spcBef>
              <a:spcAft>
                <a:spcPct val="0"/>
              </a:spcAft>
              <a:defRPr sz="990" kern="1200">
                <a:solidFill>
                  <a:schemeClr val="tx1"/>
                </a:solidFill>
                <a:latin typeface="Arial" panose="020B0604020202020204" pitchFamily="34" charset="0"/>
                <a:ea typeface="+mn-ea"/>
                <a:cs typeface="+mn-cs"/>
              </a:defRPr>
            </a:lvl1pPr>
            <a:lvl2pPr marL="457093"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187"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279"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372"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5465" algn="l" defTabSz="914187" rtl="0" eaLnBrk="1" latinLnBrk="0" hangingPunct="1">
              <a:defRPr sz="1200" kern="1200">
                <a:solidFill>
                  <a:schemeClr val="tx1"/>
                </a:solidFill>
                <a:latin typeface="Arial" panose="020B0604020202020204" pitchFamily="34" charset="0"/>
                <a:ea typeface="+mn-ea"/>
                <a:cs typeface="+mn-cs"/>
              </a:defRPr>
            </a:lvl6pPr>
            <a:lvl7pPr marL="2742560" algn="l" defTabSz="914187" rtl="0" eaLnBrk="1" latinLnBrk="0" hangingPunct="1">
              <a:defRPr sz="1200" kern="1200">
                <a:solidFill>
                  <a:schemeClr val="tx1"/>
                </a:solidFill>
                <a:latin typeface="Arial" panose="020B0604020202020204" pitchFamily="34" charset="0"/>
                <a:ea typeface="+mn-ea"/>
                <a:cs typeface="+mn-cs"/>
              </a:defRPr>
            </a:lvl7pPr>
            <a:lvl8pPr marL="3199651" algn="l" defTabSz="914187" rtl="0" eaLnBrk="1" latinLnBrk="0" hangingPunct="1">
              <a:defRPr sz="1200" kern="1200">
                <a:solidFill>
                  <a:schemeClr val="tx1"/>
                </a:solidFill>
                <a:latin typeface="Arial" panose="020B0604020202020204" pitchFamily="34" charset="0"/>
                <a:ea typeface="+mn-ea"/>
                <a:cs typeface="+mn-cs"/>
              </a:defRPr>
            </a:lvl8pPr>
            <a:lvl9pPr marL="3656744" algn="l" defTabSz="914187" rtl="0" eaLnBrk="1" latinLnBrk="0" hangingPunct="1">
              <a:defRPr sz="1200" kern="1200">
                <a:solidFill>
                  <a:schemeClr val="tx1"/>
                </a:solidFill>
                <a:latin typeface="Arial" panose="020B0604020202020204" pitchFamily="34" charset="0"/>
                <a:ea typeface="+mn-ea"/>
                <a:cs typeface="+mn-cs"/>
              </a:defRPr>
            </a:lvl9pPr>
          </a:lstStyle>
          <a:p>
            <a:fld id="{EE22647F-8580-4E23-95E9-78AD894D0ADF}" type="slidenum">
              <a:rPr lang="en-US" sz="961"/>
              <a:pPr/>
              <a:t>32</a:t>
            </a:fld>
            <a:endParaRPr lang="en-US" sz="961"/>
          </a:p>
        </p:txBody>
      </p:sp>
      <p:sp>
        <p:nvSpPr>
          <p:cNvPr id="24" name="Text Box 6">
            <a:extLst>
              <a:ext uri="{FF2B5EF4-FFF2-40B4-BE49-F238E27FC236}">
                <a16:creationId xmlns:a16="http://schemas.microsoft.com/office/drawing/2014/main" id="{B12C654A-24ED-47B0-93FE-2FFA0107B9BC}"/>
              </a:ext>
            </a:extLst>
          </p:cNvPr>
          <p:cNvSpPr txBox="1">
            <a:spLocks noChangeArrowheads="1"/>
          </p:cNvSpPr>
          <p:nvPr>
            <p:custDataLst>
              <p:tags r:id="rId1"/>
            </p:custDataLst>
          </p:nvPr>
        </p:nvSpPr>
        <p:spPr bwMode="auto">
          <a:xfrm>
            <a:off x="813510" y="1037247"/>
            <a:ext cx="8431347" cy="348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49306" rIns="0" bIns="0">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eaLnBrk="1" hangingPunct="1"/>
            <a:r>
              <a:rPr lang="en-US" altLang="en-US" sz="1941" b="1">
                <a:solidFill>
                  <a:srgbClr val="001C5C"/>
                </a:solidFill>
                <a:latin typeface="Calibri" panose="020F0502020204030204" pitchFamily="34" charset="0"/>
                <a:ea typeface="ＭＳ Ｐゴシック" panose="020B0600070205080204" pitchFamily="34" charset="-128"/>
                <a:cs typeface="Calibri" panose="020F0502020204030204" pitchFamily="34" charset="0"/>
              </a:rPr>
              <a:t>PFFR Fund Risks</a:t>
            </a:r>
          </a:p>
        </p:txBody>
      </p:sp>
      <p:sp>
        <p:nvSpPr>
          <p:cNvPr id="25" name="Rectangle 8">
            <a:extLst>
              <a:ext uri="{FF2B5EF4-FFF2-40B4-BE49-F238E27FC236}">
                <a16:creationId xmlns:a16="http://schemas.microsoft.com/office/drawing/2014/main" id="{72C9A859-359E-4BC7-922E-C3073D183D4B}"/>
              </a:ext>
            </a:extLst>
          </p:cNvPr>
          <p:cNvSpPr>
            <a:spLocks noChangeArrowheads="1"/>
          </p:cNvSpPr>
          <p:nvPr/>
        </p:nvSpPr>
        <p:spPr bwMode="auto">
          <a:xfrm>
            <a:off x="591673" y="1037249"/>
            <a:ext cx="83189" cy="328193"/>
          </a:xfrm>
          <a:prstGeom prst="rect">
            <a:avLst/>
          </a:prstGeom>
          <a:solidFill>
            <a:srgbClr val="001C5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eaLnBrk="1" hangingPunct="1"/>
            <a:endParaRPr lang="en-GB" altLang="en-US" sz="1747" b="1">
              <a:solidFill>
                <a:schemeClr val="tx2"/>
              </a:solidFill>
              <a:latin typeface="Book Antiqua" panose="02040602050305030304" pitchFamily="18" charset="0"/>
            </a:endParaRPr>
          </a:p>
        </p:txBody>
      </p:sp>
      <p:sp>
        <p:nvSpPr>
          <p:cNvPr id="26" name="TextBox 25">
            <a:extLst>
              <a:ext uri="{FF2B5EF4-FFF2-40B4-BE49-F238E27FC236}">
                <a16:creationId xmlns:a16="http://schemas.microsoft.com/office/drawing/2014/main" id="{9B2C78EF-F656-4632-A6D8-7199C86237BC}"/>
              </a:ext>
            </a:extLst>
          </p:cNvPr>
          <p:cNvSpPr txBox="1"/>
          <p:nvPr/>
        </p:nvSpPr>
        <p:spPr>
          <a:xfrm>
            <a:off x="6298827" y="7064387"/>
            <a:ext cx="3340473" cy="391004"/>
          </a:xfrm>
          <a:prstGeom prst="rect">
            <a:avLst/>
          </a:prstGeom>
          <a:noFill/>
        </p:spPr>
        <p:txBody>
          <a:bodyPr wrap="square" rtlCol="0">
            <a:spAutoFit/>
          </a:bodyPr>
          <a:lstStyle/>
          <a:p>
            <a:r>
              <a:rPr lang="en-US" sz="1941" b="1">
                <a:solidFill>
                  <a:srgbClr val="001C5C"/>
                </a:solidFill>
              </a:rPr>
              <a:t>Infrastructure Capital Advisors</a:t>
            </a:r>
          </a:p>
        </p:txBody>
      </p:sp>
      <p:sp>
        <p:nvSpPr>
          <p:cNvPr id="2" name="Rectangle 1">
            <a:extLst>
              <a:ext uri="{FF2B5EF4-FFF2-40B4-BE49-F238E27FC236}">
                <a16:creationId xmlns:a16="http://schemas.microsoft.com/office/drawing/2014/main" id="{18B7F52F-B122-1826-A7D6-E25A5623F327}"/>
              </a:ext>
            </a:extLst>
          </p:cNvPr>
          <p:cNvSpPr/>
          <p:nvPr/>
        </p:nvSpPr>
        <p:spPr>
          <a:xfrm>
            <a:off x="334356" y="7406804"/>
            <a:ext cx="5029200" cy="246221"/>
          </a:xfrm>
          <a:prstGeom prst="rect">
            <a:avLst/>
          </a:prstGeom>
        </p:spPr>
        <p:txBody>
          <a:bodyPr>
            <a:spAutoFit/>
          </a:bodyPr>
          <a:lstStyle/>
          <a:p>
            <a:pPr lvl="0" algn="ctr"/>
            <a:r>
              <a:rPr lang="en-US" altLang="en-US" sz="1000" err="1">
                <a:latin typeface="Calibri" panose="020F0502020204030204" pitchFamily="34" charset="0"/>
                <a:ea typeface="Calibri" panose="020F0502020204030204" pitchFamily="34" charset="0"/>
                <a:cs typeface="Calibri" panose="020F0502020204030204" pitchFamily="34" charset="0"/>
              </a:rPr>
              <a:t>ALTSDB</a:t>
            </a:r>
            <a:r>
              <a:rPr lang="en-US" altLang="en-US" sz="1000">
                <a:latin typeface="Calibri" panose="020F0502020204030204" pitchFamily="34" charset="0"/>
                <a:ea typeface="Calibri" panose="020F0502020204030204" pitchFamily="34" charset="0"/>
                <a:cs typeface="Calibri" panose="020F0502020204030204" pitchFamily="34" charset="0"/>
              </a:rPr>
              <a:t> USE ONLY • NOT FDIC INSURED • NOT BANK GUARANTEED • MAY LOSE VALUE</a:t>
            </a:r>
          </a:p>
        </p:txBody>
      </p:sp>
    </p:spTree>
    <p:extLst>
      <p:ext uri="{BB962C8B-B14F-4D97-AF65-F5344CB8AC3E}">
        <p14:creationId xmlns:p14="http://schemas.microsoft.com/office/powerpoint/2010/main" val="4102867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5"/>
          <p:cNvGrpSpPr>
            <a:grpSpLocks/>
          </p:cNvGrpSpPr>
          <p:nvPr>
            <p:custDataLst>
              <p:tags r:id="rId1"/>
            </p:custDataLst>
          </p:nvPr>
        </p:nvGrpSpPr>
        <p:grpSpPr bwMode="auto">
          <a:xfrm>
            <a:off x="599376" y="1037253"/>
            <a:ext cx="8653183" cy="348224"/>
            <a:chOff x="291" y="1065"/>
            <a:chExt cx="5617" cy="226"/>
          </a:xfrm>
        </p:grpSpPr>
        <p:sp>
          <p:nvSpPr>
            <p:cNvPr id="9" name="Text Box 6"/>
            <p:cNvSpPr txBox="1">
              <a:spLocks noChangeArrowheads="1"/>
            </p:cNvSpPr>
            <p:nvPr>
              <p:custDataLst>
                <p:tags r:id="rId2"/>
              </p:custDataLst>
            </p:nvPr>
          </p:nvSpPr>
          <p:spPr bwMode="auto">
            <a:xfrm>
              <a:off x="435" y="1065"/>
              <a:ext cx="5473" cy="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49306" rIns="0" bIns="0">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eaLnBrk="1" hangingPunct="1"/>
              <a:r>
                <a:rPr lang="en-US" altLang="en-US" sz="1941" b="1">
                  <a:solidFill>
                    <a:srgbClr val="001C5C"/>
                  </a:solidFill>
                  <a:latin typeface="Calibri" panose="020F0502020204030204" pitchFamily="34" charset="0"/>
                  <a:ea typeface="ＭＳ Ｐゴシック" panose="020B0600070205080204" pitchFamily="34" charset="-128"/>
                  <a:cs typeface="Calibri" panose="020F0502020204030204" pitchFamily="34" charset="0"/>
                </a:rPr>
                <a:t>PFFR Overview</a:t>
              </a:r>
            </a:p>
          </p:txBody>
        </p:sp>
        <p:sp>
          <p:nvSpPr>
            <p:cNvPr id="11" name="Rectangle 8"/>
            <p:cNvSpPr>
              <a:spLocks noChangeArrowheads="1"/>
            </p:cNvSpPr>
            <p:nvPr/>
          </p:nvSpPr>
          <p:spPr bwMode="auto">
            <a:xfrm>
              <a:off x="291" y="1065"/>
              <a:ext cx="54" cy="213"/>
            </a:xfrm>
            <a:prstGeom prst="rect">
              <a:avLst/>
            </a:prstGeom>
            <a:solidFill>
              <a:srgbClr val="001C5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eaLnBrk="1" hangingPunct="1"/>
              <a:endParaRPr lang="en-GB" altLang="en-US" sz="1747" b="1">
                <a:solidFill>
                  <a:srgbClr val="44546A"/>
                </a:solidFill>
                <a:latin typeface="Book Antiqua" panose="02040602050305030304" pitchFamily="18" charset="0"/>
              </a:endParaRPr>
            </a:p>
          </p:txBody>
        </p:sp>
      </p:grpSp>
      <p:sp>
        <p:nvSpPr>
          <p:cNvPr id="10" name="TextBox 9"/>
          <p:cNvSpPr txBox="1"/>
          <p:nvPr/>
        </p:nvSpPr>
        <p:spPr>
          <a:xfrm>
            <a:off x="1558069" y="6361895"/>
            <a:ext cx="5161087" cy="492592"/>
          </a:xfrm>
          <a:prstGeom prst="rect">
            <a:avLst/>
          </a:prstGeom>
          <a:noFill/>
        </p:spPr>
        <p:txBody>
          <a:bodyPr wrap="square" lIns="88729" tIns="44365" rIns="88729" bIns="44365" rtlCol="0">
            <a:spAutoFit/>
          </a:bodyPr>
          <a:lstStyle/>
          <a:p>
            <a:r>
              <a:rPr lang="en-US" sz="873" dirty="0">
                <a:solidFill>
                  <a:prstClr val="black"/>
                </a:solidFill>
                <a:latin typeface="Calibri" panose="020F0502020204030204" pitchFamily="34" charset="0"/>
                <a:cs typeface="Calibri" panose="020F0502020204030204" pitchFamily="34" charset="0"/>
              </a:rPr>
              <a:t>Investors cannot directly invest in an index and unmanaged index returns do not reflect any fees, expenses or sales charges. *See slide 41 for more disclosure on indices.  </a:t>
            </a:r>
            <a:r>
              <a:rPr lang="en-US" sz="873" b="1" dirty="0">
                <a:solidFill>
                  <a:prstClr val="black"/>
                </a:solidFill>
                <a:latin typeface="Calibri" panose="020F0502020204030204" pitchFamily="34" charset="0"/>
                <a:cs typeface="Calibri" panose="020F0502020204030204" pitchFamily="34" charset="0"/>
              </a:rPr>
              <a:t>There is no assurance the Fund's investment objectives will be achieved.</a:t>
            </a:r>
          </a:p>
        </p:txBody>
      </p:sp>
      <p:sp>
        <p:nvSpPr>
          <p:cNvPr id="13" name="Rectangle 12">
            <a:extLst>
              <a:ext uri="{FF2B5EF4-FFF2-40B4-BE49-F238E27FC236}">
                <a16:creationId xmlns:a16="http://schemas.microsoft.com/office/drawing/2014/main" id="{1CB090D3-BC62-4FB5-A478-841ECF9BD6D1}"/>
              </a:ext>
            </a:extLst>
          </p:cNvPr>
          <p:cNvSpPr/>
          <p:nvPr/>
        </p:nvSpPr>
        <p:spPr>
          <a:xfrm>
            <a:off x="605948" y="1599641"/>
            <a:ext cx="813492" cy="5335376"/>
          </a:xfrm>
          <a:prstGeom prst="rect">
            <a:avLst/>
          </a:prstGeom>
          <a:solidFill>
            <a:srgbClr val="001C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65">
              <a:latin typeface="Arial" panose="020B0604020202020204" pitchFamily="34" charset="0"/>
            </a:endParaRPr>
          </a:p>
        </p:txBody>
      </p:sp>
      <p:sp>
        <p:nvSpPr>
          <p:cNvPr id="14" name="Rectangle 13">
            <a:extLst>
              <a:ext uri="{FF2B5EF4-FFF2-40B4-BE49-F238E27FC236}">
                <a16:creationId xmlns:a16="http://schemas.microsoft.com/office/drawing/2014/main" id="{D2E9270D-1C30-4288-9C57-9143F8ACBD14}"/>
              </a:ext>
            </a:extLst>
          </p:cNvPr>
          <p:cNvSpPr/>
          <p:nvPr/>
        </p:nvSpPr>
        <p:spPr>
          <a:xfrm>
            <a:off x="825225" y="1694826"/>
            <a:ext cx="2259217" cy="42232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56" b="1">
                <a:solidFill>
                  <a:srgbClr val="001C5C"/>
                </a:solidFill>
                <a:latin typeface="Calibri Light" panose="020F0302020204030204" pitchFamily="34" charset="0"/>
                <a:ea typeface="ＭＳ Ｐゴシック" panose="020B0600070205080204" pitchFamily="34" charset="-128"/>
                <a:cs typeface="Calibri Light" panose="020F0302020204030204" pitchFamily="34" charset="0"/>
              </a:rPr>
              <a:t>INVESTMENT OPPORTUNITY</a:t>
            </a:r>
          </a:p>
        </p:txBody>
      </p:sp>
      <p:sp>
        <p:nvSpPr>
          <p:cNvPr id="15" name="Rectangle 14">
            <a:extLst>
              <a:ext uri="{FF2B5EF4-FFF2-40B4-BE49-F238E27FC236}">
                <a16:creationId xmlns:a16="http://schemas.microsoft.com/office/drawing/2014/main" id="{F3504DAA-562E-4DF1-91A7-127695F48336}"/>
              </a:ext>
            </a:extLst>
          </p:cNvPr>
          <p:cNvSpPr/>
          <p:nvPr/>
        </p:nvSpPr>
        <p:spPr>
          <a:xfrm>
            <a:off x="825225" y="2786521"/>
            <a:ext cx="2259217" cy="42232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56" b="1">
                <a:solidFill>
                  <a:srgbClr val="001C5C"/>
                </a:solidFill>
                <a:latin typeface="Calibri Light" panose="020F0302020204030204" pitchFamily="34" charset="0"/>
                <a:ea typeface="ＭＳ Ｐゴシック" panose="020B0600070205080204" pitchFamily="34" charset="-128"/>
                <a:cs typeface="Calibri Light" panose="020F0302020204030204" pitchFamily="34" charset="0"/>
              </a:rPr>
              <a:t>KEY FEATURES</a:t>
            </a:r>
          </a:p>
        </p:txBody>
      </p:sp>
      <p:sp>
        <p:nvSpPr>
          <p:cNvPr id="16" name="TextBox 15">
            <a:extLst>
              <a:ext uri="{FF2B5EF4-FFF2-40B4-BE49-F238E27FC236}">
                <a16:creationId xmlns:a16="http://schemas.microsoft.com/office/drawing/2014/main" id="{67926DA3-7F0F-4B0D-933E-4505E8D7AC42}"/>
              </a:ext>
            </a:extLst>
          </p:cNvPr>
          <p:cNvSpPr txBox="1"/>
          <p:nvPr/>
        </p:nvSpPr>
        <p:spPr>
          <a:xfrm>
            <a:off x="1456067" y="2171783"/>
            <a:ext cx="5114567" cy="563231"/>
          </a:xfrm>
          <a:prstGeom prst="rect">
            <a:avLst/>
          </a:prstGeom>
          <a:noFill/>
        </p:spPr>
        <p:txBody>
          <a:bodyPr wrap="square">
            <a:spAutoFit/>
          </a:bodyPr>
          <a:lstStyle/>
          <a:p>
            <a:r>
              <a:rPr lang="en-US" sz="1020">
                <a:solidFill>
                  <a:prstClr val="black"/>
                </a:solidFill>
                <a:latin typeface="Calibri" panose="020F0502020204030204" pitchFamily="34" charset="0"/>
                <a:cs typeface="Calibri" panose="020F0502020204030204" pitchFamily="34" charset="0"/>
              </a:rPr>
              <a:t>InfraCap Real Estate Investment Trust (“REIT”) Preferred ETF (Ticker: PFFR) (the “Fund”) seeks investment results that correspond, before fees and expenses, to the price and yield performance of the Indxx REIT Preferred Stock Index (the “Underlying Index”)</a:t>
            </a:r>
          </a:p>
        </p:txBody>
      </p:sp>
      <p:sp>
        <p:nvSpPr>
          <p:cNvPr id="17" name="TextBox 16">
            <a:extLst>
              <a:ext uri="{FF2B5EF4-FFF2-40B4-BE49-F238E27FC236}">
                <a16:creationId xmlns:a16="http://schemas.microsoft.com/office/drawing/2014/main" id="{D629B34D-688C-49FB-934D-572651F7A293}"/>
              </a:ext>
            </a:extLst>
          </p:cNvPr>
          <p:cNvSpPr txBox="1"/>
          <p:nvPr/>
        </p:nvSpPr>
        <p:spPr>
          <a:xfrm>
            <a:off x="1429864" y="3263479"/>
            <a:ext cx="5289292" cy="1505027"/>
          </a:xfrm>
          <a:prstGeom prst="rect">
            <a:avLst/>
          </a:prstGeom>
          <a:noFill/>
        </p:spPr>
        <p:txBody>
          <a:bodyPr wrap="square">
            <a:spAutoFit/>
          </a:bodyPr>
          <a:lstStyle/>
          <a:p>
            <a:pPr marL="166425" indent="-166425">
              <a:buFont typeface="Arial" panose="020B0604020202020204" pitchFamily="34" charset="0"/>
              <a:buChar char="•"/>
            </a:pPr>
            <a:r>
              <a:rPr lang="en-US" sz="1020" b="1">
                <a:solidFill>
                  <a:prstClr val="black"/>
                </a:solidFill>
                <a:latin typeface="Calibri" panose="020F0502020204030204" pitchFamily="34" charset="0"/>
                <a:cs typeface="Calibri" panose="020F0502020204030204" pitchFamily="34" charset="0"/>
              </a:rPr>
              <a:t>Targeted Exposure </a:t>
            </a:r>
            <a:r>
              <a:rPr lang="en-US" sz="1020">
                <a:solidFill>
                  <a:prstClr val="black"/>
                </a:solidFill>
                <a:latin typeface="Calibri" panose="020F0502020204030204" pitchFamily="34" charset="0"/>
                <a:cs typeface="Calibri" panose="020F0502020204030204" pitchFamily="34" charset="0"/>
              </a:rPr>
              <a:t>— The only ETF offering a diversified investment in preferred securities issued by Real Estate Investment Trusts (REITs)</a:t>
            </a:r>
          </a:p>
          <a:p>
            <a:pPr marL="166425" indent="-166425">
              <a:buFont typeface="Arial" panose="020B0604020202020204" pitchFamily="34" charset="0"/>
              <a:buChar char="•"/>
            </a:pPr>
            <a:endParaRPr lang="en-US" sz="1020">
              <a:solidFill>
                <a:prstClr val="black"/>
              </a:solidFill>
              <a:latin typeface="Calibri" panose="020F0502020204030204" pitchFamily="34" charset="0"/>
              <a:cs typeface="Calibri" panose="020F0502020204030204" pitchFamily="34" charset="0"/>
            </a:endParaRPr>
          </a:p>
          <a:p>
            <a:pPr marL="166425" indent="-166425">
              <a:buFont typeface="Arial" panose="020B0604020202020204" pitchFamily="34" charset="0"/>
              <a:buChar char="•"/>
            </a:pPr>
            <a:r>
              <a:rPr lang="en-US" sz="1020" b="1">
                <a:solidFill>
                  <a:prstClr val="black"/>
                </a:solidFill>
                <a:latin typeface="Calibri" panose="020F0502020204030204" pitchFamily="34" charset="0"/>
                <a:cs typeface="Calibri" panose="020F0502020204030204" pitchFamily="34" charset="0"/>
              </a:rPr>
              <a:t>Attributes </a:t>
            </a:r>
            <a:r>
              <a:rPr lang="en-US" sz="1020">
                <a:solidFill>
                  <a:prstClr val="black"/>
                </a:solidFill>
                <a:latin typeface="Calibri" panose="020F0502020204030204" pitchFamily="34" charset="0"/>
                <a:cs typeface="Calibri" panose="020F0502020204030204" pitchFamily="34" charset="0"/>
              </a:rPr>
              <a:t>— REIT preferreds tend to offer attractive yield potential, both fixed income and equity characteristics, and low equity beta: </a:t>
            </a:r>
          </a:p>
          <a:p>
            <a:pPr marL="166425" indent="-166425">
              <a:buFont typeface="Arial" panose="020B0604020202020204" pitchFamily="34" charset="0"/>
              <a:buChar char="•"/>
            </a:pPr>
            <a:endParaRPr lang="en-US" sz="1020">
              <a:solidFill>
                <a:prstClr val="black"/>
              </a:solidFill>
              <a:latin typeface="Calibri" panose="020F0502020204030204" pitchFamily="34" charset="0"/>
              <a:cs typeface="Calibri" panose="020F0502020204030204" pitchFamily="34" charset="0"/>
            </a:endParaRPr>
          </a:p>
          <a:p>
            <a:pPr marL="166425" indent="-166425">
              <a:buFont typeface="Arial" panose="020B0604020202020204" pitchFamily="34" charset="0"/>
              <a:buChar char="•"/>
            </a:pPr>
            <a:r>
              <a:rPr lang="en-US" sz="1020" b="1">
                <a:solidFill>
                  <a:prstClr val="black"/>
                </a:solidFill>
                <a:latin typeface="Calibri" panose="020F0502020204030204" pitchFamily="34" charset="0"/>
                <a:cs typeface="Calibri" panose="020F0502020204030204" pitchFamily="34" charset="0"/>
              </a:rPr>
              <a:t>Advantages Over Traditional Preferreds </a:t>
            </a:r>
            <a:r>
              <a:rPr lang="en-US" sz="1020">
                <a:solidFill>
                  <a:prstClr val="black"/>
                </a:solidFill>
                <a:latin typeface="Calibri" panose="020F0502020204030204" pitchFamily="34" charset="0"/>
                <a:cs typeface="Calibri" panose="020F0502020204030204" pitchFamily="34" charset="0"/>
              </a:rPr>
              <a:t>— These securities are also typically exposed to less leverage with generally more predictable revenue streams than those issued by banks and insurance companies</a:t>
            </a:r>
            <a:r>
              <a:rPr lang="en-US" sz="1020" b="1">
                <a:latin typeface="Calibri" panose="020F0502020204030204" pitchFamily="34" charset="0"/>
                <a:cs typeface="Calibri" panose="020F0502020204030204" pitchFamily="34" charset="0"/>
              </a:rPr>
              <a:t>	</a:t>
            </a:r>
            <a:endParaRPr lang="en-US" sz="1020"/>
          </a:p>
        </p:txBody>
      </p:sp>
      <p:sp>
        <p:nvSpPr>
          <p:cNvPr id="25" name="TextBox 24">
            <a:extLst>
              <a:ext uri="{FF2B5EF4-FFF2-40B4-BE49-F238E27FC236}">
                <a16:creationId xmlns:a16="http://schemas.microsoft.com/office/drawing/2014/main" id="{CE5DBA87-9831-429B-891A-C291B3B88093}"/>
              </a:ext>
            </a:extLst>
          </p:cNvPr>
          <p:cNvSpPr txBox="1"/>
          <p:nvPr/>
        </p:nvSpPr>
        <p:spPr>
          <a:xfrm>
            <a:off x="1551324" y="4717678"/>
            <a:ext cx="5167832" cy="1704313"/>
          </a:xfrm>
          <a:prstGeom prst="rect">
            <a:avLst/>
          </a:prstGeom>
          <a:noFill/>
        </p:spPr>
        <p:txBody>
          <a:bodyPr wrap="square">
            <a:spAutoFit/>
          </a:bodyPr>
          <a:lstStyle/>
          <a:p>
            <a:pPr algn="just"/>
            <a:r>
              <a:rPr lang="en-US" sz="873" dirty="0">
                <a:solidFill>
                  <a:prstClr val="black"/>
                </a:solidFill>
                <a:latin typeface="Calibri" panose="020F0502020204030204" pitchFamily="34" charset="0"/>
                <a:cs typeface="Calibri" panose="020F0502020204030204" pitchFamily="34" charset="0"/>
              </a:rPr>
              <a:t>The Fund will invest not less than 80% of its net assets (plus the amount of any borrowings for investment purposes) in preferred securities of REITs. The Fund expects to concentrate its investments (i.e., to hold 25% or more of its total assets) in a particular industry or group of industries approximately to the same extent that the Underlying Index is concentrated.</a:t>
            </a:r>
          </a:p>
          <a:p>
            <a:pPr algn="just"/>
            <a:endParaRPr lang="en-US" sz="873" dirty="0">
              <a:solidFill>
                <a:prstClr val="black"/>
              </a:solidFill>
              <a:latin typeface="Calibri" panose="020F0502020204030204" pitchFamily="34" charset="0"/>
              <a:cs typeface="Calibri" panose="020F0502020204030204" pitchFamily="34" charset="0"/>
            </a:endParaRPr>
          </a:p>
          <a:p>
            <a:pPr algn="just"/>
            <a:r>
              <a:rPr lang="en-US" sz="873" dirty="0">
                <a:solidFill>
                  <a:prstClr val="black"/>
                </a:solidFill>
                <a:latin typeface="Calibri" panose="020F0502020204030204" pitchFamily="34" charset="0"/>
                <a:cs typeface="Calibri" panose="020F0502020204030204" pitchFamily="34" charset="0"/>
              </a:rPr>
              <a:t>To be included in the Underlying Index, a security generally must meet the following minimum criteria as of each reconstitution date: Security Type: Preferred Securities, Primary Exchange: United States, Type of Issuer: REIT, Market Capitalization: $75 million or more, 6 Month Average Monthly Trading Volume: 150,000 shares or more, Yield to Worst (i.e., an estimate of the lowest potential yield that can be received on a preferred security without issuer default): 3% or more, and  Constituent Weightings: No single issuer will exceed 10% of its representation in the Underlying Index. No REIT sub-sector will exceed 30% of the Underlying Index, upon rebalance, with the exception of the Diversified REIT sub-sector, which will not exceed 35%.</a:t>
            </a:r>
          </a:p>
        </p:txBody>
      </p:sp>
      <p:sp>
        <p:nvSpPr>
          <p:cNvPr id="26" name="Slide Number Placeholder 1">
            <a:extLst>
              <a:ext uri="{FF2B5EF4-FFF2-40B4-BE49-F238E27FC236}">
                <a16:creationId xmlns:a16="http://schemas.microsoft.com/office/drawing/2014/main" id="{6CE9D053-0DE9-4DB8-BE18-E04F5E905664}"/>
              </a:ext>
            </a:extLst>
          </p:cNvPr>
          <p:cNvSpPr txBox="1">
            <a:spLocks/>
          </p:cNvSpPr>
          <p:nvPr/>
        </p:nvSpPr>
        <p:spPr>
          <a:xfrm>
            <a:off x="147921" y="7255949"/>
            <a:ext cx="2195652" cy="402151"/>
          </a:xfrm>
          <a:prstGeom prst="rect">
            <a:avLst/>
          </a:prstGeom>
        </p:spPr>
        <p:txBody>
          <a:bodyPr vert="horz" lIns="88750" tIns="44375" rIns="88750" bIns="44375" rtlCol="0" anchor="ctr"/>
          <a:lstStyle>
            <a:defPPr>
              <a:defRPr lang="en-US"/>
            </a:defPPr>
            <a:lvl1pPr algn="l" rtl="0" eaLnBrk="0" fontAlgn="base" hangingPunct="0">
              <a:spcBef>
                <a:spcPct val="0"/>
              </a:spcBef>
              <a:spcAft>
                <a:spcPct val="0"/>
              </a:spcAft>
              <a:defRPr sz="990" kern="1200">
                <a:solidFill>
                  <a:schemeClr val="tx1"/>
                </a:solidFill>
                <a:latin typeface="Arial" panose="020B0604020202020204" pitchFamily="34" charset="0"/>
                <a:ea typeface="+mn-ea"/>
                <a:cs typeface="+mn-cs"/>
              </a:defRPr>
            </a:lvl1pPr>
            <a:lvl2pPr marL="457093"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187"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279"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372"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5465" algn="l" defTabSz="914187" rtl="0" eaLnBrk="1" latinLnBrk="0" hangingPunct="1">
              <a:defRPr sz="1200" kern="1200">
                <a:solidFill>
                  <a:schemeClr val="tx1"/>
                </a:solidFill>
                <a:latin typeface="Arial" panose="020B0604020202020204" pitchFamily="34" charset="0"/>
                <a:ea typeface="+mn-ea"/>
                <a:cs typeface="+mn-cs"/>
              </a:defRPr>
            </a:lvl6pPr>
            <a:lvl7pPr marL="2742560" algn="l" defTabSz="914187" rtl="0" eaLnBrk="1" latinLnBrk="0" hangingPunct="1">
              <a:defRPr sz="1200" kern="1200">
                <a:solidFill>
                  <a:schemeClr val="tx1"/>
                </a:solidFill>
                <a:latin typeface="Arial" panose="020B0604020202020204" pitchFamily="34" charset="0"/>
                <a:ea typeface="+mn-ea"/>
                <a:cs typeface="+mn-cs"/>
              </a:defRPr>
            </a:lvl7pPr>
            <a:lvl8pPr marL="3199651" algn="l" defTabSz="914187" rtl="0" eaLnBrk="1" latinLnBrk="0" hangingPunct="1">
              <a:defRPr sz="1200" kern="1200">
                <a:solidFill>
                  <a:schemeClr val="tx1"/>
                </a:solidFill>
                <a:latin typeface="Arial" panose="020B0604020202020204" pitchFamily="34" charset="0"/>
                <a:ea typeface="+mn-ea"/>
                <a:cs typeface="+mn-cs"/>
              </a:defRPr>
            </a:lvl8pPr>
            <a:lvl9pPr marL="3656744" algn="l" defTabSz="914187" rtl="0" eaLnBrk="1" latinLnBrk="0" hangingPunct="1">
              <a:defRPr sz="1200" kern="1200">
                <a:solidFill>
                  <a:schemeClr val="tx1"/>
                </a:solidFill>
                <a:latin typeface="Arial" panose="020B0604020202020204" pitchFamily="34" charset="0"/>
                <a:ea typeface="+mn-ea"/>
                <a:cs typeface="+mn-cs"/>
              </a:defRPr>
            </a:lvl9pPr>
          </a:lstStyle>
          <a:p>
            <a:fld id="{EE22647F-8580-4E23-95E9-78AD894D0ADF}" type="slidenum">
              <a:rPr lang="en-US" sz="961"/>
              <a:pPr/>
              <a:t>33</a:t>
            </a:fld>
            <a:endParaRPr lang="en-US" sz="961"/>
          </a:p>
        </p:txBody>
      </p:sp>
      <p:graphicFrame>
        <p:nvGraphicFramePr>
          <p:cNvPr id="36" name="Table 2">
            <a:extLst>
              <a:ext uri="{FF2B5EF4-FFF2-40B4-BE49-F238E27FC236}">
                <a16:creationId xmlns:a16="http://schemas.microsoft.com/office/drawing/2014/main" id="{71A04DA7-C5E0-42DA-8F01-A80A8B9F57BE}"/>
              </a:ext>
            </a:extLst>
          </p:cNvPr>
          <p:cNvGraphicFramePr>
            <a:graphicFrameLocks noGrp="1"/>
          </p:cNvGraphicFramePr>
          <p:nvPr/>
        </p:nvGraphicFramePr>
        <p:xfrm>
          <a:off x="7247969" y="1926016"/>
          <a:ext cx="2103009" cy="4848382"/>
        </p:xfrm>
        <a:graphic>
          <a:graphicData uri="http://schemas.openxmlformats.org/drawingml/2006/table">
            <a:tbl>
              <a:tblPr firstRow="1" bandRow="1">
                <a:tableStyleId>{2D5ABB26-0587-4C30-8999-92F81FD0307C}</a:tableStyleId>
              </a:tblPr>
              <a:tblGrid>
                <a:gridCol w="846711">
                  <a:extLst>
                    <a:ext uri="{9D8B030D-6E8A-4147-A177-3AD203B41FA5}">
                      <a16:colId xmlns:a16="http://schemas.microsoft.com/office/drawing/2014/main" val="3076054573"/>
                    </a:ext>
                  </a:extLst>
                </a:gridCol>
                <a:gridCol w="1256298">
                  <a:extLst>
                    <a:ext uri="{9D8B030D-6E8A-4147-A177-3AD203B41FA5}">
                      <a16:colId xmlns:a16="http://schemas.microsoft.com/office/drawing/2014/main" val="725563724"/>
                    </a:ext>
                  </a:extLst>
                </a:gridCol>
              </a:tblGrid>
              <a:tr h="478048">
                <a:tc>
                  <a:txBody>
                    <a:bodyPr/>
                    <a:lstStyle/>
                    <a:p>
                      <a:r>
                        <a:rPr lang="en-US" sz="1000" b="0"/>
                        <a:t>NAV Symbol</a:t>
                      </a:r>
                    </a:p>
                  </a:txBody>
                  <a:tcPr marL="88750" marR="88750" marT="44375" marB="44375"/>
                </a:tc>
                <a:tc>
                  <a:txBody>
                    <a:bodyPr/>
                    <a:lstStyle/>
                    <a:p>
                      <a:r>
                        <a:rPr lang="en-US" sz="1000" b="0"/>
                        <a:t>PFFR.NV</a:t>
                      </a:r>
                    </a:p>
                  </a:txBody>
                  <a:tcPr marL="88750" marR="88750" marT="44375" marB="44375"/>
                </a:tc>
                <a:extLst>
                  <a:ext uri="{0D108BD9-81ED-4DB2-BD59-A6C34878D82A}">
                    <a16:rowId xmlns:a16="http://schemas.microsoft.com/office/drawing/2014/main" val="287100266"/>
                  </a:ext>
                </a:extLst>
              </a:tr>
              <a:tr h="478048">
                <a:tc>
                  <a:txBody>
                    <a:bodyPr/>
                    <a:lstStyle/>
                    <a:p>
                      <a:r>
                        <a:rPr lang="en-US" sz="1000" b="0"/>
                        <a:t>IOPV Symbol</a:t>
                      </a:r>
                    </a:p>
                  </a:txBody>
                  <a:tcPr marL="88750" marR="88750" marT="44375" marB="44375"/>
                </a:tc>
                <a:tc>
                  <a:txBody>
                    <a:bodyPr/>
                    <a:lstStyle/>
                    <a:p>
                      <a:r>
                        <a:rPr lang="en-US" sz="1000" b="0"/>
                        <a:t>PFFR.IV</a:t>
                      </a:r>
                    </a:p>
                  </a:txBody>
                  <a:tcPr marL="88750" marR="88750" marT="44375" marB="44375"/>
                </a:tc>
                <a:extLst>
                  <a:ext uri="{0D108BD9-81ED-4DB2-BD59-A6C34878D82A}">
                    <a16:rowId xmlns:a16="http://schemas.microsoft.com/office/drawing/2014/main" val="302550921"/>
                  </a:ext>
                </a:extLst>
              </a:tr>
              <a:tr h="478048">
                <a:tc>
                  <a:txBody>
                    <a:bodyPr/>
                    <a:lstStyle/>
                    <a:p>
                      <a:r>
                        <a:rPr lang="en-US" sz="1000" b="0"/>
                        <a:t>CUSIP</a:t>
                      </a:r>
                    </a:p>
                  </a:txBody>
                  <a:tcPr marL="88750" marR="88750" marT="44375" marB="44375"/>
                </a:tc>
                <a:tc>
                  <a:txBody>
                    <a:bodyPr/>
                    <a:lstStyle/>
                    <a:p>
                      <a:r>
                        <a:rPr lang="en-US" sz="1000" b="0"/>
                        <a:t>26923G400</a:t>
                      </a:r>
                    </a:p>
                  </a:txBody>
                  <a:tcPr marL="88750" marR="88750" marT="44375" marB="44375"/>
                </a:tc>
                <a:extLst>
                  <a:ext uri="{0D108BD9-81ED-4DB2-BD59-A6C34878D82A}">
                    <a16:rowId xmlns:a16="http://schemas.microsoft.com/office/drawing/2014/main" val="980291375"/>
                  </a:ext>
                </a:extLst>
              </a:tr>
              <a:tr h="478048">
                <a:tc>
                  <a:txBody>
                    <a:bodyPr/>
                    <a:lstStyle/>
                    <a:p>
                      <a:r>
                        <a:rPr lang="en-US" sz="1000" b="0"/>
                        <a:t>Inception Date</a:t>
                      </a:r>
                    </a:p>
                  </a:txBody>
                  <a:tcPr marL="88750" marR="88750" marT="44375" marB="44375"/>
                </a:tc>
                <a:tc>
                  <a:txBody>
                    <a:bodyPr/>
                    <a:lstStyle/>
                    <a:p>
                      <a:r>
                        <a:rPr lang="en-US" sz="1000" b="0"/>
                        <a:t>02/07/17</a:t>
                      </a:r>
                    </a:p>
                  </a:txBody>
                  <a:tcPr marL="88750" marR="88750" marT="44375" marB="44375"/>
                </a:tc>
                <a:extLst>
                  <a:ext uri="{0D108BD9-81ED-4DB2-BD59-A6C34878D82A}">
                    <a16:rowId xmlns:a16="http://schemas.microsoft.com/office/drawing/2014/main" val="3484307771"/>
                  </a:ext>
                </a:extLst>
              </a:tr>
              <a:tr h="541378">
                <a:tc>
                  <a:txBody>
                    <a:bodyPr/>
                    <a:lstStyle/>
                    <a:p>
                      <a:r>
                        <a:rPr lang="en-US" sz="1000" b="0"/>
                        <a:t>Total Expense Ratio</a:t>
                      </a:r>
                    </a:p>
                  </a:txBody>
                  <a:tcPr marL="88750" marR="88750" marT="44375" marB="44375"/>
                </a:tc>
                <a:tc>
                  <a:txBody>
                    <a:bodyPr/>
                    <a:lstStyle/>
                    <a:p>
                      <a:r>
                        <a:rPr lang="en-US" sz="1000" b="0"/>
                        <a:t>0.45%</a:t>
                      </a:r>
                    </a:p>
                  </a:txBody>
                  <a:tcPr marL="88750" marR="88750" marT="44375" marB="44375"/>
                </a:tc>
                <a:extLst>
                  <a:ext uri="{0D108BD9-81ED-4DB2-BD59-A6C34878D82A}">
                    <a16:rowId xmlns:a16="http://schemas.microsoft.com/office/drawing/2014/main" val="3251866882"/>
                  </a:ext>
                </a:extLst>
              </a:tr>
              <a:tr h="478048">
                <a:tc>
                  <a:txBody>
                    <a:bodyPr/>
                    <a:lstStyle/>
                    <a:p>
                      <a:r>
                        <a:rPr lang="en-US" sz="1000" b="0"/>
                        <a:t>30-Day SEC Yield</a:t>
                      </a:r>
                    </a:p>
                  </a:txBody>
                  <a:tcPr marL="88750" marR="88750" marT="44375" marB="44375"/>
                </a:tc>
                <a:tc>
                  <a:txBody>
                    <a:bodyPr/>
                    <a:lstStyle/>
                    <a:p>
                      <a:r>
                        <a:rPr lang="en-US" sz="1000" b="0"/>
                        <a:t>7.93%</a:t>
                      </a:r>
                    </a:p>
                  </a:txBody>
                  <a:tcPr marL="88750" marR="88750" marT="44375" marB="44375"/>
                </a:tc>
                <a:extLst>
                  <a:ext uri="{0D108BD9-81ED-4DB2-BD59-A6C34878D82A}">
                    <a16:rowId xmlns:a16="http://schemas.microsoft.com/office/drawing/2014/main" val="1668187922"/>
                  </a:ext>
                </a:extLst>
              </a:tr>
              <a:tr h="478048">
                <a:tc>
                  <a:txBody>
                    <a:bodyPr/>
                    <a:lstStyle/>
                    <a:p>
                      <a:r>
                        <a:rPr lang="en-US" sz="1000" b="0"/>
                        <a:t>Advisor</a:t>
                      </a:r>
                    </a:p>
                  </a:txBody>
                  <a:tcPr marL="88750" marR="88750" marT="44375" marB="44375"/>
                </a:tc>
                <a:tc>
                  <a:txBody>
                    <a:bodyPr/>
                    <a:lstStyle/>
                    <a:p>
                      <a:r>
                        <a:rPr lang="en-US" sz="1000" b="0"/>
                        <a:t>Virtus ETF Advisors, LLC</a:t>
                      </a:r>
                    </a:p>
                  </a:txBody>
                  <a:tcPr marL="88750" marR="88750" marT="44375" marB="44375"/>
                </a:tc>
                <a:extLst>
                  <a:ext uri="{0D108BD9-81ED-4DB2-BD59-A6C34878D82A}">
                    <a16:rowId xmlns:a16="http://schemas.microsoft.com/office/drawing/2014/main" val="4265129690"/>
                  </a:ext>
                </a:extLst>
              </a:tr>
              <a:tr h="478048">
                <a:tc>
                  <a:txBody>
                    <a:bodyPr/>
                    <a:lstStyle/>
                    <a:p>
                      <a:r>
                        <a:rPr lang="en-US" sz="1000" b="0"/>
                        <a:t>Distributor</a:t>
                      </a:r>
                    </a:p>
                  </a:txBody>
                  <a:tcPr marL="88750" marR="88750" marT="44375" marB="44375"/>
                </a:tc>
                <a:tc>
                  <a:txBody>
                    <a:bodyPr/>
                    <a:lstStyle/>
                    <a:p>
                      <a:r>
                        <a:rPr lang="en-US" sz="1000" b="0"/>
                        <a:t>VP Distributors, LLC</a:t>
                      </a:r>
                    </a:p>
                  </a:txBody>
                  <a:tcPr marL="88750" marR="88750" marT="44375" marB="44375"/>
                </a:tc>
                <a:extLst>
                  <a:ext uri="{0D108BD9-81ED-4DB2-BD59-A6C34878D82A}">
                    <a16:rowId xmlns:a16="http://schemas.microsoft.com/office/drawing/2014/main" val="4032309202"/>
                  </a:ext>
                </a:extLst>
              </a:tr>
              <a:tr h="478048">
                <a:tc>
                  <a:txBody>
                    <a:bodyPr/>
                    <a:lstStyle/>
                    <a:p>
                      <a:r>
                        <a:rPr lang="en-US" sz="1000" b="0"/>
                        <a:t>Subadvisor</a:t>
                      </a:r>
                    </a:p>
                  </a:txBody>
                  <a:tcPr marL="88750" marR="88750" marT="44375" marB="44375"/>
                </a:tc>
                <a:tc>
                  <a:txBody>
                    <a:bodyPr/>
                    <a:lstStyle/>
                    <a:p>
                      <a:r>
                        <a:rPr lang="en-US" sz="1000" b="0"/>
                        <a:t>Infrastructure Capital Advisors</a:t>
                      </a:r>
                    </a:p>
                  </a:txBody>
                  <a:tcPr marL="88750" marR="88750" marT="44375" marB="44375"/>
                </a:tc>
                <a:extLst>
                  <a:ext uri="{0D108BD9-81ED-4DB2-BD59-A6C34878D82A}">
                    <a16:rowId xmlns:a16="http://schemas.microsoft.com/office/drawing/2014/main" val="3109322015"/>
                  </a:ext>
                </a:extLst>
              </a:tr>
              <a:tr h="478048">
                <a:tc>
                  <a:txBody>
                    <a:bodyPr/>
                    <a:lstStyle/>
                    <a:p>
                      <a:r>
                        <a:rPr lang="en-US" sz="1000" b="0"/>
                        <a:t>Benchmark</a:t>
                      </a:r>
                    </a:p>
                  </a:txBody>
                  <a:tcPr marL="88750" marR="88750" marT="44375" marB="44375"/>
                </a:tc>
                <a:tc>
                  <a:txBody>
                    <a:bodyPr/>
                    <a:lstStyle/>
                    <a:p>
                      <a:r>
                        <a:rPr lang="en-US" sz="1000" b="0" err="1"/>
                        <a:t>Indxx</a:t>
                      </a:r>
                      <a:r>
                        <a:rPr lang="en-US" sz="1000" b="0"/>
                        <a:t> REIT Preferred Stock Index</a:t>
                      </a:r>
                    </a:p>
                  </a:txBody>
                  <a:tcPr marL="88750" marR="88750" marT="44375" marB="44375"/>
                </a:tc>
                <a:extLst>
                  <a:ext uri="{0D108BD9-81ED-4DB2-BD59-A6C34878D82A}">
                    <a16:rowId xmlns:a16="http://schemas.microsoft.com/office/drawing/2014/main" val="1924722563"/>
                  </a:ext>
                </a:extLst>
              </a:tr>
            </a:tbl>
          </a:graphicData>
        </a:graphic>
      </p:graphicFrame>
      <p:sp>
        <p:nvSpPr>
          <p:cNvPr id="39" name="TextBox 38">
            <a:extLst>
              <a:ext uri="{FF2B5EF4-FFF2-40B4-BE49-F238E27FC236}">
                <a16:creationId xmlns:a16="http://schemas.microsoft.com/office/drawing/2014/main" id="{57D7813A-11A8-4A29-92B1-705768FE2266}"/>
              </a:ext>
            </a:extLst>
          </p:cNvPr>
          <p:cNvSpPr txBox="1"/>
          <p:nvPr/>
        </p:nvSpPr>
        <p:spPr>
          <a:xfrm>
            <a:off x="7259835" y="1603046"/>
            <a:ext cx="2022000" cy="316369"/>
          </a:xfrm>
          <a:prstGeom prst="rect">
            <a:avLst/>
          </a:prstGeom>
          <a:solidFill>
            <a:srgbClr val="001C5C"/>
          </a:solidFill>
        </p:spPr>
        <p:txBody>
          <a:bodyPr wrap="square" rtlCol="0">
            <a:spAutoFit/>
          </a:bodyPr>
          <a:lstStyle/>
          <a:p>
            <a:pPr algn="ctr"/>
            <a:r>
              <a:rPr lang="en-US" sz="1456" b="1">
                <a:solidFill>
                  <a:schemeClr val="bg1"/>
                </a:solidFill>
              </a:rPr>
              <a:t>PFFR INFORMATION</a:t>
            </a:r>
          </a:p>
        </p:txBody>
      </p:sp>
      <p:sp>
        <p:nvSpPr>
          <p:cNvPr id="40" name="Rectangle 39">
            <a:extLst>
              <a:ext uri="{FF2B5EF4-FFF2-40B4-BE49-F238E27FC236}">
                <a16:creationId xmlns:a16="http://schemas.microsoft.com/office/drawing/2014/main" id="{A4389A1A-082C-42E6-B92C-0D6F4CB02337}"/>
              </a:ext>
            </a:extLst>
          </p:cNvPr>
          <p:cNvSpPr/>
          <p:nvPr/>
        </p:nvSpPr>
        <p:spPr>
          <a:xfrm>
            <a:off x="7265777" y="1918000"/>
            <a:ext cx="2016058" cy="479055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68"/>
          </a:p>
        </p:txBody>
      </p:sp>
      <p:sp>
        <p:nvSpPr>
          <p:cNvPr id="37" name="TextBox 36">
            <a:extLst>
              <a:ext uri="{FF2B5EF4-FFF2-40B4-BE49-F238E27FC236}">
                <a16:creationId xmlns:a16="http://schemas.microsoft.com/office/drawing/2014/main" id="{CF2EB5A4-C51C-4085-A763-A2E761FDE0EF}"/>
              </a:ext>
            </a:extLst>
          </p:cNvPr>
          <p:cNvSpPr txBox="1"/>
          <p:nvPr/>
        </p:nvSpPr>
        <p:spPr>
          <a:xfrm>
            <a:off x="6298827" y="7064387"/>
            <a:ext cx="3340473" cy="391004"/>
          </a:xfrm>
          <a:prstGeom prst="rect">
            <a:avLst/>
          </a:prstGeom>
          <a:noFill/>
        </p:spPr>
        <p:txBody>
          <a:bodyPr wrap="square" rtlCol="0">
            <a:spAutoFit/>
          </a:bodyPr>
          <a:lstStyle/>
          <a:p>
            <a:r>
              <a:rPr lang="en-US" sz="1941" b="1">
                <a:solidFill>
                  <a:srgbClr val="001C5C"/>
                </a:solidFill>
              </a:rPr>
              <a:t>Infrastructure Capital Advisors</a:t>
            </a:r>
          </a:p>
        </p:txBody>
      </p:sp>
      <p:sp>
        <p:nvSpPr>
          <p:cNvPr id="2" name="Rectangle 1">
            <a:extLst>
              <a:ext uri="{FF2B5EF4-FFF2-40B4-BE49-F238E27FC236}">
                <a16:creationId xmlns:a16="http://schemas.microsoft.com/office/drawing/2014/main" id="{8395FBA4-1AC9-3501-B775-9AC517F67140}"/>
              </a:ext>
            </a:extLst>
          </p:cNvPr>
          <p:cNvSpPr/>
          <p:nvPr/>
        </p:nvSpPr>
        <p:spPr>
          <a:xfrm>
            <a:off x="334356" y="7406804"/>
            <a:ext cx="5029200" cy="246221"/>
          </a:xfrm>
          <a:prstGeom prst="rect">
            <a:avLst/>
          </a:prstGeom>
        </p:spPr>
        <p:txBody>
          <a:bodyPr>
            <a:spAutoFit/>
          </a:bodyPr>
          <a:lstStyle/>
          <a:p>
            <a:pPr lvl="0" algn="ctr"/>
            <a:r>
              <a:rPr lang="en-US" altLang="en-US" sz="1000" err="1">
                <a:latin typeface="Calibri" panose="020F0502020204030204" pitchFamily="34" charset="0"/>
                <a:ea typeface="Calibri" panose="020F0502020204030204" pitchFamily="34" charset="0"/>
                <a:cs typeface="Calibri" panose="020F0502020204030204" pitchFamily="34" charset="0"/>
              </a:rPr>
              <a:t>ALTSDB</a:t>
            </a:r>
            <a:r>
              <a:rPr lang="en-US" altLang="en-US" sz="1000">
                <a:latin typeface="Calibri" panose="020F0502020204030204" pitchFamily="34" charset="0"/>
                <a:ea typeface="Calibri" panose="020F0502020204030204" pitchFamily="34" charset="0"/>
                <a:cs typeface="Calibri" panose="020F0502020204030204" pitchFamily="34" charset="0"/>
              </a:rPr>
              <a:t> USE ONLY • NOT FDIC INSURED • NOT BANK GUARANTEED • MAY LOSE VALUE</a:t>
            </a:r>
          </a:p>
        </p:txBody>
      </p:sp>
    </p:spTree>
    <p:extLst>
      <p:ext uri="{BB962C8B-B14F-4D97-AF65-F5344CB8AC3E}">
        <p14:creationId xmlns:p14="http://schemas.microsoft.com/office/powerpoint/2010/main" val="37648770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Box 26">
            <a:extLst>
              <a:ext uri="{FF2B5EF4-FFF2-40B4-BE49-F238E27FC236}">
                <a16:creationId xmlns:a16="http://schemas.microsoft.com/office/drawing/2014/main" id="{EDD3A8B8-6ECB-41BF-8123-322BB766AF5A}"/>
              </a:ext>
            </a:extLst>
          </p:cNvPr>
          <p:cNvSpPr txBox="1"/>
          <p:nvPr/>
        </p:nvSpPr>
        <p:spPr>
          <a:xfrm>
            <a:off x="495510" y="5206645"/>
            <a:ext cx="5288070" cy="256673"/>
          </a:xfrm>
          <a:prstGeom prst="rect">
            <a:avLst/>
          </a:prstGeom>
          <a:noFill/>
        </p:spPr>
        <p:txBody>
          <a:bodyPr wrap="square" rtlCol="0">
            <a:spAutoFit/>
          </a:bodyPr>
          <a:lstStyle/>
          <a:p>
            <a:r>
              <a:rPr lang="en-US" sz="1068" i="1">
                <a:latin typeface="Calibri" panose="020F0502020204030204" pitchFamily="34" charset="0"/>
                <a:cs typeface="Calibri" panose="020F0502020204030204" pitchFamily="34" charset="0"/>
              </a:rPr>
              <a:t>*Returns for periods of less than one year are cumulative total returns</a:t>
            </a:r>
          </a:p>
        </p:txBody>
      </p:sp>
      <p:grpSp>
        <p:nvGrpSpPr>
          <p:cNvPr id="13" name="Group 12"/>
          <p:cNvGrpSpPr/>
          <p:nvPr/>
        </p:nvGrpSpPr>
        <p:grpSpPr>
          <a:xfrm>
            <a:off x="605769" y="5431791"/>
            <a:ext cx="8862229" cy="1881803"/>
            <a:chOff x="718068" y="1401481"/>
            <a:chExt cx="9635607" cy="1938827"/>
          </a:xfrm>
        </p:grpSpPr>
        <p:sp>
          <p:nvSpPr>
            <p:cNvPr id="14" name="TextBox 13"/>
            <p:cNvSpPr txBox="1"/>
            <p:nvPr/>
          </p:nvSpPr>
          <p:spPr>
            <a:xfrm>
              <a:off x="727592" y="1401481"/>
              <a:ext cx="9626083" cy="341546"/>
            </a:xfrm>
            <a:prstGeom prst="rect">
              <a:avLst/>
            </a:prstGeom>
            <a:noFill/>
          </p:spPr>
          <p:txBody>
            <a:bodyPr wrap="square" rtlCol="0">
              <a:spAutoFit/>
            </a:bodyPr>
            <a:lstStyle/>
            <a:p>
              <a:r>
                <a:rPr lang="en-US" altLang="en-US" sz="777" b="1">
                  <a:latin typeface="Calibri" panose="020F0502020204030204" pitchFamily="34" charset="0"/>
                  <a:ea typeface="Calibri" panose="020F0502020204030204" pitchFamily="34" charset="0"/>
                  <a:cs typeface="Calibri" panose="020F0502020204030204" pitchFamily="34" charset="0"/>
                </a:rPr>
                <a:t>Performance data quoted represents past results. Past performance is no guarantee of future results and current performance may be higher or lower than the performance shown. Investment return and principal value will fluctuate, so your shares, when redeemed, may be worth more or less than their original cost.  Please visit </a:t>
              </a:r>
              <a:r>
                <a:rPr lang="en-US" altLang="en-US" sz="777" b="1">
                  <a:latin typeface="Calibri" panose="020F0502020204030204" pitchFamily="34" charset="0"/>
                  <a:ea typeface="Calibri" panose="020F0502020204030204" pitchFamily="34" charset="0"/>
                  <a:cs typeface="Calibri" panose="020F0502020204030204" pitchFamily="34" charset="0"/>
                  <a:hlinkClick r:id="rId5"/>
                </a:rPr>
                <a:t>www.virtusetfs.com</a:t>
              </a:r>
              <a:r>
                <a:rPr lang="en-US" altLang="en-US" sz="777" b="1">
                  <a:latin typeface="Calibri" panose="020F0502020204030204" pitchFamily="34" charset="0"/>
                  <a:ea typeface="Calibri" panose="020F0502020204030204" pitchFamily="34" charset="0"/>
                  <a:cs typeface="Calibri" panose="020F0502020204030204" pitchFamily="34" charset="0"/>
                </a:rPr>
                <a:t> for performance data current to the most recent month-end.</a:t>
              </a:r>
              <a:r>
                <a:rPr lang="en-US" altLang="en-US" sz="777">
                  <a:latin typeface="Calibri" panose="020F0502020204030204" pitchFamily="34" charset="0"/>
                  <a:cs typeface="Calibri" panose="020F0502020204030204" pitchFamily="34" charset="0"/>
                </a:rPr>
                <a:t> </a:t>
              </a:r>
              <a:r>
                <a:rPr lang="en-US" sz="777">
                  <a:latin typeface="Calibri" panose="020F0502020204030204" pitchFamily="34" charset="0"/>
                  <a:cs typeface="Calibri" panose="020F0502020204030204" pitchFamily="34" charset="0"/>
                </a:rPr>
                <a:t> </a:t>
              </a:r>
            </a:p>
          </p:txBody>
        </p:sp>
        <p:sp>
          <p:nvSpPr>
            <p:cNvPr id="15" name="TextBox 14"/>
            <p:cNvSpPr txBox="1"/>
            <p:nvPr/>
          </p:nvSpPr>
          <p:spPr>
            <a:xfrm>
              <a:off x="718068" y="1830546"/>
              <a:ext cx="9626083" cy="557044"/>
            </a:xfrm>
            <a:prstGeom prst="rect">
              <a:avLst/>
            </a:prstGeom>
            <a:noFill/>
          </p:spPr>
          <p:txBody>
            <a:bodyPr wrap="square" rtlCol="0">
              <a:spAutoFit/>
            </a:bodyPr>
            <a:lstStyle/>
            <a:p>
              <a:r>
                <a:rPr lang="en-US" altLang="en-US" sz="777">
                  <a:latin typeface="Calibri" panose="020F0502020204030204" pitchFamily="34" charset="0"/>
                  <a:ea typeface="Calibri" panose="020F0502020204030204" pitchFamily="34" charset="0"/>
                  <a:cs typeface="Calibri" panose="020F0502020204030204" pitchFamily="34" charset="0"/>
                </a:rPr>
                <a:t>NAV returns are calculated using the Fund’s daily 4:00 p.m. NAV, and include the reinvestment of all dividends and other distributions (reinvested at the Fund's NAV on distribution ex-date). Market price returns are calculated using the 4:00 pm midpoint between the bid and offer, and include the reinvestment of all dividends and other distributions (reinvested at the 4:00pm bid/offer midpoint on distribution ex-date). Market price returns do not represent the return you would receive if you traded at other times.</a:t>
              </a:r>
            </a:p>
            <a:p>
              <a:endParaRPr lang="en-US" sz="582" b="1">
                <a:latin typeface="Calibri" panose="020F0502020204030204" pitchFamily="34" charset="0"/>
                <a:cs typeface="Calibri" panose="020F0502020204030204" pitchFamily="34" charset="0"/>
              </a:endParaRPr>
            </a:p>
          </p:txBody>
        </p:sp>
        <p:sp>
          <p:nvSpPr>
            <p:cNvPr id="18" name="TextBox 17"/>
            <p:cNvSpPr txBox="1"/>
            <p:nvPr/>
          </p:nvSpPr>
          <p:spPr>
            <a:xfrm>
              <a:off x="718068" y="2382722"/>
              <a:ext cx="9626083" cy="957586"/>
            </a:xfrm>
            <a:prstGeom prst="rect">
              <a:avLst/>
            </a:prstGeom>
            <a:noFill/>
          </p:spPr>
          <p:txBody>
            <a:bodyPr wrap="square" rtlCol="0">
              <a:spAutoFit/>
            </a:bodyPr>
            <a:lstStyle/>
            <a:p>
              <a:r>
                <a:rPr lang="en-US" altLang="en-US" sz="777" b="1">
                  <a:latin typeface="Calibri" panose="020F0502020204030204" pitchFamily="34" charset="0"/>
                  <a:ea typeface="Calibri" panose="020F0502020204030204" pitchFamily="34" charset="0"/>
                  <a:cs typeface="Calibri" panose="020F0502020204030204" pitchFamily="34" charset="0"/>
                </a:rPr>
                <a:t>Fees &amp; Expenses</a:t>
              </a:r>
              <a:r>
                <a:rPr lang="en-US" altLang="en-US" sz="777">
                  <a:latin typeface="Calibri" panose="020F0502020204030204" pitchFamily="34" charset="0"/>
                  <a:ea typeface="Calibri" panose="020F0502020204030204" pitchFamily="34" charset="0"/>
                  <a:cs typeface="Calibri" panose="020F0502020204030204" pitchFamily="34" charset="0"/>
                </a:rPr>
                <a:t>: </a:t>
              </a:r>
              <a:r>
                <a:rPr lang="en-US" sz="777">
                  <a:latin typeface="Calibri" panose="020F0502020204030204" pitchFamily="34" charset="0"/>
                  <a:cs typeface="Calibri" panose="020F0502020204030204" pitchFamily="34" charset="0"/>
                </a:rPr>
                <a:t>The Expense Ratio represents the fund’s Total Annual Fund Operating Expenses, which includes a management fee, structured as a unified fee, out of which the Fund’s subadviser pays all routine expenses, except for certain payments as described in the prospectus, which are paid by the Fund.</a:t>
              </a:r>
            </a:p>
            <a:p>
              <a:endParaRPr lang="en-US" altLang="en-US" sz="777">
                <a:latin typeface="Calibri" panose="020F0502020204030204" pitchFamily="34" charset="0"/>
                <a:ea typeface="Calibri" panose="020F0502020204030204" pitchFamily="34" charset="0"/>
                <a:cs typeface="Calibri" panose="020F0502020204030204" pitchFamily="34" charset="0"/>
              </a:endParaRPr>
            </a:p>
            <a:p>
              <a:r>
                <a:rPr lang="en-US" altLang="en-US" sz="777" b="1">
                  <a:latin typeface="Calibri" panose="020F0502020204030204" pitchFamily="34" charset="0"/>
                  <a:ea typeface="Calibri" panose="020F0502020204030204" pitchFamily="34" charset="0"/>
                  <a:cs typeface="Calibri" panose="020F0502020204030204" pitchFamily="34" charset="0"/>
                </a:rPr>
                <a:t>Benchmark:</a:t>
              </a:r>
              <a:r>
                <a:rPr lang="en-US" altLang="en-US" sz="777">
                  <a:latin typeface="Calibri" panose="020F0502020204030204" pitchFamily="34" charset="0"/>
                  <a:cs typeface="Calibri" panose="020F0502020204030204" pitchFamily="34" charset="0"/>
                </a:rPr>
                <a:t> The Indxx REIT Preferred Stock Index is a market cap weighted index designed to provide diversified exposure to high yielding liquid preferred securities issued by Real Estate Investment Trusts listed in the U.S. The index is calculated on a total return basis. The index is unmanaged, its returns do not reflect any fees, expenses, or sales charges, and is not available for direct investment.</a:t>
              </a:r>
            </a:p>
            <a:p>
              <a:endParaRPr lang="en-US" altLang="en-US" sz="777">
                <a:latin typeface="Calibri" panose="020F0502020204030204" pitchFamily="34" charset="0"/>
                <a:ea typeface="Calibri" panose="020F0502020204030204" pitchFamily="34" charset="0"/>
                <a:cs typeface="Calibri" panose="020F0502020204030204" pitchFamily="34" charset="0"/>
              </a:endParaRPr>
            </a:p>
            <a:p>
              <a:endParaRPr lang="en-US" sz="777">
                <a:latin typeface="Calibri" panose="020F0502020204030204" pitchFamily="34" charset="0"/>
                <a:cs typeface="Calibri" panose="020F0502020204030204" pitchFamily="34" charset="0"/>
              </a:endParaRPr>
            </a:p>
          </p:txBody>
        </p:sp>
      </p:grpSp>
      <p:graphicFrame>
        <p:nvGraphicFramePr>
          <p:cNvPr id="19" name="Chart 18">
            <a:extLst>
              <a:ext uri="{FF2B5EF4-FFF2-40B4-BE49-F238E27FC236}">
                <a16:creationId xmlns:a16="http://schemas.microsoft.com/office/drawing/2014/main" id="{7ACBDE59-2630-4390-8882-AA4A2F00E795}"/>
              </a:ext>
            </a:extLst>
          </p:cNvPr>
          <p:cNvGraphicFramePr/>
          <p:nvPr/>
        </p:nvGraphicFramePr>
        <p:xfrm>
          <a:off x="590406" y="2186438"/>
          <a:ext cx="6365202" cy="2323482"/>
        </p:xfrm>
        <a:graphic>
          <a:graphicData uri="http://schemas.openxmlformats.org/drawingml/2006/chart">
            <c:chart xmlns:c="http://schemas.openxmlformats.org/drawingml/2006/chart" xmlns:r="http://schemas.openxmlformats.org/officeDocument/2006/relationships" r:id="rId6"/>
          </a:graphicData>
        </a:graphic>
      </p:graphicFrame>
      <p:sp>
        <p:nvSpPr>
          <p:cNvPr id="20" name="Rectangle 19">
            <a:extLst>
              <a:ext uri="{FF2B5EF4-FFF2-40B4-BE49-F238E27FC236}">
                <a16:creationId xmlns:a16="http://schemas.microsoft.com/office/drawing/2014/main" id="{B03E92FF-17FB-41B7-9CD3-555E65F4DCB2}"/>
              </a:ext>
            </a:extLst>
          </p:cNvPr>
          <p:cNvSpPr/>
          <p:nvPr/>
        </p:nvSpPr>
        <p:spPr>
          <a:xfrm>
            <a:off x="591672" y="1594768"/>
            <a:ext cx="8838081" cy="591670"/>
          </a:xfrm>
          <a:prstGeom prst="rect">
            <a:avLst/>
          </a:prstGeom>
          <a:solidFill>
            <a:srgbClr val="001C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67966" indent="-167966" algn="ctr">
              <a:buFont typeface="Wingdings" panose="05000000000000000000" pitchFamily="2" charset="2"/>
              <a:buChar char="§"/>
            </a:pPr>
            <a:endParaRPr lang="en-US" sz="1165">
              <a:solidFill>
                <a:schemeClr val="tx1"/>
              </a:solidFill>
              <a:latin typeface="Arial" panose="020B0604020202020204" pitchFamily="34" charset="0"/>
            </a:endParaRPr>
          </a:p>
        </p:txBody>
      </p:sp>
      <p:sp>
        <p:nvSpPr>
          <p:cNvPr id="21" name="Rectangle 20">
            <a:extLst>
              <a:ext uri="{FF2B5EF4-FFF2-40B4-BE49-F238E27FC236}">
                <a16:creationId xmlns:a16="http://schemas.microsoft.com/office/drawing/2014/main" id="{2DA2F8F6-9F4B-4023-8057-34FAB7BE5E2C}"/>
              </a:ext>
            </a:extLst>
          </p:cNvPr>
          <p:cNvSpPr/>
          <p:nvPr/>
        </p:nvSpPr>
        <p:spPr>
          <a:xfrm>
            <a:off x="782606" y="1751447"/>
            <a:ext cx="6001685" cy="59167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56" b="1">
                <a:solidFill>
                  <a:srgbClr val="001C5C"/>
                </a:solidFill>
                <a:latin typeface="+mj-lt"/>
                <a:cs typeface="Arial" panose="020B0604020202020204" pitchFamily="34" charset="0"/>
              </a:rPr>
              <a:t>TOTAL RETURNS</a:t>
            </a:r>
          </a:p>
          <a:p>
            <a:pPr algn="ctr"/>
            <a:r>
              <a:rPr lang="en-US" sz="873">
                <a:solidFill>
                  <a:srgbClr val="001C5C"/>
                </a:solidFill>
                <a:latin typeface="+mj-lt"/>
                <a:cs typeface="Arial" panose="020B0604020202020204" pitchFamily="34" charset="0"/>
              </a:rPr>
              <a:t>(12/31/2022)</a:t>
            </a:r>
          </a:p>
        </p:txBody>
      </p:sp>
      <p:sp>
        <p:nvSpPr>
          <p:cNvPr id="22" name="Rectangle 21">
            <a:extLst>
              <a:ext uri="{FF2B5EF4-FFF2-40B4-BE49-F238E27FC236}">
                <a16:creationId xmlns:a16="http://schemas.microsoft.com/office/drawing/2014/main" id="{14165027-6E17-4169-8C81-28FC2F2805C6}"/>
              </a:ext>
            </a:extLst>
          </p:cNvPr>
          <p:cNvSpPr/>
          <p:nvPr/>
        </p:nvSpPr>
        <p:spPr>
          <a:xfrm>
            <a:off x="6909643" y="1751447"/>
            <a:ext cx="2366156" cy="59167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56" b="1">
                <a:solidFill>
                  <a:srgbClr val="001C5C"/>
                </a:solidFill>
                <a:latin typeface="+mj-lt"/>
                <a:cs typeface="Arial" panose="020B0604020202020204" pitchFamily="34" charset="0"/>
              </a:rPr>
              <a:t>YIELD COMPARISON</a:t>
            </a:r>
          </a:p>
          <a:p>
            <a:pPr algn="ctr"/>
            <a:r>
              <a:rPr lang="en-US" sz="880">
                <a:solidFill>
                  <a:srgbClr val="001C5C"/>
                </a:solidFill>
                <a:latin typeface="+mj-lt"/>
                <a:cs typeface="Arial" panose="020B0604020202020204" pitchFamily="34" charset="0"/>
              </a:rPr>
              <a:t>(12/31/2022)</a:t>
            </a:r>
          </a:p>
        </p:txBody>
      </p:sp>
      <p:sp>
        <p:nvSpPr>
          <p:cNvPr id="23" name="Slide Number Placeholder 1">
            <a:extLst>
              <a:ext uri="{FF2B5EF4-FFF2-40B4-BE49-F238E27FC236}">
                <a16:creationId xmlns:a16="http://schemas.microsoft.com/office/drawing/2014/main" id="{53966CFD-2B83-4476-A3D1-50BB12E3C094}"/>
              </a:ext>
            </a:extLst>
          </p:cNvPr>
          <p:cNvSpPr txBox="1">
            <a:spLocks/>
          </p:cNvSpPr>
          <p:nvPr/>
        </p:nvSpPr>
        <p:spPr>
          <a:xfrm>
            <a:off x="147921" y="7255949"/>
            <a:ext cx="2195652" cy="402151"/>
          </a:xfrm>
          <a:prstGeom prst="rect">
            <a:avLst/>
          </a:prstGeom>
        </p:spPr>
        <p:txBody>
          <a:bodyPr vert="horz" lIns="88750" tIns="44375" rIns="88750" bIns="44375" rtlCol="0" anchor="ctr"/>
          <a:lstStyle>
            <a:defPPr>
              <a:defRPr lang="en-US"/>
            </a:defPPr>
            <a:lvl1pPr algn="l" rtl="0" eaLnBrk="0" fontAlgn="base" hangingPunct="0">
              <a:spcBef>
                <a:spcPct val="0"/>
              </a:spcBef>
              <a:spcAft>
                <a:spcPct val="0"/>
              </a:spcAft>
              <a:defRPr sz="990" kern="1200">
                <a:solidFill>
                  <a:schemeClr val="tx1"/>
                </a:solidFill>
                <a:latin typeface="Arial" panose="020B0604020202020204" pitchFamily="34" charset="0"/>
                <a:ea typeface="+mn-ea"/>
                <a:cs typeface="+mn-cs"/>
              </a:defRPr>
            </a:lvl1pPr>
            <a:lvl2pPr marL="457093"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187"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279"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372"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5465" algn="l" defTabSz="914187" rtl="0" eaLnBrk="1" latinLnBrk="0" hangingPunct="1">
              <a:defRPr sz="1200" kern="1200">
                <a:solidFill>
                  <a:schemeClr val="tx1"/>
                </a:solidFill>
                <a:latin typeface="Arial" panose="020B0604020202020204" pitchFamily="34" charset="0"/>
                <a:ea typeface="+mn-ea"/>
                <a:cs typeface="+mn-cs"/>
              </a:defRPr>
            </a:lvl6pPr>
            <a:lvl7pPr marL="2742560" algn="l" defTabSz="914187" rtl="0" eaLnBrk="1" latinLnBrk="0" hangingPunct="1">
              <a:defRPr sz="1200" kern="1200">
                <a:solidFill>
                  <a:schemeClr val="tx1"/>
                </a:solidFill>
                <a:latin typeface="Arial" panose="020B0604020202020204" pitchFamily="34" charset="0"/>
                <a:ea typeface="+mn-ea"/>
                <a:cs typeface="+mn-cs"/>
              </a:defRPr>
            </a:lvl7pPr>
            <a:lvl8pPr marL="3199651" algn="l" defTabSz="914187" rtl="0" eaLnBrk="1" latinLnBrk="0" hangingPunct="1">
              <a:defRPr sz="1200" kern="1200">
                <a:solidFill>
                  <a:schemeClr val="tx1"/>
                </a:solidFill>
                <a:latin typeface="Arial" panose="020B0604020202020204" pitchFamily="34" charset="0"/>
                <a:ea typeface="+mn-ea"/>
                <a:cs typeface="+mn-cs"/>
              </a:defRPr>
            </a:lvl8pPr>
            <a:lvl9pPr marL="3656744" algn="l" defTabSz="914187" rtl="0" eaLnBrk="1" latinLnBrk="0" hangingPunct="1">
              <a:defRPr sz="1200" kern="1200">
                <a:solidFill>
                  <a:schemeClr val="tx1"/>
                </a:solidFill>
                <a:latin typeface="Arial" panose="020B0604020202020204" pitchFamily="34" charset="0"/>
                <a:ea typeface="+mn-ea"/>
                <a:cs typeface="+mn-cs"/>
              </a:defRPr>
            </a:lvl9pPr>
          </a:lstStyle>
          <a:p>
            <a:fld id="{EE22647F-8580-4E23-95E9-78AD894D0ADF}" type="slidenum">
              <a:rPr lang="en-US" sz="961"/>
              <a:pPr/>
              <a:t>34</a:t>
            </a:fld>
            <a:endParaRPr lang="en-US" sz="961"/>
          </a:p>
        </p:txBody>
      </p:sp>
      <p:grpSp>
        <p:nvGrpSpPr>
          <p:cNvPr id="39" name="Group 5">
            <a:extLst>
              <a:ext uri="{FF2B5EF4-FFF2-40B4-BE49-F238E27FC236}">
                <a16:creationId xmlns:a16="http://schemas.microsoft.com/office/drawing/2014/main" id="{10CFFE85-43B9-4BA8-89CB-0AA4D9B3295F}"/>
              </a:ext>
            </a:extLst>
          </p:cNvPr>
          <p:cNvGrpSpPr>
            <a:grpSpLocks/>
          </p:cNvGrpSpPr>
          <p:nvPr>
            <p:custDataLst>
              <p:tags r:id="rId1"/>
            </p:custDataLst>
          </p:nvPr>
        </p:nvGrpSpPr>
        <p:grpSpPr bwMode="auto">
          <a:xfrm>
            <a:off x="599376" y="1037253"/>
            <a:ext cx="8653183" cy="348224"/>
            <a:chOff x="291" y="1065"/>
            <a:chExt cx="5617" cy="226"/>
          </a:xfrm>
        </p:grpSpPr>
        <p:sp>
          <p:nvSpPr>
            <p:cNvPr id="40" name="Text Box 6">
              <a:extLst>
                <a:ext uri="{FF2B5EF4-FFF2-40B4-BE49-F238E27FC236}">
                  <a16:creationId xmlns:a16="http://schemas.microsoft.com/office/drawing/2014/main" id="{32994BC5-314F-46FA-97A2-AC34FE457412}"/>
                </a:ext>
              </a:extLst>
            </p:cNvPr>
            <p:cNvSpPr txBox="1">
              <a:spLocks noChangeArrowheads="1"/>
            </p:cNvSpPr>
            <p:nvPr>
              <p:custDataLst>
                <p:tags r:id="rId2"/>
              </p:custDataLst>
            </p:nvPr>
          </p:nvSpPr>
          <p:spPr bwMode="auto">
            <a:xfrm>
              <a:off x="435" y="1065"/>
              <a:ext cx="5473" cy="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49306" rIns="0" bIns="0">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eaLnBrk="1" hangingPunct="1"/>
              <a:r>
                <a:rPr lang="en-US" altLang="en-US" sz="1941" b="1">
                  <a:solidFill>
                    <a:srgbClr val="001C5C"/>
                  </a:solidFill>
                  <a:latin typeface="Calibri" panose="020F0502020204030204" pitchFamily="34" charset="0"/>
                  <a:ea typeface="ＭＳ Ｐゴシック" panose="020B0600070205080204" pitchFamily="34" charset="-128"/>
                  <a:cs typeface="Calibri" panose="020F0502020204030204" pitchFamily="34" charset="0"/>
                </a:rPr>
                <a:t>PFFR Performance</a:t>
              </a:r>
            </a:p>
          </p:txBody>
        </p:sp>
        <p:sp>
          <p:nvSpPr>
            <p:cNvPr id="41" name="Rectangle 8">
              <a:extLst>
                <a:ext uri="{FF2B5EF4-FFF2-40B4-BE49-F238E27FC236}">
                  <a16:creationId xmlns:a16="http://schemas.microsoft.com/office/drawing/2014/main" id="{58D5A557-57C2-49A7-85BD-1A2EC22B3107}"/>
                </a:ext>
              </a:extLst>
            </p:cNvPr>
            <p:cNvSpPr>
              <a:spLocks noChangeArrowheads="1"/>
            </p:cNvSpPr>
            <p:nvPr/>
          </p:nvSpPr>
          <p:spPr bwMode="auto">
            <a:xfrm>
              <a:off x="291" y="1065"/>
              <a:ext cx="54" cy="213"/>
            </a:xfrm>
            <a:prstGeom prst="rect">
              <a:avLst/>
            </a:prstGeom>
            <a:solidFill>
              <a:srgbClr val="001C5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eaLnBrk="1" hangingPunct="1"/>
              <a:endParaRPr lang="en-GB" altLang="en-US" sz="1747" b="1">
                <a:solidFill>
                  <a:schemeClr val="tx2"/>
                </a:solidFill>
                <a:latin typeface="Book Antiqua" panose="02040602050305030304" pitchFamily="18" charset="0"/>
              </a:endParaRPr>
            </a:p>
          </p:txBody>
        </p:sp>
      </p:grpSp>
      <p:graphicFrame>
        <p:nvGraphicFramePr>
          <p:cNvPr id="42" name="Chart 41">
            <a:extLst>
              <a:ext uri="{FF2B5EF4-FFF2-40B4-BE49-F238E27FC236}">
                <a16:creationId xmlns:a16="http://schemas.microsoft.com/office/drawing/2014/main" id="{62870940-7177-4808-8933-A9E97B570923}"/>
              </a:ext>
            </a:extLst>
          </p:cNvPr>
          <p:cNvGraphicFramePr/>
          <p:nvPr/>
        </p:nvGraphicFramePr>
        <p:xfrm>
          <a:off x="6909641" y="2365488"/>
          <a:ext cx="2372193" cy="3071520"/>
        </p:xfrm>
        <a:graphic>
          <a:graphicData uri="http://schemas.openxmlformats.org/drawingml/2006/chart">
            <c:chart xmlns:c="http://schemas.openxmlformats.org/drawingml/2006/chart" xmlns:r="http://schemas.openxmlformats.org/officeDocument/2006/relationships" r:id="rId7"/>
          </a:graphicData>
        </a:graphic>
      </p:graphicFrame>
      <p:sp>
        <p:nvSpPr>
          <p:cNvPr id="31" name="TextBox 30">
            <a:extLst>
              <a:ext uri="{FF2B5EF4-FFF2-40B4-BE49-F238E27FC236}">
                <a16:creationId xmlns:a16="http://schemas.microsoft.com/office/drawing/2014/main" id="{77333CBC-B2F4-4C40-B221-C4A26CA5FFDC}"/>
              </a:ext>
            </a:extLst>
          </p:cNvPr>
          <p:cNvSpPr txBox="1"/>
          <p:nvPr/>
        </p:nvSpPr>
        <p:spPr>
          <a:xfrm>
            <a:off x="6298827" y="7064387"/>
            <a:ext cx="3340473" cy="391004"/>
          </a:xfrm>
          <a:prstGeom prst="rect">
            <a:avLst/>
          </a:prstGeom>
          <a:noFill/>
        </p:spPr>
        <p:txBody>
          <a:bodyPr wrap="square" rtlCol="0">
            <a:spAutoFit/>
          </a:bodyPr>
          <a:lstStyle/>
          <a:p>
            <a:r>
              <a:rPr lang="en-US" sz="1941" b="1">
                <a:solidFill>
                  <a:srgbClr val="001C5C"/>
                </a:solidFill>
              </a:rPr>
              <a:t>Infrastructure Capital Advisors</a:t>
            </a:r>
          </a:p>
        </p:txBody>
      </p:sp>
      <p:graphicFrame>
        <p:nvGraphicFramePr>
          <p:cNvPr id="43" name="Table 2">
            <a:extLst>
              <a:ext uri="{FF2B5EF4-FFF2-40B4-BE49-F238E27FC236}">
                <a16:creationId xmlns:a16="http://schemas.microsoft.com/office/drawing/2014/main" id="{94EF706D-F02C-4C40-8D35-1B3590F1E419}"/>
              </a:ext>
            </a:extLst>
          </p:cNvPr>
          <p:cNvGraphicFramePr>
            <a:graphicFrameLocks noGrp="1"/>
          </p:cNvGraphicFramePr>
          <p:nvPr/>
        </p:nvGraphicFramePr>
        <p:xfrm>
          <a:off x="599376" y="4166017"/>
          <a:ext cx="6264412" cy="903640"/>
        </p:xfrm>
        <a:graphic>
          <a:graphicData uri="http://schemas.openxmlformats.org/drawingml/2006/table">
            <a:tbl>
              <a:tblPr firstRow="1" bandRow="1">
                <a:tableStyleId>{5940675A-B579-460E-94D1-54222C63F5DA}</a:tableStyleId>
              </a:tblPr>
              <a:tblGrid>
                <a:gridCol w="991299">
                  <a:extLst>
                    <a:ext uri="{9D8B030D-6E8A-4147-A177-3AD203B41FA5}">
                      <a16:colId xmlns:a16="http://schemas.microsoft.com/office/drawing/2014/main" val="4062965138"/>
                    </a:ext>
                  </a:extLst>
                </a:gridCol>
                <a:gridCol w="798533">
                  <a:extLst>
                    <a:ext uri="{9D8B030D-6E8A-4147-A177-3AD203B41FA5}">
                      <a16:colId xmlns:a16="http://schemas.microsoft.com/office/drawing/2014/main" val="2339700772"/>
                    </a:ext>
                  </a:extLst>
                </a:gridCol>
                <a:gridCol w="894916">
                  <a:extLst>
                    <a:ext uri="{9D8B030D-6E8A-4147-A177-3AD203B41FA5}">
                      <a16:colId xmlns:a16="http://schemas.microsoft.com/office/drawing/2014/main" val="1051536403"/>
                    </a:ext>
                  </a:extLst>
                </a:gridCol>
                <a:gridCol w="894916">
                  <a:extLst>
                    <a:ext uri="{9D8B030D-6E8A-4147-A177-3AD203B41FA5}">
                      <a16:colId xmlns:a16="http://schemas.microsoft.com/office/drawing/2014/main" val="958678582"/>
                    </a:ext>
                  </a:extLst>
                </a:gridCol>
                <a:gridCol w="894916">
                  <a:extLst>
                    <a:ext uri="{9D8B030D-6E8A-4147-A177-3AD203B41FA5}">
                      <a16:colId xmlns:a16="http://schemas.microsoft.com/office/drawing/2014/main" val="3579991676"/>
                    </a:ext>
                  </a:extLst>
                </a:gridCol>
                <a:gridCol w="894916">
                  <a:extLst>
                    <a:ext uri="{9D8B030D-6E8A-4147-A177-3AD203B41FA5}">
                      <a16:colId xmlns:a16="http://schemas.microsoft.com/office/drawing/2014/main" val="2136980711"/>
                    </a:ext>
                  </a:extLst>
                </a:gridCol>
                <a:gridCol w="894916">
                  <a:extLst>
                    <a:ext uri="{9D8B030D-6E8A-4147-A177-3AD203B41FA5}">
                      <a16:colId xmlns:a16="http://schemas.microsoft.com/office/drawing/2014/main" val="2610945553"/>
                    </a:ext>
                  </a:extLst>
                </a:gridCol>
              </a:tblGrid>
              <a:tr h="222862">
                <a:tc>
                  <a:txBody>
                    <a:bodyPr/>
                    <a:lstStyle/>
                    <a:p>
                      <a:pPr algn="ctr"/>
                      <a:r>
                        <a:rPr lang="en-US" sz="900">
                          <a:solidFill>
                            <a:schemeClr val="bg1"/>
                          </a:solidFill>
                        </a:rPr>
                        <a:t>As of 12/31/2022</a:t>
                      </a:r>
                    </a:p>
                  </a:txBody>
                  <a:tcPr marL="88750" marR="88750" marT="44375" marB="44375" anchor="ctr">
                    <a:solidFill>
                      <a:srgbClr val="001C5C"/>
                    </a:solidFill>
                  </a:tcPr>
                </a:tc>
                <a:tc>
                  <a:txBody>
                    <a:bodyPr/>
                    <a:lstStyle/>
                    <a:p>
                      <a:pPr algn="ctr"/>
                      <a:r>
                        <a:rPr lang="en-US" sz="900">
                          <a:solidFill>
                            <a:schemeClr val="bg1"/>
                          </a:solidFill>
                        </a:rPr>
                        <a:t>1 Month</a:t>
                      </a:r>
                    </a:p>
                  </a:txBody>
                  <a:tcPr marL="88750" marR="88750" marT="44375" marB="44375" anchor="ctr">
                    <a:solidFill>
                      <a:srgbClr val="001C5C"/>
                    </a:solidFill>
                  </a:tcPr>
                </a:tc>
                <a:tc>
                  <a:txBody>
                    <a:bodyPr/>
                    <a:lstStyle/>
                    <a:p>
                      <a:pPr algn="ctr"/>
                      <a:r>
                        <a:rPr lang="en-US" sz="900">
                          <a:solidFill>
                            <a:schemeClr val="bg1"/>
                          </a:solidFill>
                        </a:rPr>
                        <a:t>3 Month</a:t>
                      </a:r>
                    </a:p>
                  </a:txBody>
                  <a:tcPr marL="88750" marR="88750" marT="44375" marB="44375" anchor="ctr">
                    <a:solidFill>
                      <a:srgbClr val="001C5C"/>
                    </a:solidFill>
                  </a:tcPr>
                </a:tc>
                <a:tc>
                  <a:txBody>
                    <a:bodyPr/>
                    <a:lstStyle/>
                    <a:p>
                      <a:pPr algn="ctr"/>
                      <a:r>
                        <a:rPr lang="en-US" sz="900">
                          <a:solidFill>
                            <a:schemeClr val="bg1"/>
                          </a:solidFill>
                        </a:rPr>
                        <a:t>YTD</a:t>
                      </a:r>
                    </a:p>
                  </a:txBody>
                  <a:tcPr marL="88750" marR="88750" marT="44375" marB="44375" anchor="ctr">
                    <a:solidFill>
                      <a:srgbClr val="001C5C"/>
                    </a:solidFill>
                  </a:tcPr>
                </a:tc>
                <a:tc>
                  <a:txBody>
                    <a:bodyPr/>
                    <a:lstStyle/>
                    <a:p>
                      <a:pPr algn="ctr"/>
                      <a:r>
                        <a:rPr lang="en-US" sz="900">
                          <a:solidFill>
                            <a:schemeClr val="bg1"/>
                          </a:solidFill>
                        </a:rPr>
                        <a:t>1 Year</a:t>
                      </a:r>
                    </a:p>
                  </a:txBody>
                  <a:tcPr marL="88750" marR="88750" marT="44375" marB="44375" anchor="ctr">
                    <a:solidFill>
                      <a:srgbClr val="001C5C"/>
                    </a:solidFill>
                  </a:tcPr>
                </a:tc>
                <a:tc>
                  <a:txBody>
                    <a:bodyPr/>
                    <a:lstStyle/>
                    <a:p>
                      <a:pPr algn="ctr"/>
                      <a:r>
                        <a:rPr lang="en-US" sz="900">
                          <a:solidFill>
                            <a:schemeClr val="bg1"/>
                          </a:solidFill>
                        </a:rPr>
                        <a:t>3 Years</a:t>
                      </a:r>
                    </a:p>
                  </a:txBody>
                  <a:tcPr marL="88750" marR="88750" marT="44375" marB="44375" anchor="ctr">
                    <a:solidFill>
                      <a:srgbClr val="001C5C"/>
                    </a:solidFill>
                  </a:tcPr>
                </a:tc>
                <a:tc>
                  <a:txBody>
                    <a:bodyPr/>
                    <a:lstStyle/>
                    <a:p>
                      <a:pPr algn="ctr"/>
                      <a:r>
                        <a:rPr lang="en-US" sz="900">
                          <a:solidFill>
                            <a:schemeClr val="bg1"/>
                          </a:solidFill>
                        </a:rPr>
                        <a:t>Since Inception</a:t>
                      </a:r>
                    </a:p>
                  </a:txBody>
                  <a:tcPr marL="88750" marR="88750" marT="44375" marB="44375" anchor="ctr">
                    <a:solidFill>
                      <a:srgbClr val="001C5C"/>
                    </a:solidFill>
                  </a:tcPr>
                </a:tc>
                <a:extLst>
                  <a:ext uri="{0D108BD9-81ED-4DB2-BD59-A6C34878D82A}">
                    <a16:rowId xmlns:a16="http://schemas.microsoft.com/office/drawing/2014/main" val="1970753970"/>
                  </a:ext>
                </a:extLst>
              </a:tr>
              <a:tr h="222862">
                <a:tc>
                  <a:txBody>
                    <a:bodyPr/>
                    <a:lstStyle/>
                    <a:p>
                      <a:pPr algn="ctr"/>
                      <a:r>
                        <a:rPr lang="en-US" sz="900"/>
                        <a:t>NAV</a:t>
                      </a:r>
                    </a:p>
                  </a:txBody>
                  <a:tcPr marL="88750" marR="88750" marT="44375" marB="44375" anchor="ctr"/>
                </a:tc>
                <a:tc>
                  <a:txBody>
                    <a:bodyPr/>
                    <a:lstStyle/>
                    <a:p>
                      <a:pPr algn="ctr" fontAlgn="b"/>
                      <a:r>
                        <a:rPr lang="en-US" sz="900" b="0" i="0" u="none" strike="noStrike">
                          <a:solidFill>
                            <a:srgbClr val="000000"/>
                          </a:solidFill>
                          <a:effectLst/>
                          <a:latin typeface="Calibri" panose="020F0502020204030204" pitchFamily="34" charset="0"/>
                        </a:rPr>
                        <a:t>-2.46</a:t>
                      </a:r>
                    </a:p>
                  </a:txBody>
                  <a:tcPr marL="9525" marR="9525" marT="9525" marB="0" anchor="b"/>
                </a:tc>
                <a:tc>
                  <a:txBody>
                    <a:bodyPr/>
                    <a:lstStyle/>
                    <a:p>
                      <a:pPr algn="ctr" fontAlgn="b"/>
                      <a:r>
                        <a:rPr lang="en-US" sz="900" b="0" i="0" u="none" strike="noStrike">
                          <a:solidFill>
                            <a:srgbClr val="000000"/>
                          </a:solidFill>
                          <a:effectLst/>
                          <a:latin typeface="Calibri" panose="020F0502020204030204" pitchFamily="34" charset="0"/>
                        </a:rPr>
                        <a:t>-1.06</a:t>
                      </a:r>
                    </a:p>
                  </a:txBody>
                  <a:tcPr marL="9525" marR="9525" marT="9525" marB="0" anchor="b"/>
                </a:tc>
                <a:tc>
                  <a:txBody>
                    <a:bodyPr/>
                    <a:lstStyle/>
                    <a:p>
                      <a:pPr algn="ctr" fontAlgn="b"/>
                      <a:r>
                        <a:rPr lang="en-US" sz="900" b="0" i="0" u="none" strike="noStrike">
                          <a:solidFill>
                            <a:srgbClr val="000000"/>
                          </a:solidFill>
                          <a:effectLst/>
                          <a:latin typeface="Calibri" panose="020F0502020204030204" pitchFamily="34" charset="0"/>
                        </a:rPr>
                        <a:t>-24.13</a:t>
                      </a:r>
                    </a:p>
                  </a:txBody>
                  <a:tcPr marL="9525" marR="9525" marT="9525" marB="0" anchor="b"/>
                </a:tc>
                <a:tc>
                  <a:txBody>
                    <a:bodyPr/>
                    <a:lstStyle/>
                    <a:p>
                      <a:pPr algn="ctr" fontAlgn="b"/>
                      <a:r>
                        <a:rPr lang="en-US" sz="900" b="0" i="0" u="none" strike="noStrike">
                          <a:solidFill>
                            <a:srgbClr val="000000"/>
                          </a:solidFill>
                          <a:effectLst/>
                          <a:latin typeface="Calibri" panose="020F0502020204030204" pitchFamily="34" charset="0"/>
                        </a:rPr>
                        <a:t>-24.13</a:t>
                      </a:r>
                    </a:p>
                  </a:txBody>
                  <a:tcPr marL="9525" marR="9525" marT="9525" marB="0" anchor="b"/>
                </a:tc>
                <a:tc>
                  <a:txBody>
                    <a:bodyPr/>
                    <a:lstStyle/>
                    <a:p>
                      <a:pPr algn="ctr" fontAlgn="b"/>
                      <a:r>
                        <a:rPr lang="en-US" sz="900" b="0" i="0" u="none" strike="noStrike">
                          <a:solidFill>
                            <a:srgbClr val="000000"/>
                          </a:solidFill>
                          <a:effectLst/>
                          <a:latin typeface="Calibri" panose="020F0502020204030204" pitchFamily="34" charset="0"/>
                        </a:rPr>
                        <a:t>-6.74</a:t>
                      </a:r>
                    </a:p>
                  </a:txBody>
                  <a:tcPr marL="9525" marR="9525" marT="9525" marB="0" anchor="b"/>
                </a:tc>
                <a:tc>
                  <a:txBody>
                    <a:bodyPr/>
                    <a:lstStyle/>
                    <a:p>
                      <a:pPr algn="ctr" fontAlgn="b"/>
                      <a:r>
                        <a:rPr lang="en-US" sz="900" b="0" i="0" u="none" strike="noStrike">
                          <a:solidFill>
                            <a:srgbClr val="000000"/>
                          </a:solidFill>
                          <a:effectLst/>
                          <a:latin typeface="Calibri" panose="020F0502020204030204" pitchFamily="34" charset="0"/>
                        </a:rPr>
                        <a:t>-0.57</a:t>
                      </a:r>
                    </a:p>
                  </a:txBody>
                  <a:tcPr marL="9525" marR="9525" marT="9525" marB="0" anchor="b"/>
                </a:tc>
                <a:extLst>
                  <a:ext uri="{0D108BD9-81ED-4DB2-BD59-A6C34878D82A}">
                    <a16:rowId xmlns:a16="http://schemas.microsoft.com/office/drawing/2014/main" val="2043669630"/>
                  </a:ext>
                </a:extLst>
              </a:tr>
              <a:tr h="222862">
                <a:tc>
                  <a:txBody>
                    <a:bodyPr/>
                    <a:lstStyle/>
                    <a:p>
                      <a:pPr algn="ctr"/>
                      <a:r>
                        <a:rPr lang="en-US" sz="900"/>
                        <a:t>MKT Price</a:t>
                      </a:r>
                    </a:p>
                  </a:txBody>
                  <a:tcPr marL="88750" marR="88750" marT="44375" marB="44375" anchor="ctr"/>
                </a:tc>
                <a:tc>
                  <a:txBody>
                    <a:bodyPr/>
                    <a:lstStyle/>
                    <a:p>
                      <a:pPr algn="ctr" fontAlgn="b"/>
                      <a:r>
                        <a:rPr lang="en-US" sz="900" b="0" i="0" u="none" strike="noStrike">
                          <a:solidFill>
                            <a:srgbClr val="000000"/>
                          </a:solidFill>
                          <a:effectLst/>
                          <a:latin typeface="Calibri" panose="020F0502020204030204" pitchFamily="34" charset="0"/>
                        </a:rPr>
                        <a:t>-2.17</a:t>
                      </a:r>
                    </a:p>
                  </a:txBody>
                  <a:tcPr marL="9525" marR="9525" marT="9525" marB="0" anchor="b"/>
                </a:tc>
                <a:tc>
                  <a:txBody>
                    <a:bodyPr/>
                    <a:lstStyle/>
                    <a:p>
                      <a:pPr algn="ctr" fontAlgn="b"/>
                      <a:r>
                        <a:rPr lang="en-US" sz="900" b="0" i="0" u="none" strike="noStrike">
                          <a:solidFill>
                            <a:srgbClr val="000000"/>
                          </a:solidFill>
                          <a:effectLst/>
                          <a:latin typeface="Calibri" panose="020F0502020204030204" pitchFamily="34" charset="0"/>
                        </a:rPr>
                        <a:t>-0.30</a:t>
                      </a:r>
                    </a:p>
                  </a:txBody>
                  <a:tcPr marL="9525" marR="9525" marT="9525" marB="0" anchor="b"/>
                </a:tc>
                <a:tc>
                  <a:txBody>
                    <a:bodyPr/>
                    <a:lstStyle/>
                    <a:p>
                      <a:pPr algn="ctr" fontAlgn="b"/>
                      <a:r>
                        <a:rPr lang="en-US" sz="900" b="0" i="0" u="none" strike="noStrike">
                          <a:solidFill>
                            <a:srgbClr val="000000"/>
                          </a:solidFill>
                          <a:effectLst/>
                          <a:latin typeface="Calibri" panose="020F0502020204030204" pitchFamily="34" charset="0"/>
                        </a:rPr>
                        <a:t>-23.88</a:t>
                      </a:r>
                    </a:p>
                  </a:txBody>
                  <a:tcPr marL="9525" marR="9525" marT="9525" marB="0" anchor="b"/>
                </a:tc>
                <a:tc>
                  <a:txBody>
                    <a:bodyPr/>
                    <a:lstStyle/>
                    <a:p>
                      <a:pPr algn="ctr" fontAlgn="b"/>
                      <a:r>
                        <a:rPr lang="en-US" sz="900" b="0" i="0" u="none" strike="noStrike">
                          <a:solidFill>
                            <a:srgbClr val="000000"/>
                          </a:solidFill>
                          <a:effectLst/>
                          <a:latin typeface="Calibri" panose="020F0502020204030204" pitchFamily="34" charset="0"/>
                        </a:rPr>
                        <a:t>-23.88</a:t>
                      </a:r>
                    </a:p>
                  </a:txBody>
                  <a:tcPr marL="9525" marR="9525" marT="9525" marB="0" anchor="b"/>
                </a:tc>
                <a:tc>
                  <a:txBody>
                    <a:bodyPr/>
                    <a:lstStyle/>
                    <a:p>
                      <a:pPr algn="ctr" fontAlgn="b"/>
                      <a:r>
                        <a:rPr lang="en-US" sz="900" b="0" i="0" u="none" strike="noStrike">
                          <a:solidFill>
                            <a:srgbClr val="000000"/>
                          </a:solidFill>
                          <a:effectLst/>
                          <a:latin typeface="Calibri" panose="020F0502020204030204" pitchFamily="34" charset="0"/>
                        </a:rPr>
                        <a:t>-6.75</a:t>
                      </a:r>
                    </a:p>
                  </a:txBody>
                  <a:tcPr marL="9525" marR="9525" marT="9525" marB="0" anchor="b"/>
                </a:tc>
                <a:tc>
                  <a:txBody>
                    <a:bodyPr/>
                    <a:lstStyle/>
                    <a:p>
                      <a:pPr algn="ctr" fontAlgn="b"/>
                      <a:r>
                        <a:rPr lang="en-US" sz="900" b="0" i="0" u="none" strike="noStrike">
                          <a:solidFill>
                            <a:srgbClr val="000000"/>
                          </a:solidFill>
                          <a:effectLst/>
                          <a:latin typeface="Calibri" panose="020F0502020204030204" pitchFamily="34" charset="0"/>
                        </a:rPr>
                        <a:t>-0.57</a:t>
                      </a:r>
                    </a:p>
                  </a:txBody>
                  <a:tcPr marL="9525" marR="9525" marT="9525" marB="0" anchor="b"/>
                </a:tc>
                <a:extLst>
                  <a:ext uri="{0D108BD9-81ED-4DB2-BD59-A6C34878D82A}">
                    <a16:rowId xmlns:a16="http://schemas.microsoft.com/office/drawing/2014/main" val="3773886637"/>
                  </a:ext>
                </a:extLst>
              </a:tr>
              <a:tr h="222862">
                <a:tc>
                  <a:txBody>
                    <a:bodyPr/>
                    <a:lstStyle/>
                    <a:p>
                      <a:pPr algn="ctr"/>
                      <a:r>
                        <a:rPr lang="en-US" sz="900"/>
                        <a:t>Index</a:t>
                      </a:r>
                    </a:p>
                  </a:txBody>
                  <a:tcPr marL="88750" marR="88750" marT="44375" marB="44375" anchor="ctr"/>
                </a:tc>
                <a:tc>
                  <a:txBody>
                    <a:bodyPr/>
                    <a:lstStyle/>
                    <a:p>
                      <a:pPr algn="ctr" fontAlgn="b"/>
                      <a:r>
                        <a:rPr lang="en-US" sz="900" b="0" i="0" u="none" strike="noStrike">
                          <a:solidFill>
                            <a:srgbClr val="000000"/>
                          </a:solidFill>
                          <a:effectLst/>
                          <a:latin typeface="Calibri" panose="020F0502020204030204" pitchFamily="34" charset="0"/>
                        </a:rPr>
                        <a:t>-3.07</a:t>
                      </a:r>
                    </a:p>
                  </a:txBody>
                  <a:tcPr marL="9525" marR="9525" marT="9525" marB="0" anchor="b"/>
                </a:tc>
                <a:tc>
                  <a:txBody>
                    <a:bodyPr/>
                    <a:lstStyle/>
                    <a:p>
                      <a:pPr algn="ctr" fontAlgn="b"/>
                      <a:r>
                        <a:rPr lang="en-US" sz="900" b="0" i="0" u="none" strike="noStrike">
                          <a:solidFill>
                            <a:srgbClr val="000000"/>
                          </a:solidFill>
                          <a:effectLst/>
                          <a:latin typeface="Calibri" panose="020F0502020204030204" pitchFamily="34" charset="0"/>
                        </a:rPr>
                        <a:t>-2.02</a:t>
                      </a:r>
                    </a:p>
                  </a:txBody>
                  <a:tcPr marL="9525" marR="9525" marT="9525" marB="0" anchor="b"/>
                </a:tc>
                <a:tc>
                  <a:txBody>
                    <a:bodyPr/>
                    <a:lstStyle/>
                    <a:p>
                      <a:pPr algn="ctr" fontAlgn="b"/>
                      <a:r>
                        <a:rPr lang="en-US" sz="900" b="0" i="0" u="none" strike="noStrike">
                          <a:solidFill>
                            <a:srgbClr val="000000"/>
                          </a:solidFill>
                          <a:effectLst/>
                          <a:latin typeface="Calibri" panose="020F0502020204030204" pitchFamily="34" charset="0"/>
                        </a:rPr>
                        <a:t>-23.90</a:t>
                      </a:r>
                    </a:p>
                  </a:txBody>
                  <a:tcPr marL="9525" marR="9525" marT="9525" marB="0" anchor="b"/>
                </a:tc>
                <a:tc>
                  <a:txBody>
                    <a:bodyPr/>
                    <a:lstStyle/>
                    <a:p>
                      <a:pPr algn="ctr" fontAlgn="b"/>
                      <a:r>
                        <a:rPr lang="en-US" sz="900" b="0" i="0" u="none" strike="noStrike">
                          <a:solidFill>
                            <a:srgbClr val="000000"/>
                          </a:solidFill>
                          <a:effectLst/>
                          <a:latin typeface="Calibri" panose="020F0502020204030204" pitchFamily="34" charset="0"/>
                        </a:rPr>
                        <a:t>-23.90</a:t>
                      </a:r>
                    </a:p>
                  </a:txBody>
                  <a:tcPr marL="9525" marR="9525" marT="9525" marB="0" anchor="b"/>
                </a:tc>
                <a:tc>
                  <a:txBody>
                    <a:bodyPr/>
                    <a:lstStyle/>
                    <a:p>
                      <a:pPr algn="ctr" fontAlgn="b"/>
                      <a:r>
                        <a:rPr lang="en-US" sz="900" b="0" i="0" u="none" strike="noStrike">
                          <a:solidFill>
                            <a:srgbClr val="000000"/>
                          </a:solidFill>
                          <a:effectLst/>
                          <a:latin typeface="Calibri" panose="020F0502020204030204" pitchFamily="34" charset="0"/>
                        </a:rPr>
                        <a:t>-5.62</a:t>
                      </a:r>
                    </a:p>
                  </a:txBody>
                  <a:tcPr marL="9525" marR="9525" marT="9525" marB="0" anchor="b"/>
                </a:tc>
                <a:tc>
                  <a:txBody>
                    <a:bodyPr/>
                    <a:lstStyle/>
                    <a:p>
                      <a:pPr algn="ctr" fontAlgn="b"/>
                      <a:r>
                        <a:rPr lang="en-US" sz="900" b="0" i="0" u="none" strike="noStrike">
                          <a:solidFill>
                            <a:srgbClr val="000000"/>
                          </a:solidFill>
                          <a:effectLst/>
                          <a:latin typeface="Calibri" panose="020F0502020204030204" pitchFamily="34" charset="0"/>
                        </a:rPr>
                        <a:t>0.31</a:t>
                      </a:r>
                    </a:p>
                  </a:txBody>
                  <a:tcPr marL="9525" marR="9525" marT="9525" marB="0" anchor="b"/>
                </a:tc>
                <a:extLst>
                  <a:ext uri="{0D108BD9-81ED-4DB2-BD59-A6C34878D82A}">
                    <a16:rowId xmlns:a16="http://schemas.microsoft.com/office/drawing/2014/main" val="2118974191"/>
                  </a:ext>
                </a:extLst>
              </a:tr>
            </a:tbl>
          </a:graphicData>
        </a:graphic>
      </p:graphicFrame>
      <p:sp>
        <p:nvSpPr>
          <p:cNvPr id="44" name="TextBox 43">
            <a:extLst>
              <a:ext uri="{FF2B5EF4-FFF2-40B4-BE49-F238E27FC236}">
                <a16:creationId xmlns:a16="http://schemas.microsoft.com/office/drawing/2014/main" id="{B13182BA-7BAD-4FC1-BC76-A73C5E77CEFC}"/>
              </a:ext>
            </a:extLst>
          </p:cNvPr>
          <p:cNvSpPr txBox="1"/>
          <p:nvPr/>
        </p:nvSpPr>
        <p:spPr>
          <a:xfrm>
            <a:off x="495512" y="5045858"/>
            <a:ext cx="806631" cy="196977"/>
          </a:xfrm>
          <a:prstGeom prst="rect">
            <a:avLst/>
          </a:prstGeom>
          <a:noFill/>
        </p:spPr>
        <p:txBody>
          <a:bodyPr wrap="none" rtlCol="0">
            <a:spAutoFit/>
          </a:bodyPr>
          <a:lstStyle/>
          <a:p>
            <a:r>
              <a:rPr lang="en-US" sz="680"/>
              <a:t>As of 12/31/2022</a:t>
            </a:r>
          </a:p>
        </p:txBody>
      </p:sp>
      <p:sp>
        <p:nvSpPr>
          <p:cNvPr id="2" name="Rectangle 1">
            <a:extLst>
              <a:ext uri="{FF2B5EF4-FFF2-40B4-BE49-F238E27FC236}">
                <a16:creationId xmlns:a16="http://schemas.microsoft.com/office/drawing/2014/main" id="{9BFF4BB4-15C0-BE70-93AC-BCF2E488D88B}"/>
              </a:ext>
            </a:extLst>
          </p:cNvPr>
          <p:cNvSpPr/>
          <p:nvPr/>
        </p:nvSpPr>
        <p:spPr>
          <a:xfrm>
            <a:off x="334356" y="7406804"/>
            <a:ext cx="5029200" cy="246221"/>
          </a:xfrm>
          <a:prstGeom prst="rect">
            <a:avLst/>
          </a:prstGeom>
        </p:spPr>
        <p:txBody>
          <a:bodyPr>
            <a:spAutoFit/>
          </a:bodyPr>
          <a:lstStyle/>
          <a:p>
            <a:pPr lvl="0" algn="ctr"/>
            <a:r>
              <a:rPr lang="en-US" altLang="en-US" sz="1000" err="1">
                <a:latin typeface="Calibri" panose="020F0502020204030204" pitchFamily="34" charset="0"/>
                <a:ea typeface="Calibri" panose="020F0502020204030204" pitchFamily="34" charset="0"/>
                <a:cs typeface="Calibri" panose="020F0502020204030204" pitchFamily="34" charset="0"/>
              </a:rPr>
              <a:t>ALTSDB</a:t>
            </a:r>
            <a:r>
              <a:rPr lang="en-US" altLang="en-US" sz="1000">
                <a:latin typeface="Calibri" panose="020F0502020204030204" pitchFamily="34" charset="0"/>
                <a:ea typeface="Calibri" panose="020F0502020204030204" pitchFamily="34" charset="0"/>
                <a:cs typeface="Calibri" panose="020F0502020204030204" pitchFamily="34" charset="0"/>
              </a:rPr>
              <a:t> USE ONLY • NOT FDIC INSURED • NOT BANK GUARANTEED • MAY LOSE VALUE</a:t>
            </a:r>
          </a:p>
        </p:txBody>
      </p:sp>
    </p:spTree>
    <p:extLst>
      <p:ext uri="{BB962C8B-B14F-4D97-AF65-F5344CB8AC3E}">
        <p14:creationId xmlns:p14="http://schemas.microsoft.com/office/powerpoint/2010/main" val="11982099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4">
            <a:extLst>
              <a:ext uri="{FF2B5EF4-FFF2-40B4-BE49-F238E27FC236}">
                <a16:creationId xmlns:a16="http://schemas.microsoft.com/office/drawing/2014/main" id="{76BBB679-AEBC-45D6-8725-1634446C23D4}"/>
              </a:ext>
            </a:extLst>
          </p:cNvPr>
          <p:cNvSpPr txBox="1">
            <a:spLocks/>
          </p:cNvSpPr>
          <p:nvPr/>
        </p:nvSpPr>
        <p:spPr>
          <a:xfrm>
            <a:off x="334356" y="3283712"/>
            <a:ext cx="7772400" cy="369332"/>
          </a:xfrm>
          <a:prstGeom prst="rect">
            <a:avLst/>
          </a:prstGeom>
        </p:spPr>
        <p:txBody>
          <a:bodyPr/>
          <a:lstStyle>
            <a:lvl1pPr algn="l" defTabSz="754380" rtl="0" eaLnBrk="1" latinLnBrk="0" hangingPunct="1">
              <a:lnSpc>
                <a:spcPct val="90000"/>
              </a:lnSpc>
              <a:spcBef>
                <a:spcPct val="0"/>
              </a:spcBef>
              <a:buNone/>
              <a:defRPr sz="3630" kern="1200">
                <a:solidFill>
                  <a:schemeClr val="tx1"/>
                </a:solidFill>
                <a:latin typeface="+mj-lt"/>
                <a:ea typeface="+mj-ea"/>
                <a:cs typeface="+mj-cs"/>
              </a:defRPr>
            </a:lvl1pPr>
          </a:lstStyle>
          <a:p>
            <a:pPr fontAlgn="auto">
              <a:spcAft>
                <a:spcPts val="0"/>
              </a:spcAft>
            </a:pPr>
            <a:r>
              <a:rPr lang="en-US" sz="3200" b="1" dirty="0"/>
              <a:t>VII.   Master Limited Partnerships (MLPs)</a:t>
            </a:r>
          </a:p>
        </p:txBody>
      </p:sp>
      <p:cxnSp>
        <p:nvCxnSpPr>
          <p:cNvPr id="3" name="Straight Connector 2">
            <a:extLst>
              <a:ext uri="{FF2B5EF4-FFF2-40B4-BE49-F238E27FC236}">
                <a16:creationId xmlns:a16="http://schemas.microsoft.com/office/drawing/2014/main" id="{8B2EA6CF-CEF8-4C94-AAFC-523A9FD2C68E}"/>
              </a:ext>
            </a:extLst>
          </p:cNvPr>
          <p:cNvCxnSpPr/>
          <p:nvPr/>
        </p:nvCxnSpPr>
        <p:spPr>
          <a:xfrm>
            <a:off x="0" y="3886200"/>
            <a:ext cx="1005840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E62EB27B-4018-4F55-92C3-181ED30649E1}"/>
              </a:ext>
            </a:extLst>
          </p:cNvPr>
          <p:cNvSpPr/>
          <p:nvPr/>
        </p:nvSpPr>
        <p:spPr>
          <a:xfrm>
            <a:off x="6400800" y="7058557"/>
            <a:ext cx="3397827" cy="5990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2CC40D7D-32F9-4DDE-B159-06A34618ED14}"/>
              </a:ext>
            </a:extLst>
          </p:cNvPr>
          <p:cNvSpPr txBox="1"/>
          <p:nvPr/>
        </p:nvSpPr>
        <p:spPr>
          <a:xfrm>
            <a:off x="6400800" y="7206750"/>
            <a:ext cx="3657600" cy="292388"/>
          </a:xfrm>
          <a:prstGeom prst="rect">
            <a:avLst/>
          </a:prstGeom>
          <a:noFill/>
        </p:spPr>
        <p:txBody>
          <a:bodyPr wrap="square" rtlCol="0">
            <a:spAutoFit/>
          </a:bodyPr>
          <a:lstStyle/>
          <a:p>
            <a:r>
              <a:rPr lang="en-US" sz="1300" b="1">
                <a:solidFill>
                  <a:srgbClr val="001C5C"/>
                </a:solidFill>
              </a:rPr>
              <a:t>Infrastructure Capital Management, LLC</a:t>
            </a:r>
          </a:p>
        </p:txBody>
      </p:sp>
      <p:sp>
        <p:nvSpPr>
          <p:cNvPr id="26" name="Rectangle 25">
            <a:extLst>
              <a:ext uri="{FF2B5EF4-FFF2-40B4-BE49-F238E27FC236}">
                <a16:creationId xmlns:a16="http://schemas.microsoft.com/office/drawing/2014/main" id="{3DD7B68D-7E93-4641-B727-FF46E231A6D7}"/>
              </a:ext>
            </a:extLst>
          </p:cNvPr>
          <p:cNvSpPr/>
          <p:nvPr/>
        </p:nvSpPr>
        <p:spPr>
          <a:xfrm>
            <a:off x="6400800" y="7048166"/>
            <a:ext cx="3397827" cy="5990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7" name="TextBox 26">
            <a:extLst>
              <a:ext uri="{FF2B5EF4-FFF2-40B4-BE49-F238E27FC236}">
                <a16:creationId xmlns:a16="http://schemas.microsoft.com/office/drawing/2014/main" id="{A8550854-F862-40B2-9A5A-E67A190A0B88}"/>
              </a:ext>
            </a:extLst>
          </p:cNvPr>
          <p:cNvSpPr txBox="1"/>
          <p:nvPr/>
        </p:nvSpPr>
        <p:spPr>
          <a:xfrm>
            <a:off x="6400800" y="7196359"/>
            <a:ext cx="3657600" cy="323165"/>
          </a:xfrm>
          <a:prstGeom prst="rect">
            <a:avLst/>
          </a:prstGeom>
          <a:noFill/>
        </p:spPr>
        <p:txBody>
          <a:bodyPr wrap="square" rtlCol="0">
            <a:spAutoFit/>
          </a:bodyPr>
          <a:lstStyle/>
          <a:p>
            <a:r>
              <a:rPr lang="en-US" sz="1500" b="1">
                <a:solidFill>
                  <a:srgbClr val="001C5C"/>
                </a:solidFill>
                <a:latin typeface="+mn-lt"/>
              </a:rPr>
              <a:t>Infrastructure Capital Advisors, LLC</a:t>
            </a:r>
          </a:p>
        </p:txBody>
      </p:sp>
      <p:sp>
        <p:nvSpPr>
          <p:cNvPr id="11" name="Rectangle 10">
            <a:extLst>
              <a:ext uri="{FF2B5EF4-FFF2-40B4-BE49-F238E27FC236}">
                <a16:creationId xmlns:a16="http://schemas.microsoft.com/office/drawing/2014/main" id="{6D8A5118-1558-4F14-9F2B-336B2D7DF2A8}"/>
              </a:ext>
            </a:extLst>
          </p:cNvPr>
          <p:cNvSpPr/>
          <p:nvPr/>
        </p:nvSpPr>
        <p:spPr>
          <a:xfrm>
            <a:off x="6400800" y="7058557"/>
            <a:ext cx="3397827" cy="5990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TextBox 11">
            <a:extLst>
              <a:ext uri="{FF2B5EF4-FFF2-40B4-BE49-F238E27FC236}">
                <a16:creationId xmlns:a16="http://schemas.microsoft.com/office/drawing/2014/main" id="{480C576A-92D0-47FC-9939-BDB15DA90F6C}"/>
              </a:ext>
            </a:extLst>
          </p:cNvPr>
          <p:cNvSpPr txBox="1"/>
          <p:nvPr/>
        </p:nvSpPr>
        <p:spPr>
          <a:xfrm>
            <a:off x="6400800" y="7206750"/>
            <a:ext cx="3657600" cy="323165"/>
          </a:xfrm>
          <a:prstGeom prst="rect">
            <a:avLst/>
          </a:prstGeom>
          <a:noFill/>
        </p:spPr>
        <p:txBody>
          <a:bodyPr wrap="square" rtlCol="0">
            <a:spAutoFit/>
          </a:bodyPr>
          <a:lstStyle/>
          <a:p>
            <a:r>
              <a:rPr lang="en-US" sz="1500" b="1">
                <a:solidFill>
                  <a:srgbClr val="001C5C"/>
                </a:solidFill>
                <a:latin typeface="+mn-lt"/>
              </a:rPr>
              <a:t>Infrastructure Capital Advisors, LLC</a:t>
            </a:r>
          </a:p>
        </p:txBody>
      </p:sp>
      <p:sp>
        <p:nvSpPr>
          <p:cNvPr id="13" name="Slide Number Placeholder 1">
            <a:extLst>
              <a:ext uri="{FF2B5EF4-FFF2-40B4-BE49-F238E27FC236}">
                <a16:creationId xmlns:a16="http://schemas.microsoft.com/office/drawing/2014/main" id="{995FBC70-6ACE-87D1-502B-A9EECC87AA2B}"/>
              </a:ext>
            </a:extLst>
          </p:cNvPr>
          <p:cNvSpPr txBox="1">
            <a:spLocks/>
          </p:cNvSpPr>
          <p:nvPr/>
        </p:nvSpPr>
        <p:spPr>
          <a:xfrm>
            <a:off x="0" y="7358062"/>
            <a:ext cx="2262187" cy="414338"/>
          </a:xfrm>
          <a:prstGeom prst="rect">
            <a:avLst/>
          </a:prstGeom>
        </p:spPr>
        <p:txBody>
          <a:bodyPr vert="horz" lIns="91440" tIns="45720" rIns="91440" bIns="45720" rtlCol="0" anchor="ctr"/>
          <a:lstStyle>
            <a:defPPr>
              <a:defRPr lang="en-US"/>
            </a:defPPr>
            <a:lvl1pPr algn="l" rtl="0" eaLnBrk="0" fontAlgn="base" hangingPunct="0">
              <a:spcBef>
                <a:spcPct val="0"/>
              </a:spcBef>
              <a:spcAft>
                <a:spcPct val="0"/>
              </a:spcAft>
              <a:defRPr sz="990" kern="1200">
                <a:solidFill>
                  <a:schemeClr val="tx1"/>
                </a:solidFill>
                <a:latin typeface="Arial" panose="020B0604020202020204" pitchFamily="34" charset="0"/>
                <a:ea typeface="+mn-ea"/>
                <a:cs typeface="+mn-cs"/>
              </a:defRPr>
            </a:lvl1pPr>
            <a:lvl2pPr marL="457093"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187"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279"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372"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5465" algn="l" defTabSz="914187" rtl="0" eaLnBrk="1" latinLnBrk="0" hangingPunct="1">
              <a:defRPr sz="1200" kern="1200">
                <a:solidFill>
                  <a:schemeClr val="tx1"/>
                </a:solidFill>
                <a:latin typeface="Arial" panose="020B0604020202020204" pitchFamily="34" charset="0"/>
                <a:ea typeface="+mn-ea"/>
                <a:cs typeface="+mn-cs"/>
              </a:defRPr>
            </a:lvl6pPr>
            <a:lvl7pPr marL="2742560" algn="l" defTabSz="914187" rtl="0" eaLnBrk="1" latinLnBrk="0" hangingPunct="1">
              <a:defRPr sz="1200" kern="1200">
                <a:solidFill>
                  <a:schemeClr val="tx1"/>
                </a:solidFill>
                <a:latin typeface="Arial" panose="020B0604020202020204" pitchFamily="34" charset="0"/>
                <a:ea typeface="+mn-ea"/>
                <a:cs typeface="+mn-cs"/>
              </a:defRPr>
            </a:lvl7pPr>
            <a:lvl8pPr marL="3199651" algn="l" defTabSz="914187" rtl="0" eaLnBrk="1" latinLnBrk="0" hangingPunct="1">
              <a:defRPr sz="1200" kern="1200">
                <a:solidFill>
                  <a:schemeClr val="tx1"/>
                </a:solidFill>
                <a:latin typeface="Arial" panose="020B0604020202020204" pitchFamily="34" charset="0"/>
                <a:ea typeface="+mn-ea"/>
                <a:cs typeface="+mn-cs"/>
              </a:defRPr>
            </a:lvl8pPr>
            <a:lvl9pPr marL="3656744" algn="l" defTabSz="914187" rtl="0" eaLnBrk="1" latinLnBrk="0" hangingPunct="1">
              <a:defRPr sz="1200" kern="1200">
                <a:solidFill>
                  <a:schemeClr val="tx1"/>
                </a:solidFill>
                <a:latin typeface="Arial" panose="020B0604020202020204" pitchFamily="34" charset="0"/>
                <a:ea typeface="+mn-ea"/>
                <a:cs typeface="+mn-cs"/>
              </a:defRPr>
            </a:lvl9pPr>
          </a:lstStyle>
          <a:p>
            <a:fld id="{EE22647F-8580-4E23-95E9-78AD894D0ADF}" type="slidenum">
              <a:rPr lang="en-US" smtClean="0"/>
              <a:pPr/>
              <a:t>35</a:t>
            </a:fld>
            <a:endParaRPr lang="en-US"/>
          </a:p>
        </p:txBody>
      </p:sp>
      <p:sp>
        <p:nvSpPr>
          <p:cNvPr id="14" name="Rectangle 13">
            <a:extLst>
              <a:ext uri="{FF2B5EF4-FFF2-40B4-BE49-F238E27FC236}">
                <a16:creationId xmlns:a16="http://schemas.microsoft.com/office/drawing/2014/main" id="{38C027F0-400B-169B-0C74-C5A13AAC0311}"/>
              </a:ext>
            </a:extLst>
          </p:cNvPr>
          <p:cNvSpPr/>
          <p:nvPr/>
        </p:nvSpPr>
        <p:spPr>
          <a:xfrm>
            <a:off x="334356" y="7442120"/>
            <a:ext cx="5029200" cy="246221"/>
          </a:xfrm>
          <a:prstGeom prst="rect">
            <a:avLst/>
          </a:prstGeom>
        </p:spPr>
        <p:txBody>
          <a:bodyPr>
            <a:spAutoFit/>
          </a:bodyPr>
          <a:lstStyle/>
          <a:p>
            <a:pPr lvl="0" algn="ctr"/>
            <a:r>
              <a:rPr lang="en-US" altLang="en-US" sz="1000" err="1">
                <a:latin typeface="Calibri" panose="020F0502020204030204" pitchFamily="34" charset="0"/>
                <a:ea typeface="Calibri" panose="020F0502020204030204" pitchFamily="34" charset="0"/>
                <a:cs typeface="Calibri" panose="020F0502020204030204" pitchFamily="34" charset="0"/>
              </a:rPr>
              <a:t>ALTSDB</a:t>
            </a:r>
            <a:r>
              <a:rPr lang="en-US" altLang="en-US" sz="1000">
                <a:latin typeface="Calibri" panose="020F0502020204030204" pitchFamily="34" charset="0"/>
                <a:ea typeface="Calibri" panose="020F0502020204030204" pitchFamily="34" charset="0"/>
                <a:cs typeface="Calibri" panose="020F0502020204030204" pitchFamily="34" charset="0"/>
              </a:rPr>
              <a:t> USE ONLY • NOT FDIC INSURED • NOT BANK GUARANTEED • MAY LOSE VALUE</a:t>
            </a:r>
          </a:p>
        </p:txBody>
      </p:sp>
    </p:spTree>
    <p:extLst>
      <p:ext uri="{BB962C8B-B14F-4D97-AF65-F5344CB8AC3E}">
        <p14:creationId xmlns:p14="http://schemas.microsoft.com/office/powerpoint/2010/main" val="42151118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6">
            <a:extLst>
              <a:ext uri="{FF2B5EF4-FFF2-40B4-BE49-F238E27FC236}">
                <a16:creationId xmlns:a16="http://schemas.microsoft.com/office/drawing/2014/main" id="{D6D60D44-B57E-455B-8406-30ECDA6ACDAD}"/>
              </a:ext>
            </a:extLst>
          </p:cNvPr>
          <p:cNvSpPr txBox="1">
            <a:spLocks noChangeArrowheads="1"/>
          </p:cNvSpPr>
          <p:nvPr>
            <p:custDataLst>
              <p:tags r:id="rId1"/>
            </p:custDataLst>
          </p:nvPr>
        </p:nvSpPr>
        <p:spPr bwMode="auto">
          <a:xfrm>
            <a:off x="693695" y="950915"/>
            <a:ext cx="8686842"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50800" rIns="0" bIns="0">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eaLnBrk="1" hangingPunct="1"/>
            <a:r>
              <a:rPr lang="en-US" altLang="en-US" sz="2000" b="1">
                <a:solidFill>
                  <a:srgbClr val="001C5C"/>
                </a:solidFill>
                <a:latin typeface="Calibri" panose="020F0502020204030204" pitchFamily="34" charset="0"/>
                <a:ea typeface="ＭＳ Ｐゴシック" panose="020B0600070205080204" pitchFamily="34" charset="-128"/>
                <a:cs typeface="Calibri" panose="020F0502020204030204" pitchFamily="34" charset="0"/>
              </a:rPr>
              <a:t>Commodity Outlook</a:t>
            </a:r>
          </a:p>
        </p:txBody>
      </p:sp>
      <p:sp>
        <p:nvSpPr>
          <p:cNvPr id="7" name="Rectangle 8">
            <a:extLst>
              <a:ext uri="{FF2B5EF4-FFF2-40B4-BE49-F238E27FC236}">
                <a16:creationId xmlns:a16="http://schemas.microsoft.com/office/drawing/2014/main" id="{32DA6ECB-DE06-4DD1-87AA-373E171822C4}"/>
              </a:ext>
            </a:extLst>
          </p:cNvPr>
          <p:cNvSpPr>
            <a:spLocks noChangeArrowheads="1"/>
          </p:cNvSpPr>
          <p:nvPr/>
        </p:nvSpPr>
        <p:spPr bwMode="auto">
          <a:xfrm>
            <a:off x="465136" y="950915"/>
            <a:ext cx="85710" cy="338138"/>
          </a:xfrm>
          <a:prstGeom prst="rect">
            <a:avLst/>
          </a:prstGeom>
          <a:solidFill>
            <a:srgbClr val="001C5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eaLnBrk="1" hangingPunct="1"/>
            <a:endParaRPr lang="en-GB" altLang="en-US" sz="1800" b="1">
              <a:solidFill>
                <a:schemeClr val="tx2"/>
              </a:solidFill>
              <a:latin typeface="Book Antiqua" panose="02040602050305030304" pitchFamily="18" charset="0"/>
            </a:endParaRPr>
          </a:p>
        </p:txBody>
      </p:sp>
      <p:sp>
        <p:nvSpPr>
          <p:cNvPr id="10" name="TextBox 9">
            <a:extLst>
              <a:ext uri="{FF2B5EF4-FFF2-40B4-BE49-F238E27FC236}">
                <a16:creationId xmlns:a16="http://schemas.microsoft.com/office/drawing/2014/main" id="{6188EC36-53E6-460E-9292-05823E4CAF86}"/>
              </a:ext>
            </a:extLst>
          </p:cNvPr>
          <p:cNvSpPr txBox="1"/>
          <p:nvPr/>
        </p:nvSpPr>
        <p:spPr>
          <a:xfrm>
            <a:off x="465136" y="6372867"/>
            <a:ext cx="8689022" cy="830997"/>
          </a:xfrm>
          <a:prstGeom prst="rect">
            <a:avLst/>
          </a:prstGeom>
          <a:noFill/>
        </p:spPr>
        <p:txBody>
          <a:bodyPr wrap="square">
            <a:spAutoFit/>
          </a:bodyPr>
          <a:lstStyle/>
          <a:p>
            <a:r>
              <a:rPr lang="en-US" sz="1200" i="1">
                <a:latin typeface="Calibri" panose="020F0502020204030204" pitchFamily="34" charset="0"/>
                <a:cs typeface="Calibri" panose="020F0502020204030204" pitchFamily="34" charset="0"/>
              </a:rPr>
              <a:t>The commodity outlook and observations discussed here are the result of research conducted by the </a:t>
            </a:r>
            <a:r>
              <a:rPr lang="en-US" sz="1200" i="1" err="1">
                <a:latin typeface="Calibri" panose="020F0502020204030204" pitchFamily="34" charset="0"/>
                <a:cs typeface="Calibri" panose="020F0502020204030204" pitchFamily="34" charset="0"/>
              </a:rPr>
              <a:t>InfraCap</a:t>
            </a:r>
            <a:r>
              <a:rPr lang="en-US" sz="1200" i="1">
                <a:latin typeface="Calibri" panose="020F0502020204030204" pitchFamily="34" charset="0"/>
                <a:cs typeface="Calibri" panose="020F0502020204030204" pitchFamily="34" charset="0"/>
              </a:rPr>
              <a:t> portfolio management and research team. These observations reflect their industry expertise and have been prepared using sources of information generally believed to be reliable; however, their accuracy is not guaranteed. Opinions represented are subject to change and should not be considered investment advice. </a:t>
            </a:r>
          </a:p>
        </p:txBody>
      </p:sp>
      <p:sp>
        <p:nvSpPr>
          <p:cNvPr id="9" name="TextBox 8">
            <a:extLst>
              <a:ext uri="{FF2B5EF4-FFF2-40B4-BE49-F238E27FC236}">
                <a16:creationId xmlns:a16="http://schemas.microsoft.com/office/drawing/2014/main" id="{2784E751-C6AA-2F55-153F-F6B85C6AAF19}"/>
              </a:ext>
            </a:extLst>
          </p:cNvPr>
          <p:cNvSpPr txBox="1"/>
          <p:nvPr/>
        </p:nvSpPr>
        <p:spPr>
          <a:xfrm>
            <a:off x="465135" y="1418372"/>
            <a:ext cx="9097965" cy="4519250"/>
          </a:xfrm>
          <a:prstGeom prst="rect">
            <a:avLst/>
          </a:prstGeom>
          <a:noFill/>
        </p:spPr>
        <p:txBody>
          <a:bodyPr wrap="square">
            <a:spAutoFit/>
          </a:bodyPr>
          <a:lstStyle/>
          <a:p>
            <a:pPr marR="0" lvl="0">
              <a:lnSpc>
                <a:spcPct val="107000"/>
              </a:lnSpc>
              <a:spcBef>
                <a:spcPts val="0"/>
              </a:spcBef>
              <a:spcAft>
                <a:spcPts val="800"/>
              </a:spcAft>
            </a:pPr>
            <a:r>
              <a:rPr lang="en-US" sz="1600" b="1">
                <a:solidFill>
                  <a:srgbClr val="201F1E"/>
                </a:solidFill>
                <a:effectLst/>
                <a:latin typeface="Calibri" panose="020F0502020204030204" pitchFamily="34" charset="0"/>
                <a:ea typeface="Times New Roman" panose="02020603050405020304" pitchFamily="18" charset="0"/>
              </a:rPr>
              <a:t>We expect oil to trade in the $80-100 range while the Ukrainian War continues, with European natural gas prices at the energy equivalent of oil being at over $150/barrel. </a:t>
            </a:r>
            <a:r>
              <a:rPr lang="en-US" sz="1600">
                <a:solidFill>
                  <a:srgbClr val="201F1E"/>
                </a:solidFill>
                <a:effectLst/>
                <a:latin typeface="Calibri" panose="020F0502020204030204" pitchFamily="34" charset="0"/>
                <a:ea typeface="Times New Roman" panose="02020603050405020304" pitchFamily="18" charset="0"/>
              </a:rPr>
              <a:t>The European energy crisis is likely to offset weak global demand for oil. The end of the China’s Zero Covid policy will result in a recovery of oil demand. We believe WTI to rise above $90 as we finish the winter heating season.</a:t>
            </a:r>
          </a:p>
          <a:p>
            <a:pPr marR="0" lvl="0">
              <a:lnSpc>
                <a:spcPct val="107000"/>
              </a:lnSpc>
              <a:spcBef>
                <a:spcPts val="0"/>
              </a:spcBef>
              <a:spcAft>
                <a:spcPts val="800"/>
              </a:spcAft>
            </a:pPr>
            <a:endParaRPr lang="en-US" sz="1600">
              <a:effectLst/>
              <a:latin typeface="+mn-lt"/>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sz="1400" b="1">
                <a:solidFill>
                  <a:srgbClr val="202020"/>
                </a:solidFill>
                <a:effectLst/>
                <a:latin typeface="Calibri" panose="020F0502020204030204" pitchFamily="34" charset="0"/>
                <a:ea typeface="Times New Roman" panose="02020603050405020304" pitchFamily="18" charset="0"/>
                <a:cs typeface="Calibri" panose="020F0502020204030204" pitchFamily="34" charset="0"/>
              </a:rPr>
              <a:t>The key global energy/climate opportunity is to rapidly develop US natural gas transmission and export capacity of the US.</a:t>
            </a:r>
            <a:r>
              <a:rPr lang="en-US" sz="1400">
                <a:effectLst/>
                <a:latin typeface="Calibri" panose="020F0502020204030204" pitchFamily="34" charset="0"/>
                <a:ea typeface="Calibri" panose="020F0502020204030204" pitchFamily="34" charset="0"/>
                <a:cs typeface="Calibri" panose="020F0502020204030204" pitchFamily="34" charset="0"/>
              </a:rPr>
              <a:t> </a:t>
            </a:r>
            <a:r>
              <a:rPr lang="en-US" sz="1400">
                <a:solidFill>
                  <a:srgbClr val="202020"/>
                </a:solidFill>
                <a:effectLst/>
                <a:latin typeface="Calibri" panose="020F0502020204030204" pitchFamily="34" charset="0"/>
                <a:ea typeface="Times New Roman" panose="02020603050405020304" pitchFamily="18" charset="0"/>
                <a:cs typeface="Calibri" panose="020F0502020204030204" pitchFamily="34" charset="0"/>
              </a:rPr>
              <a:t>There is a 70% discount of US natural gas prices relative to European prices.</a:t>
            </a:r>
            <a:r>
              <a:rPr lang="en-US" sz="1400">
                <a:effectLst/>
                <a:latin typeface="Calibri" panose="020F0502020204030204" pitchFamily="34" charset="0"/>
                <a:ea typeface="Calibri" panose="020F0502020204030204" pitchFamily="34" charset="0"/>
                <a:cs typeface="Calibri" panose="020F0502020204030204" pitchFamily="34" charset="0"/>
              </a:rPr>
              <a:t> </a:t>
            </a:r>
            <a:r>
              <a:rPr lang="en-US" sz="1400">
                <a:solidFill>
                  <a:srgbClr val="202020"/>
                </a:solidFill>
                <a:effectLst/>
                <a:latin typeface="Calibri" panose="020F0502020204030204" pitchFamily="34" charset="0"/>
                <a:ea typeface="Times New Roman" panose="02020603050405020304" pitchFamily="18" charset="0"/>
                <a:cs typeface="Calibri" panose="020F0502020204030204" pitchFamily="34" charset="0"/>
              </a:rPr>
              <a:t>Expanding natural gas consumption reduces the consumption of coal, and coal represents over 44% of global carbon emissions.</a:t>
            </a:r>
            <a:r>
              <a:rPr lang="en-US" sz="1400">
                <a:effectLst/>
                <a:latin typeface="Calibri" panose="020F0502020204030204" pitchFamily="34" charset="0"/>
                <a:ea typeface="Calibri" panose="020F0502020204030204" pitchFamily="34" charset="0"/>
                <a:cs typeface="Calibri" panose="020F0502020204030204" pitchFamily="34" charset="0"/>
              </a:rPr>
              <a:t> </a:t>
            </a:r>
            <a:r>
              <a:rPr lang="en-US" sz="1400">
                <a:solidFill>
                  <a:srgbClr val="202020"/>
                </a:solidFill>
                <a:effectLst/>
                <a:latin typeface="Calibri" panose="020F0502020204030204" pitchFamily="34" charset="0"/>
                <a:ea typeface="Times New Roman" panose="02020603050405020304" pitchFamily="18" charset="0"/>
                <a:cs typeface="Calibri" panose="020F0502020204030204" pitchFamily="34" charset="0"/>
              </a:rPr>
              <a:t>Natural gas prices are now down 25% from the beginning of 2022 and 70% from the 2022 highs, which is highly deflationary as gas and electricity comprise half of the energy component of CPI and bleeds through to core CPI.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800"/>
              </a:spcAft>
            </a:pPr>
            <a:endParaRPr lang="en-US" sz="1400" b="1">
              <a:effectLst/>
              <a:latin typeface="+mn-lt"/>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Font typeface="Symbol" panose="05050102010706020507" pitchFamily="18" charset="2"/>
              <a:buChar char=""/>
            </a:pPr>
            <a:r>
              <a:rPr lang="en-US" sz="1400" b="1">
                <a:solidFill>
                  <a:srgbClr val="202020"/>
                </a:solidFill>
                <a:effectLst/>
                <a:latin typeface="Calibri" panose="020F0502020204030204" pitchFamily="34" charset="0"/>
                <a:ea typeface="Times New Roman" panose="02020603050405020304" pitchFamily="18" charset="0"/>
                <a:cs typeface="Calibri" panose="020F0502020204030204" pitchFamily="34" charset="0"/>
              </a:rPr>
              <a:t>High European natural gas prices are driving fuel oil/distillate prices through the roof as distillate can be used as a substitute for natural gas and is easy to ship.</a:t>
            </a:r>
            <a:r>
              <a:rPr lang="en-US" sz="1400">
                <a:solidFill>
                  <a:srgbClr val="202020"/>
                </a:solidFill>
                <a:effectLst/>
                <a:latin typeface="Calibri" panose="020F0502020204030204" pitchFamily="34" charset="0"/>
                <a:ea typeface="Times New Roman" panose="02020603050405020304" pitchFamily="18" charset="0"/>
                <a:cs typeface="Calibri" panose="020F0502020204030204" pitchFamily="34" charset="0"/>
              </a:rPr>
              <a:t> Margins for refining distillates, including heating oil are near all-time highs at over ~$55.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pPr>
            <a:endParaRPr lang="en-US" sz="1400">
              <a:effectLst/>
              <a:latin typeface="+mn-lt"/>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Font typeface="+mj-lt"/>
              <a:buAutoNum type="alphaUcParenR"/>
            </a:pPr>
            <a:endParaRPr lang="en-US">
              <a:effectLst/>
              <a:latin typeface="+mn-lt"/>
              <a:ea typeface="Calibri" panose="020F0502020204030204" pitchFamily="34" charset="0"/>
              <a:cs typeface="Arial" panose="020B0604020202020204" pitchFamily="34" charset="0"/>
            </a:endParaRPr>
          </a:p>
        </p:txBody>
      </p:sp>
      <p:sp>
        <p:nvSpPr>
          <p:cNvPr id="3" name="Slide Number Placeholder 1">
            <a:extLst>
              <a:ext uri="{FF2B5EF4-FFF2-40B4-BE49-F238E27FC236}">
                <a16:creationId xmlns:a16="http://schemas.microsoft.com/office/drawing/2014/main" id="{04FD2D99-0268-7FEE-FD12-91AB785B216B}"/>
              </a:ext>
            </a:extLst>
          </p:cNvPr>
          <p:cNvSpPr txBox="1">
            <a:spLocks/>
          </p:cNvSpPr>
          <p:nvPr/>
        </p:nvSpPr>
        <p:spPr>
          <a:xfrm>
            <a:off x="147921" y="7255949"/>
            <a:ext cx="2195652" cy="402151"/>
          </a:xfrm>
          <a:prstGeom prst="rect">
            <a:avLst/>
          </a:prstGeom>
        </p:spPr>
        <p:txBody>
          <a:bodyPr vert="horz" lIns="88750" tIns="44375" rIns="88750" bIns="44375" rtlCol="0" anchor="ctr"/>
          <a:lstStyle>
            <a:defPPr>
              <a:defRPr lang="en-US"/>
            </a:defPPr>
            <a:lvl1pPr algn="l" rtl="0" eaLnBrk="0" fontAlgn="base" hangingPunct="0">
              <a:spcBef>
                <a:spcPct val="0"/>
              </a:spcBef>
              <a:spcAft>
                <a:spcPct val="0"/>
              </a:spcAft>
              <a:defRPr sz="990" kern="1200">
                <a:solidFill>
                  <a:schemeClr val="tx1"/>
                </a:solidFill>
                <a:latin typeface="Arial" panose="020B0604020202020204" pitchFamily="34" charset="0"/>
                <a:ea typeface="+mn-ea"/>
                <a:cs typeface="+mn-cs"/>
              </a:defRPr>
            </a:lvl1pPr>
            <a:lvl2pPr marL="457093"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187"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279"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372"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5465" algn="l" defTabSz="914187" rtl="0" eaLnBrk="1" latinLnBrk="0" hangingPunct="1">
              <a:defRPr sz="1200" kern="1200">
                <a:solidFill>
                  <a:schemeClr val="tx1"/>
                </a:solidFill>
                <a:latin typeface="Arial" panose="020B0604020202020204" pitchFamily="34" charset="0"/>
                <a:ea typeface="+mn-ea"/>
                <a:cs typeface="+mn-cs"/>
              </a:defRPr>
            </a:lvl6pPr>
            <a:lvl7pPr marL="2742560" algn="l" defTabSz="914187" rtl="0" eaLnBrk="1" latinLnBrk="0" hangingPunct="1">
              <a:defRPr sz="1200" kern="1200">
                <a:solidFill>
                  <a:schemeClr val="tx1"/>
                </a:solidFill>
                <a:latin typeface="Arial" panose="020B0604020202020204" pitchFamily="34" charset="0"/>
                <a:ea typeface="+mn-ea"/>
                <a:cs typeface="+mn-cs"/>
              </a:defRPr>
            </a:lvl7pPr>
            <a:lvl8pPr marL="3199651" algn="l" defTabSz="914187" rtl="0" eaLnBrk="1" latinLnBrk="0" hangingPunct="1">
              <a:defRPr sz="1200" kern="1200">
                <a:solidFill>
                  <a:schemeClr val="tx1"/>
                </a:solidFill>
                <a:latin typeface="Arial" panose="020B0604020202020204" pitchFamily="34" charset="0"/>
                <a:ea typeface="+mn-ea"/>
                <a:cs typeface="+mn-cs"/>
              </a:defRPr>
            </a:lvl8pPr>
            <a:lvl9pPr marL="3656744" algn="l" defTabSz="914187" rtl="0" eaLnBrk="1" latinLnBrk="0" hangingPunct="1">
              <a:defRPr sz="1200" kern="1200">
                <a:solidFill>
                  <a:schemeClr val="tx1"/>
                </a:solidFill>
                <a:latin typeface="Arial" panose="020B0604020202020204" pitchFamily="34" charset="0"/>
                <a:ea typeface="+mn-ea"/>
                <a:cs typeface="+mn-cs"/>
              </a:defRPr>
            </a:lvl9pPr>
          </a:lstStyle>
          <a:p>
            <a:fld id="{EE22647F-8580-4E23-95E9-78AD894D0ADF}" type="slidenum">
              <a:rPr lang="en-US" sz="961"/>
              <a:pPr/>
              <a:t>36</a:t>
            </a:fld>
            <a:endParaRPr lang="en-US" sz="961"/>
          </a:p>
        </p:txBody>
      </p:sp>
      <p:sp>
        <p:nvSpPr>
          <p:cNvPr id="4" name="Rectangle 3">
            <a:extLst>
              <a:ext uri="{FF2B5EF4-FFF2-40B4-BE49-F238E27FC236}">
                <a16:creationId xmlns:a16="http://schemas.microsoft.com/office/drawing/2014/main" id="{7B600FA9-5CBE-0533-2A1E-05F103A06529}"/>
              </a:ext>
            </a:extLst>
          </p:cNvPr>
          <p:cNvSpPr/>
          <p:nvPr/>
        </p:nvSpPr>
        <p:spPr>
          <a:xfrm>
            <a:off x="334356" y="7442120"/>
            <a:ext cx="5029200" cy="246221"/>
          </a:xfrm>
          <a:prstGeom prst="rect">
            <a:avLst/>
          </a:prstGeom>
        </p:spPr>
        <p:txBody>
          <a:bodyPr>
            <a:spAutoFit/>
          </a:bodyPr>
          <a:lstStyle/>
          <a:p>
            <a:pPr lvl="0" algn="ctr"/>
            <a:r>
              <a:rPr lang="en-US" altLang="en-US" sz="1000" dirty="0" err="1">
                <a:latin typeface="Calibri" panose="020F0502020204030204" pitchFamily="34" charset="0"/>
                <a:ea typeface="Calibri" panose="020F0502020204030204" pitchFamily="34" charset="0"/>
                <a:cs typeface="Calibri" panose="020F0502020204030204" pitchFamily="34" charset="0"/>
              </a:rPr>
              <a:t>ALTSDB</a:t>
            </a:r>
            <a:r>
              <a:rPr lang="en-US" altLang="en-US" sz="1000" dirty="0">
                <a:latin typeface="Calibri" panose="020F0502020204030204" pitchFamily="34" charset="0"/>
                <a:ea typeface="Calibri" panose="020F0502020204030204" pitchFamily="34" charset="0"/>
                <a:cs typeface="Calibri" panose="020F0502020204030204" pitchFamily="34" charset="0"/>
              </a:rPr>
              <a:t> USE ONLY • NOT FDIC INSURED • NOT BANK GUARANTEED • MAY LOSE VALUE</a:t>
            </a:r>
          </a:p>
        </p:txBody>
      </p:sp>
    </p:spTree>
    <p:extLst>
      <p:ext uri="{BB962C8B-B14F-4D97-AF65-F5344CB8AC3E}">
        <p14:creationId xmlns:p14="http://schemas.microsoft.com/office/powerpoint/2010/main" val="6337984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6">
            <a:extLst>
              <a:ext uri="{FF2B5EF4-FFF2-40B4-BE49-F238E27FC236}">
                <a16:creationId xmlns:a16="http://schemas.microsoft.com/office/drawing/2014/main" id="{ECAD6794-0E0E-4F4C-80D0-B0A8B831C753}"/>
              </a:ext>
            </a:extLst>
          </p:cNvPr>
          <p:cNvSpPr txBox="1">
            <a:spLocks noChangeArrowheads="1"/>
          </p:cNvSpPr>
          <p:nvPr>
            <p:custDataLst>
              <p:tags r:id="rId1"/>
            </p:custDataLst>
          </p:nvPr>
        </p:nvSpPr>
        <p:spPr bwMode="auto">
          <a:xfrm>
            <a:off x="693695" y="950915"/>
            <a:ext cx="8686842"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50800" rIns="0" bIns="0">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eaLnBrk="1" hangingPunct="1"/>
            <a:r>
              <a:rPr lang="en-US" altLang="en-US" sz="2000" b="1">
                <a:solidFill>
                  <a:srgbClr val="001C5C"/>
                </a:solidFill>
                <a:latin typeface="Calibri" panose="020F0502020204030204" pitchFamily="34" charset="0"/>
                <a:ea typeface="ＭＳ Ｐゴシック" panose="020B0600070205080204" pitchFamily="34" charset="-128"/>
                <a:cs typeface="Calibri" panose="020F0502020204030204" pitchFamily="34" charset="0"/>
              </a:rPr>
              <a:t>Worldwide Natural Gas Prices</a:t>
            </a:r>
          </a:p>
        </p:txBody>
      </p:sp>
      <p:sp>
        <p:nvSpPr>
          <p:cNvPr id="10" name="Rectangle 8">
            <a:extLst>
              <a:ext uri="{FF2B5EF4-FFF2-40B4-BE49-F238E27FC236}">
                <a16:creationId xmlns:a16="http://schemas.microsoft.com/office/drawing/2014/main" id="{DB56CDB8-FEEB-43B5-BD7D-A3C14E10BA2A}"/>
              </a:ext>
            </a:extLst>
          </p:cNvPr>
          <p:cNvSpPr>
            <a:spLocks noChangeArrowheads="1"/>
          </p:cNvSpPr>
          <p:nvPr/>
        </p:nvSpPr>
        <p:spPr bwMode="auto">
          <a:xfrm>
            <a:off x="465136" y="950915"/>
            <a:ext cx="85710" cy="338138"/>
          </a:xfrm>
          <a:prstGeom prst="rect">
            <a:avLst/>
          </a:prstGeom>
          <a:solidFill>
            <a:srgbClr val="001C5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eaLnBrk="1" hangingPunct="1"/>
            <a:endParaRPr lang="en-GB" altLang="en-US" sz="1800" b="1">
              <a:solidFill>
                <a:schemeClr val="tx2"/>
              </a:solidFill>
              <a:latin typeface="Book Antiqua" panose="02040602050305030304" pitchFamily="18" charset="0"/>
            </a:endParaRPr>
          </a:p>
        </p:txBody>
      </p:sp>
      <p:sp>
        <p:nvSpPr>
          <p:cNvPr id="8" name="TextBox 7">
            <a:extLst>
              <a:ext uri="{FF2B5EF4-FFF2-40B4-BE49-F238E27FC236}">
                <a16:creationId xmlns:a16="http://schemas.microsoft.com/office/drawing/2014/main" id="{71A75A5C-6C9F-4F0C-ACEB-BDE74C7F868C}"/>
              </a:ext>
            </a:extLst>
          </p:cNvPr>
          <p:cNvSpPr txBox="1"/>
          <p:nvPr/>
        </p:nvSpPr>
        <p:spPr>
          <a:xfrm>
            <a:off x="465136" y="6890350"/>
            <a:ext cx="9097963" cy="215444"/>
          </a:xfrm>
          <a:prstGeom prst="rect">
            <a:avLst/>
          </a:prstGeom>
          <a:noFill/>
        </p:spPr>
        <p:txBody>
          <a:bodyPr wrap="square">
            <a:spAutoFit/>
          </a:bodyPr>
          <a:lstStyle/>
          <a:p>
            <a:r>
              <a:rPr lang="en-US" sz="800"/>
              <a:t>From Bloomberg: US Natural Gas (NG1 COMB </a:t>
            </a:r>
            <a:r>
              <a:rPr lang="en-US" sz="800" err="1"/>
              <a:t>Comdty</a:t>
            </a:r>
            <a:r>
              <a:rPr lang="en-US" sz="800"/>
              <a:t>), UK Natural Gas (FSFUM1 Index). 12/31/2020 – 12/31/2022 </a:t>
            </a:r>
          </a:p>
        </p:txBody>
      </p:sp>
      <p:sp>
        <p:nvSpPr>
          <p:cNvPr id="2" name="Slide Number Placeholder 1">
            <a:extLst>
              <a:ext uri="{FF2B5EF4-FFF2-40B4-BE49-F238E27FC236}">
                <a16:creationId xmlns:a16="http://schemas.microsoft.com/office/drawing/2014/main" id="{42DBA82C-D654-A7F5-5F73-5987B56854BA}"/>
              </a:ext>
            </a:extLst>
          </p:cNvPr>
          <p:cNvSpPr txBox="1">
            <a:spLocks/>
          </p:cNvSpPr>
          <p:nvPr/>
        </p:nvSpPr>
        <p:spPr>
          <a:xfrm>
            <a:off x="0" y="7358062"/>
            <a:ext cx="2262187" cy="414338"/>
          </a:xfrm>
          <a:prstGeom prst="rect">
            <a:avLst/>
          </a:prstGeom>
        </p:spPr>
        <p:txBody>
          <a:bodyPr vert="horz" lIns="91440" tIns="45720" rIns="91440" bIns="45720" rtlCol="0" anchor="ctr"/>
          <a:lstStyle>
            <a:defPPr>
              <a:defRPr lang="en-US"/>
            </a:defPPr>
            <a:lvl1pPr algn="l" rtl="0" eaLnBrk="0" fontAlgn="base" hangingPunct="0">
              <a:spcBef>
                <a:spcPct val="0"/>
              </a:spcBef>
              <a:spcAft>
                <a:spcPct val="0"/>
              </a:spcAft>
              <a:defRPr sz="990" kern="1200">
                <a:solidFill>
                  <a:schemeClr val="tx1"/>
                </a:solidFill>
                <a:latin typeface="Arial" panose="020B0604020202020204" pitchFamily="34" charset="0"/>
                <a:ea typeface="+mn-ea"/>
                <a:cs typeface="+mn-cs"/>
              </a:defRPr>
            </a:lvl1pPr>
            <a:lvl2pPr marL="457093"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187"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279"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372"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5465" algn="l" defTabSz="914187" rtl="0" eaLnBrk="1" latinLnBrk="0" hangingPunct="1">
              <a:defRPr sz="1200" kern="1200">
                <a:solidFill>
                  <a:schemeClr val="tx1"/>
                </a:solidFill>
                <a:latin typeface="Arial" panose="020B0604020202020204" pitchFamily="34" charset="0"/>
                <a:ea typeface="+mn-ea"/>
                <a:cs typeface="+mn-cs"/>
              </a:defRPr>
            </a:lvl6pPr>
            <a:lvl7pPr marL="2742560" algn="l" defTabSz="914187" rtl="0" eaLnBrk="1" latinLnBrk="0" hangingPunct="1">
              <a:defRPr sz="1200" kern="1200">
                <a:solidFill>
                  <a:schemeClr val="tx1"/>
                </a:solidFill>
                <a:latin typeface="Arial" panose="020B0604020202020204" pitchFamily="34" charset="0"/>
                <a:ea typeface="+mn-ea"/>
                <a:cs typeface="+mn-cs"/>
              </a:defRPr>
            </a:lvl7pPr>
            <a:lvl8pPr marL="3199651" algn="l" defTabSz="914187" rtl="0" eaLnBrk="1" latinLnBrk="0" hangingPunct="1">
              <a:defRPr sz="1200" kern="1200">
                <a:solidFill>
                  <a:schemeClr val="tx1"/>
                </a:solidFill>
                <a:latin typeface="Arial" panose="020B0604020202020204" pitchFamily="34" charset="0"/>
                <a:ea typeface="+mn-ea"/>
                <a:cs typeface="+mn-cs"/>
              </a:defRPr>
            </a:lvl8pPr>
            <a:lvl9pPr marL="3656744" algn="l" defTabSz="914187" rtl="0" eaLnBrk="1" latinLnBrk="0" hangingPunct="1">
              <a:defRPr sz="1200" kern="1200">
                <a:solidFill>
                  <a:schemeClr val="tx1"/>
                </a:solidFill>
                <a:latin typeface="Arial" panose="020B0604020202020204" pitchFamily="34" charset="0"/>
                <a:ea typeface="+mn-ea"/>
                <a:cs typeface="+mn-cs"/>
              </a:defRPr>
            </a:lvl9pPr>
          </a:lstStyle>
          <a:p>
            <a:fld id="{EE22647F-8580-4E23-95E9-78AD894D0ADF}" type="slidenum">
              <a:rPr lang="en-US" smtClean="0"/>
              <a:pPr/>
              <a:t>37</a:t>
            </a:fld>
            <a:endParaRPr lang="en-US"/>
          </a:p>
        </p:txBody>
      </p:sp>
      <p:sp>
        <p:nvSpPr>
          <p:cNvPr id="4" name="TextBox 3">
            <a:extLst>
              <a:ext uri="{FF2B5EF4-FFF2-40B4-BE49-F238E27FC236}">
                <a16:creationId xmlns:a16="http://schemas.microsoft.com/office/drawing/2014/main" id="{0E9A4915-5D40-CC66-7DF0-7D160E07B135}"/>
              </a:ext>
            </a:extLst>
          </p:cNvPr>
          <p:cNvSpPr txBox="1"/>
          <p:nvPr/>
        </p:nvSpPr>
        <p:spPr>
          <a:xfrm>
            <a:off x="6400800" y="7206750"/>
            <a:ext cx="3657600" cy="323165"/>
          </a:xfrm>
          <a:prstGeom prst="rect">
            <a:avLst/>
          </a:prstGeom>
          <a:noFill/>
        </p:spPr>
        <p:txBody>
          <a:bodyPr wrap="square" rtlCol="0">
            <a:spAutoFit/>
          </a:bodyPr>
          <a:lstStyle/>
          <a:p>
            <a:r>
              <a:rPr lang="en-US" sz="1500" b="1">
                <a:solidFill>
                  <a:srgbClr val="001C5C"/>
                </a:solidFill>
                <a:latin typeface="+mn-lt"/>
              </a:rPr>
              <a:t>Infrastructure Capital Advisors, LLC</a:t>
            </a:r>
          </a:p>
        </p:txBody>
      </p:sp>
      <p:sp>
        <p:nvSpPr>
          <p:cNvPr id="6" name="Rectangle 5">
            <a:extLst>
              <a:ext uri="{FF2B5EF4-FFF2-40B4-BE49-F238E27FC236}">
                <a16:creationId xmlns:a16="http://schemas.microsoft.com/office/drawing/2014/main" id="{0CC317B2-9078-B514-8AD2-718CFFD1CD72}"/>
              </a:ext>
            </a:extLst>
          </p:cNvPr>
          <p:cNvSpPr/>
          <p:nvPr/>
        </p:nvSpPr>
        <p:spPr>
          <a:xfrm>
            <a:off x="334356" y="7406804"/>
            <a:ext cx="5029200" cy="246221"/>
          </a:xfrm>
          <a:prstGeom prst="rect">
            <a:avLst/>
          </a:prstGeom>
        </p:spPr>
        <p:txBody>
          <a:bodyPr>
            <a:spAutoFit/>
          </a:bodyPr>
          <a:lstStyle/>
          <a:p>
            <a:pPr lvl="0" algn="ctr"/>
            <a:r>
              <a:rPr lang="en-US" altLang="en-US" sz="1000" err="1">
                <a:latin typeface="Calibri" panose="020F0502020204030204" pitchFamily="34" charset="0"/>
                <a:ea typeface="Calibri" panose="020F0502020204030204" pitchFamily="34" charset="0"/>
                <a:cs typeface="Calibri" panose="020F0502020204030204" pitchFamily="34" charset="0"/>
              </a:rPr>
              <a:t>ALTSDB</a:t>
            </a:r>
            <a:r>
              <a:rPr lang="en-US" altLang="en-US" sz="1000">
                <a:latin typeface="Calibri" panose="020F0502020204030204" pitchFamily="34" charset="0"/>
                <a:ea typeface="Calibri" panose="020F0502020204030204" pitchFamily="34" charset="0"/>
                <a:cs typeface="Calibri" panose="020F0502020204030204" pitchFamily="34" charset="0"/>
              </a:rPr>
              <a:t> USE ONLY • NOT FDIC INSURED • NOT BANK GUARANTEED • MAY LOSE VALUE</a:t>
            </a:r>
          </a:p>
        </p:txBody>
      </p:sp>
      <p:graphicFrame>
        <p:nvGraphicFramePr>
          <p:cNvPr id="7" name="Chart 6">
            <a:extLst>
              <a:ext uri="{FF2B5EF4-FFF2-40B4-BE49-F238E27FC236}">
                <a16:creationId xmlns:a16="http://schemas.microsoft.com/office/drawing/2014/main" id="{4008E977-6C8F-3324-CC25-C4299302A853}"/>
              </a:ext>
            </a:extLst>
          </p:cNvPr>
          <p:cNvGraphicFramePr>
            <a:graphicFrameLocks/>
          </p:cNvGraphicFramePr>
          <p:nvPr>
            <p:extLst>
              <p:ext uri="{D42A27DB-BD31-4B8C-83A1-F6EECF244321}">
                <p14:modId xmlns:p14="http://schemas.microsoft.com/office/powerpoint/2010/main" val="975822453"/>
              </p:ext>
            </p:extLst>
          </p:nvPr>
        </p:nvGraphicFramePr>
        <p:xfrm>
          <a:off x="466344" y="1636776"/>
          <a:ext cx="9098280" cy="518464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698440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ChangeArrowheads="1"/>
          </p:cNvSpPr>
          <p:nvPr>
            <p:custDataLst>
              <p:tags r:id="rId2"/>
            </p:custDataLst>
          </p:nvPr>
        </p:nvSpPr>
        <p:spPr bwMode="gray">
          <a:xfrm>
            <a:off x="3032314" y="1309968"/>
            <a:ext cx="6212542" cy="289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dash"/>
                <a:miter lim="800000"/>
                <a:headEnd/>
                <a:tailEnd/>
              </a14:hiddenLine>
            </a:ext>
          </a:extLst>
        </p:spPr>
        <p:txBody>
          <a:bodyPr lIns="0" tIns="44365" rIns="88729" bIns="44365"/>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eaLnBrk="1" hangingPunct="1"/>
            <a:endParaRPr lang="en-US" altLang="en-US" sz="1650">
              <a:latin typeface="Book Antiqua" panose="02040602050305030304" pitchFamily="18" charset="0"/>
              <a:ea typeface="ＭＳ Ｐゴシック" panose="020B0600070205080204" pitchFamily="34" charset="-128"/>
            </a:endParaRPr>
          </a:p>
        </p:txBody>
      </p:sp>
      <p:sp>
        <p:nvSpPr>
          <p:cNvPr id="19462" name="Rectangle 2"/>
          <p:cNvSpPr>
            <a:spLocks noChangeArrowheads="1"/>
          </p:cNvSpPr>
          <p:nvPr/>
        </p:nvSpPr>
        <p:spPr bwMode="auto">
          <a:xfrm>
            <a:off x="4921348" y="3752154"/>
            <a:ext cx="216061" cy="268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8729" tIns="44365" rIns="88729" bIns="44365">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1165">
                <a:solidFill>
                  <a:srgbClr val="000000"/>
                </a:solidFill>
                <a:latin typeface="Times New Roman" panose="02020603050405020304" pitchFamily="18" charset="0"/>
              </a:rPr>
              <a:t> </a:t>
            </a:r>
            <a:endParaRPr lang="en-US" altLang="en-US" sz="1165"/>
          </a:p>
        </p:txBody>
      </p:sp>
      <p:sp>
        <p:nvSpPr>
          <p:cNvPr id="19463" name="Slide Number Placeholder 1"/>
          <p:cNvSpPr txBox="1">
            <a:spLocks/>
          </p:cNvSpPr>
          <p:nvPr/>
        </p:nvSpPr>
        <p:spPr bwMode="gray">
          <a:xfrm>
            <a:off x="591671" y="7317588"/>
            <a:ext cx="2810435" cy="237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88729" tIns="44365" rIns="88729" bIns="44365"/>
          <a:lstStyle>
            <a:lvl1pPr>
              <a:spcBef>
                <a:spcPct val="100000"/>
              </a:spcBef>
              <a:buChar char=" "/>
              <a:defRPr sz="1300">
                <a:solidFill>
                  <a:schemeClr val="tx1"/>
                </a:solidFill>
                <a:latin typeface="Book Antiqua" panose="02040602050305030304" pitchFamily="18" charset="0"/>
              </a:defRPr>
            </a:lvl1pPr>
            <a:lvl2pPr marL="742950" indent="-285750">
              <a:spcBef>
                <a:spcPct val="50000"/>
              </a:spcBef>
              <a:buSzPct val="65000"/>
              <a:buFont typeface="Wingdings" panose="05000000000000000000" pitchFamily="2" charset="2"/>
              <a:buChar char="n"/>
              <a:defRPr sz="1300">
                <a:solidFill>
                  <a:schemeClr val="tx1"/>
                </a:solidFill>
                <a:latin typeface="Book Antiqua" panose="02040602050305030304" pitchFamily="18" charset="0"/>
              </a:defRPr>
            </a:lvl2pPr>
            <a:lvl3pPr marL="1143000" indent="-228600">
              <a:spcBef>
                <a:spcPct val="50000"/>
              </a:spcBef>
              <a:buChar char="–"/>
              <a:defRPr sz="1300">
                <a:solidFill>
                  <a:schemeClr val="tx1"/>
                </a:solidFill>
                <a:latin typeface="Book Antiqua" panose="02040602050305030304" pitchFamily="18" charset="0"/>
              </a:defRPr>
            </a:lvl3pPr>
            <a:lvl4pPr marL="1600200" indent="-228600">
              <a:spcBef>
                <a:spcPct val="50000"/>
              </a:spcBef>
              <a:buFont typeface="Wingdings" panose="05000000000000000000" pitchFamily="2" charset="2"/>
              <a:buChar char="w"/>
              <a:defRPr sz="1300">
                <a:solidFill>
                  <a:schemeClr val="tx1"/>
                </a:solidFill>
                <a:latin typeface="Book Antiqua" panose="02040602050305030304" pitchFamily="18" charset="0"/>
              </a:defRPr>
            </a:lvl4pPr>
            <a:lvl5pPr marL="2057400" indent="-228600">
              <a:buChar char="»"/>
              <a:defRPr sz="1300">
                <a:solidFill>
                  <a:schemeClr val="tx1"/>
                </a:solidFill>
                <a:latin typeface="Book Antiqua" panose="02040602050305030304" pitchFamily="18" charset="0"/>
              </a:defRPr>
            </a:lvl5pPr>
            <a:lvl6pPr marL="2514600" indent="-228600" eaLnBrk="0" fontAlgn="base" hangingPunct="0">
              <a:spcBef>
                <a:spcPct val="0"/>
              </a:spcBef>
              <a:spcAft>
                <a:spcPct val="0"/>
              </a:spcAft>
              <a:buChar char="»"/>
              <a:defRPr sz="1300">
                <a:solidFill>
                  <a:schemeClr val="tx1"/>
                </a:solidFill>
                <a:latin typeface="Book Antiqua" panose="02040602050305030304" pitchFamily="18" charset="0"/>
              </a:defRPr>
            </a:lvl6pPr>
            <a:lvl7pPr marL="2971800" indent="-228600" eaLnBrk="0" fontAlgn="base" hangingPunct="0">
              <a:spcBef>
                <a:spcPct val="0"/>
              </a:spcBef>
              <a:spcAft>
                <a:spcPct val="0"/>
              </a:spcAft>
              <a:buChar char="»"/>
              <a:defRPr sz="1300">
                <a:solidFill>
                  <a:schemeClr val="tx1"/>
                </a:solidFill>
                <a:latin typeface="Book Antiqua" panose="02040602050305030304" pitchFamily="18" charset="0"/>
              </a:defRPr>
            </a:lvl7pPr>
            <a:lvl8pPr marL="3429000" indent="-228600" eaLnBrk="0" fontAlgn="base" hangingPunct="0">
              <a:spcBef>
                <a:spcPct val="0"/>
              </a:spcBef>
              <a:spcAft>
                <a:spcPct val="0"/>
              </a:spcAft>
              <a:buChar char="»"/>
              <a:defRPr sz="1300">
                <a:solidFill>
                  <a:schemeClr val="tx1"/>
                </a:solidFill>
                <a:latin typeface="Book Antiqua" panose="02040602050305030304" pitchFamily="18" charset="0"/>
              </a:defRPr>
            </a:lvl8pPr>
            <a:lvl9pPr marL="3886200" indent="-228600" eaLnBrk="0" fontAlgn="base" hangingPunct="0">
              <a:spcBef>
                <a:spcPct val="0"/>
              </a:spcBef>
              <a:spcAft>
                <a:spcPct val="0"/>
              </a:spcAft>
              <a:buChar char="»"/>
              <a:defRPr sz="1300">
                <a:solidFill>
                  <a:schemeClr val="tx1"/>
                </a:solidFill>
                <a:latin typeface="Book Antiqua" panose="02040602050305030304" pitchFamily="18" charset="0"/>
              </a:defRPr>
            </a:lvl9pPr>
          </a:lstStyle>
          <a:p>
            <a:pPr>
              <a:spcBef>
                <a:spcPct val="0"/>
              </a:spcBef>
              <a:buFontTx/>
              <a:buNone/>
            </a:pPr>
            <a:endParaRPr lang="en-US" altLang="en-US" sz="1068" b="1">
              <a:solidFill>
                <a:schemeClr val="tx2"/>
              </a:solidFill>
              <a:latin typeface="Arial" panose="020B0604020202020204" pitchFamily="34" charset="0"/>
              <a:cs typeface="Arial" panose="020B0604020202020204" pitchFamily="34" charset="0"/>
            </a:endParaRPr>
          </a:p>
        </p:txBody>
      </p:sp>
      <p:grpSp>
        <p:nvGrpSpPr>
          <p:cNvPr id="11" name="Group 5"/>
          <p:cNvGrpSpPr>
            <a:grpSpLocks/>
          </p:cNvGrpSpPr>
          <p:nvPr>
            <p:custDataLst>
              <p:tags r:id="rId3"/>
            </p:custDataLst>
          </p:nvPr>
        </p:nvGrpSpPr>
        <p:grpSpPr bwMode="auto">
          <a:xfrm>
            <a:off x="591675" y="1037253"/>
            <a:ext cx="8653183" cy="348224"/>
            <a:chOff x="286" y="1065"/>
            <a:chExt cx="5617" cy="226"/>
          </a:xfrm>
        </p:grpSpPr>
        <p:sp>
          <p:nvSpPr>
            <p:cNvPr id="12" name="Text Box 6"/>
            <p:cNvSpPr txBox="1">
              <a:spLocks noChangeArrowheads="1"/>
            </p:cNvSpPr>
            <p:nvPr>
              <p:custDataLst>
                <p:tags r:id="rId4"/>
              </p:custDataLst>
            </p:nvPr>
          </p:nvSpPr>
          <p:spPr bwMode="auto">
            <a:xfrm>
              <a:off x="430" y="1065"/>
              <a:ext cx="5473" cy="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49306" rIns="0" bIns="0">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eaLnBrk="1" hangingPunct="1"/>
              <a:r>
                <a:rPr lang="en-US" altLang="en-US" sz="1941" b="1">
                  <a:solidFill>
                    <a:srgbClr val="001C5C"/>
                  </a:solidFill>
                  <a:latin typeface="Calibri" panose="020F0502020204030204" pitchFamily="34" charset="0"/>
                  <a:ea typeface="ＭＳ Ｐゴシック" panose="020B0600070205080204" pitchFamily="34" charset="-128"/>
                  <a:cs typeface="Calibri" panose="020F0502020204030204" pitchFamily="34" charset="0"/>
                </a:rPr>
                <a:t> Master Limited Partnerships (MLPs) &amp; Midstream</a:t>
              </a:r>
            </a:p>
          </p:txBody>
        </p:sp>
        <p:sp>
          <p:nvSpPr>
            <p:cNvPr id="14" name="Rectangle 8"/>
            <p:cNvSpPr>
              <a:spLocks noChangeArrowheads="1"/>
            </p:cNvSpPr>
            <p:nvPr/>
          </p:nvSpPr>
          <p:spPr bwMode="auto">
            <a:xfrm>
              <a:off x="286" y="1065"/>
              <a:ext cx="54" cy="213"/>
            </a:xfrm>
            <a:prstGeom prst="rect">
              <a:avLst/>
            </a:prstGeom>
            <a:solidFill>
              <a:srgbClr val="001C5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eaLnBrk="1" hangingPunct="1"/>
              <a:endParaRPr lang="en-GB" altLang="en-US" sz="1747" b="1">
                <a:solidFill>
                  <a:schemeClr val="tx2"/>
                </a:solidFill>
                <a:latin typeface="Book Antiqua" panose="02040602050305030304" pitchFamily="18" charset="0"/>
              </a:endParaRPr>
            </a:p>
          </p:txBody>
        </p:sp>
      </p:grpSp>
      <p:graphicFrame>
        <p:nvGraphicFramePr>
          <p:cNvPr id="15" name="Chart 14">
            <a:extLst>
              <a:ext uri="{FF2B5EF4-FFF2-40B4-BE49-F238E27FC236}">
                <a16:creationId xmlns:a16="http://schemas.microsoft.com/office/drawing/2014/main" id="{00000000-0008-0000-0600-000003000000}"/>
              </a:ext>
            </a:extLst>
          </p:cNvPr>
          <p:cNvGraphicFramePr>
            <a:graphicFrameLocks/>
          </p:cNvGraphicFramePr>
          <p:nvPr/>
        </p:nvGraphicFramePr>
        <p:xfrm>
          <a:off x="6064626" y="1090556"/>
          <a:ext cx="4402030" cy="2635893"/>
        </p:xfrm>
        <a:graphic>
          <a:graphicData uri="http://schemas.openxmlformats.org/drawingml/2006/chart">
            <c:chart xmlns:c="http://schemas.openxmlformats.org/drawingml/2006/chart" xmlns:r="http://schemas.openxmlformats.org/officeDocument/2006/relationships" r:id="rId6"/>
          </a:graphicData>
        </a:graphic>
      </p:graphicFrame>
      <p:sp>
        <p:nvSpPr>
          <p:cNvPr id="58" name="Rectangle 57">
            <a:extLst>
              <a:ext uri="{FF2B5EF4-FFF2-40B4-BE49-F238E27FC236}">
                <a16:creationId xmlns:a16="http://schemas.microsoft.com/office/drawing/2014/main" id="{472428E4-F8C4-4110-AEB6-239608739197}"/>
              </a:ext>
            </a:extLst>
          </p:cNvPr>
          <p:cNvSpPr/>
          <p:nvPr/>
        </p:nvSpPr>
        <p:spPr>
          <a:xfrm>
            <a:off x="591674" y="1593479"/>
            <a:ext cx="625013" cy="5590639"/>
          </a:xfrm>
          <a:prstGeom prst="rect">
            <a:avLst/>
          </a:prstGeom>
          <a:solidFill>
            <a:srgbClr val="001C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65">
              <a:latin typeface="Arial" panose="020B0604020202020204" pitchFamily="34" charset="0"/>
            </a:endParaRPr>
          </a:p>
        </p:txBody>
      </p:sp>
      <p:sp>
        <p:nvSpPr>
          <p:cNvPr id="59" name="Rectangle 58">
            <a:extLst>
              <a:ext uri="{FF2B5EF4-FFF2-40B4-BE49-F238E27FC236}">
                <a16:creationId xmlns:a16="http://schemas.microsoft.com/office/drawing/2014/main" id="{70853C1B-6D8E-4D5B-BF64-DB529C1AE71E}"/>
              </a:ext>
            </a:extLst>
          </p:cNvPr>
          <p:cNvSpPr/>
          <p:nvPr/>
        </p:nvSpPr>
        <p:spPr>
          <a:xfrm>
            <a:off x="873925" y="1678981"/>
            <a:ext cx="2144806" cy="347206"/>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56" b="1">
                <a:solidFill>
                  <a:srgbClr val="001C5C"/>
                </a:solidFill>
                <a:latin typeface="+mj-lt"/>
                <a:cs typeface="Arial" panose="020B0604020202020204" pitchFamily="34" charset="0"/>
              </a:rPr>
              <a:t>Overview - MLPs</a:t>
            </a:r>
          </a:p>
        </p:txBody>
      </p:sp>
      <p:sp>
        <p:nvSpPr>
          <p:cNvPr id="33" name="TextBox 32">
            <a:extLst>
              <a:ext uri="{FF2B5EF4-FFF2-40B4-BE49-F238E27FC236}">
                <a16:creationId xmlns:a16="http://schemas.microsoft.com/office/drawing/2014/main" id="{EC2A7A34-00BF-43C1-854E-60090DB94FF9}"/>
              </a:ext>
            </a:extLst>
          </p:cNvPr>
          <p:cNvSpPr txBox="1"/>
          <p:nvPr/>
        </p:nvSpPr>
        <p:spPr>
          <a:xfrm>
            <a:off x="1342726" y="2050994"/>
            <a:ext cx="8124009" cy="1960537"/>
          </a:xfrm>
          <a:prstGeom prst="rect">
            <a:avLst/>
          </a:prstGeom>
          <a:noFill/>
        </p:spPr>
        <p:txBody>
          <a:bodyPr wrap="square" rtlCol="0">
            <a:spAutoFit/>
          </a:bodyPr>
          <a:lstStyle/>
          <a:p>
            <a:r>
              <a:rPr lang="en-US" sz="1020">
                <a:latin typeface="+mn-lt"/>
              </a:rPr>
              <a:t>MLPs are U.S. midstream oil &amp; gas service providers which are incorporated as limited partnerships.  This entity structure allows them to avoid paying corporate-income tax and provides various tax benefits, such as tax-sheltered distributions to their LPs.</a:t>
            </a:r>
          </a:p>
          <a:p>
            <a:endParaRPr lang="en-US" sz="485">
              <a:latin typeface="+mn-lt"/>
            </a:endParaRPr>
          </a:p>
          <a:p>
            <a:r>
              <a:rPr lang="en-US" sz="1020" b="1">
                <a:latin typeface="+mn-lt"/>
              </a:rPr>
              <a:t>Assets with Intrinsic Value</a:t>
            </a:r>
          </a:p>
          <a:p>
            <a:pPr marL="166425" indent="-166425">
              <a:buFontTx/>
              <a:buChar char="-"/>
            </a:pPr>
            <a:r>
              <a:rPr lang="en-US" sz="1020">
                <a:latin typeface="+mn-lt"/>
              </a:rPr>
              <a:t>MLPs own, operate, and lease out assets related to the transportation, storage and processing of oil &amp; gas; making them essential to U.S. energy infrastructure</a:t>
            </a:r>
          </a:p>
          <a:p>
            <a:endParaRPr lang="en-US" sz="485" b="1">
              <a:latin typeface="+mn-lt"/>
            </a:endParaRPr>
          </a:p>
          <a:p>
            <a:r>
              <a:rPr lang="en-US" sz="1020" b="1">
                <a:latin typeface="+mn-lt"/>
              </a:rPr>
              <a:t>Income Streams</a:t>
            </a:r>
          </a:p>
          <a:p>
            <a:pPr marL="166425" indent="-166425">
              <a:buFontTx/>
              <a:buChar char="-"/>
            </a:pPr>
            <a:r>
              <a:rPr lang="en-US" sz="1020">
                <a:latin typeface="+mn-lt"/>
              </a:rPr>
              <a:t>In order to remain structured as an MLP, a company must generate 90% of its income from eligible sources</a:t>
            </a:r>
          </a:p>
          <a:p>
            <a:endParaRPr lang="en-US" sz="485" b="1">
              <a:latin typeface="+mn-lt"/>
            </a:endParaRPr>
          </a:p>
          <a:p>
            <a:r>
              <a:rPr lang="en-US" sz="1020" b="1">
                <a:latin typeface="+mn-lt"/>
              </a:rPr>
              <a:t>Tax Advantages</a:t>
            </a:r>
          </a:p>
          <a:p>
            <a:pPr marL="166425" indent="-166425">
              <a:buFontTx/>
              <a:buChar char="-"/>
            </a:pPr>
            <a:r>
              <a:rPr lang="en-US" sz="1020">
                <a:latin typeface="+mn-lt"/>
              </a:rPr>
              <a:t>MLP distributions are not subject to corporate income taxes and are thus are only taxed once – at the investor level</a:t>
            </a:r>
          </a:p>
          <a:p>
            <a:pPr marL="166425" indent="-166425">
              <a:buFontTx/>
              <a:buChar char="-"/>
            </a:pPr>
            <a:r>
              <a:rPr lang="en-US" sz="1020">
                <a:latin typeface="+mn-lt"/>
              </a:rPr>
              <a:t>MLP distributions are typically: (1) tax-deferred, (2) treated as a return of capital (reducing investor’s cost basis), and (3) useful for estate planning</a:t>
            </a:r>
            <a:endParaRPr lang="en-US" sz="485" b="1">
              <a:latin typeface="+mn-lt"/>
            </a:endParaRPr>
          </a:p>
          <a:p>
            <a:endParaRPr lang="en-US" sz="485" b="1">
              <a:latin typeface="+mn-lt"/>
            </a:endParaRPr>
          </a:p>
        </p:txBody>
      </p:sp>
      <p:sp>
        <p:nvSpPr>
          <p:cNvPr id="47" name="Rectangle 46">
            <a:extLst>
              <a:ext uri="{FF2B5EF4-FFF2-40B4-BE49-F238E27FC236}">
                <a16:creationId xmlns:a16="http://schemas.microsoft.com/office/drawing/2014/main" id="{0CC32B4A-4752-488C-AE90-3F2E64C2905C}"/>
              </a:ext>
            </a:extLst>
          </p:cNvPr>
          <p:cNvSpPr/>
          <p:nvPr/>
        </p:nvSpPr>
        <p:spPr>
          <a:xfrm>
            <a:off x="873925" y="3994594"/>
            <a:ext cx="2144806" cy="34612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56" b="1">
                <a:solidFill>
                  <a:srgbClr val="001C5C"/>
                </a:solidFill>
                <a:latin typeface="+mj-lt"/>
                <a:cs typeface="Arial" panose="020B0604020202020204" pitchFamily="34" charset="0"/>
              </a:rPr>
              <a:t>Overview - Midstream</a:t>
            </a:r>
          </a:p>
        </p:txBody>
      </p:sp>
      <p:sp>
        <p:nvSpPr>
          <p:cNvPr id="48" name="TextBox 47">
            <a:extLst>
              <a:ext uri="{FF2B5EF4-FFF2-40B4-BE49-F238E27FC236}">
                <a16:creationId xmlns:a16="http://schemas.microsoft.com/office/drawing/2014/main" id="{9D786DB9-80F7-4C5D-832E-C61CC2A00622}"/>
              </a:ext>
            </a:extLst>
          </p:cNvPr>
          <p:cNvSpPr txBox="1"/>
          <p:nvPr/>
        </p:nvSpPr>
        <p:spPr>
          <a:xfrm>
            <a:off x="1342725" y="4311155"/>
            <a:ext cx="8124009" cy="2199833"/>
          </a:xfrm>
          <a:prstGeom prst="rect">
            <a:avLst/>
          </a:prstGeom>
          <a:noFill/>
        </p:spPr>
        <p:txBody>
          <a:bodyPr wrap="square" rtlCol="0">
            <a:spAutoFit/>
          </a:bodyPr>
          <a:lstStyle/>
          <a:p>
            <a:r>
              <a:rPr lang="en-US" sz="1020">
                <a:latin typeface="+mn-lt"/>
              </a:rPr>
              <a:t>Midstream companies are involved in the processing, storing, transporting and marketing of oil, natural gas, and natural gas liquids (NGLs)</a:t>
            </a:r>
          </a:p>
          <a:p>
            <a:endParaRPr lang="en-US" sz="485">
              <a:latin typeface="+mn-lt"/>
            </a:endParaRPr>
          </a:p>
          <a:p>
            <a:r>
              <a:rPr lang="en-US" sz="1020" b="1">
                <a:latin typeface="+mn-lt"/>
              </a:rPr>
              <a:t>Gathering and Processing (G&amp;P)</a:t>
            </a:r>
          </a:p>
          <a:p>
            <a:pPr marL="166425" indent="-166425">
              <a:buFontTx/>
              <a:buChar char="-"/>
            </a:pPr>
            <a:r>
              <a:rPr lang="en-US" sz="1020">
                <a:latin typeface="+mn-lt"/>
              </a:rPr>
              <a:t>Close to the wellhead</a:t>
            </a:r>
          </a:p>
          <a:p>
            <a:pPr marL="166425" indent="-166425">
              <a:buFontTx/>
              <a:buChar char="-"/>
            </a:pPr>
            <a:r>
              <a:rPr lang="en-US" sz="1020">
                <a:latin typeface="+mn-lt"/>
              </a:rPr>
              <a:t>Some commodity price sensitivity</a:t>
            </a:r>
          </a:p>
          <a:p>
            <a:endParaRPr lang="en-US" sz="485" b="1">
              <a:latin typeface="+mn-lt"/>
            </a:endParaRPr>
          </a:p>
          <a:p>
            <a:r>
              <a:rPr lang="en-US" sz="1020" b="1">
                <a:latin typeface="+mn-lt"/>
              </a:rPr>
              <a:t>Liquids / Crude</a:t>
            </a:r>
          </a:p>
          <a:p>
            <a:pPr marL="166425" indent="-166425">
              <a:buFontTx/>
              <a:buChar char="-"/>
            </a:pPr>
            <a:r>
              <a:rPr lang="en-US" sz="1020">
                <a:latin typeface="+mn-lt"/>
              </a:rPr>
              <a:t>Long haul pipelines and storage</a:t>
            </a:r>
          </a:p>
          <a:p>
            <a:pPr marL="166425" indent="-166425">
              <a:buFontTx/>
              <a:buChar char="-"/>
            </a:pPr>
            <a:r>
              <a:rPr lang="en-US" sz="1020">
                <a:latin typeface="+mn-lt"/>
              </a:rPr>
              <a:t>Low commodity price sensitivity</a:t>
            </a:r>
          </a:p>
          <a:p>
            <a:pPr marL="166425" indent="-166425">
              <a:buFontTx/>
              <a:buChar char="-"/>
            </a:pPr>
            <a:r>
              <a:rPr lang="en-US" sz="1020">
                <a:latin typeface="+mn-lt"/>
              </a:rPr>
              <a:t>Some exposure to basis differentials</a:t>
            </a:r>
          </a:p>
          <a:p>
            <a:endParaRPr lang="en-US" sz="485" b="1">
              <a:latin typeface="+mn-lt"/>
            </a:endParaRPr>
          </a:p>
          <a:p>
            <a:r>
              <a:rPr lang="en-US" sz="1020" b="1">
                <a:latin typeface="+mn-lt"/>
              </a:rPr>
              <a:t>Natural Gas</a:t>
            </a:r>
          </a:p>
          <a:p>
            <a:pPr marL="166425" indent="-166425">
              <a:buFontTx/>
              <a:buChar char="-"/>
            </a:pPr>
            <a:r>
              <a:rPr lang="en-US" sz="1020">
                <a:latin typeface="+mn-lt"/>
              </a:rPr>
              <a:t>Long haul pipelines and storage</a:t>
            </a:r>
          </a:p>
          <a:p>
            <a:pPr marL="166425" indent="-166425">
              <a:buFontTx/>
              <a:buChar char="-"/>
            </a:pPr>
            <a:r>
              <a:rPr lang="en-US" sz="1020">
                <a:latin typeface="+mn-lt"/>
              </a:rPr>
              <a:t>Minimal price sensitivity</a:t>
            </a:r>
          </a:p>
          <a:p>
            <a:pPr marL="166425" indent="-166425">
              <a:buFontTx/>
              <a:buChar char="-"/>
            </a:pPr>
            <a:r>
              <a:rPr lang="en-US" sz="1020" err="1">
                <a:latin typeface="+mn-lt"/>
              </a:rPr>
              <a:t>Recontracting</a:t>
            </a:r>
            <a:r>
              <a:rPr lang="en-US" sz="1020">
                <a:latin typeface="+mn-lt"/>
              </a:rPr>
              <a:t> exposure</a:t>
            </a:r>
            <a:endParaRPr lang="en-US" sz="485" b="1">
              <a:latin typeface="+mn-lt"/>
            </a:endParaRPr>
          </a:p>
        </p:txBody>
      </p:sp>
      <p:sp>
        <p:nvSpPr>
          <p:cNvPr id="49" name="TextBox 48">
            <a:extLst>
              <a:ext uri="{FF2B5EF4-FFF2-40B4-BE49-F238E27FC236}">
                <a16:creationId xmlns:a16="http://schemas.microsoft.com/office/drawing/2014/main" id="{A28B4F86-13CC-4470-9C46-DE8B3460D827}"/>
              </a:ext>
            </a:extLst>
          </p:cNvPr>
          <p:cNvSpPr txBox="1"/>
          <p:nvPr/>
        </p:nvSpPr>
        <p:spPr>
          <a:xfrm>
            <a:off x="6298827" y="7064387"/>
            <a:ext cx="3340473" cy="689676"/>
          </a:xfrm>
          <a:prstGeom prst="rect">
            <a:avLst/>
          </a:prstGeom>
          <a:noFill/>
        </p:spPr>
        <p:txBody>
          <a:bodyPr wrap="square" rtlCol="0">
            <a:spAutoFit/>
          </a:bodyPr>
          <a:lstStyle/>
          <a:p>
            <a:r>
              <a:rPr lang="en-US" sz="1941" b="1">
                <a:solidFill>
                  <a:srgbClr val="001C5C"/>
                </a:solidFill>
              </a:rPr>
              <a:t>Infrastructure Capital Advisors</a:t>
            </a:r>
          </a:p>
        </p:txBody>
      </p:sp>
      <p:sp>
        <p:nvSpPr>
          <p:cNvPr id="30" name="TextBox 29">
            <a:extLst>
              <a:ext uri="{FF2B5EF4-FFF2-40B4-BE49-F238E27FC236}">
                <a16:creationId xmlns:a16="http://schemas.microsoft.com/office/drawing/2014/main" id="{95BE7B65-810F-46C2-8C72-33D73BB36B0F}"/>
              </a:ext>
            </a:extLst>
          </p:cNvPr>
          <p:cNvSpPr txBox="1"/>
          <p:nvPr/>
        </p:nvSpPr>
        <p:spPr>
          <a:xfrm>
            <a:off x="1318660" y="6628652"/>
            <a:ext cx="7926196" cy="415498"/>
          </a:xfrm>
          <a:prstGeom prst="rect">
            <a:avLst/>
          </a:prstGeom>
          <a:noFill/>
        </p:spPr>
        <p:txBody>
          <a:bodyPr wrap="square">
            <a:spAutoFit/>
          </a:bodyPr>
          <a:lstStyle/>
          <a:p>
            <a:r>
              <a:rPr lang="en-US" sz="700"/>
              <a:t>MLPs involve risks related to limited control and limited rights to vote on matters affecting the MLP and can be affected by macroeconomic factors, the energy sector, and changes in a  particular issuer’s financial condition. MLP interests may not be as liquid as other commonly trade equity securities. Opinions represented are subject to change and should not be considered investment advice. This data was prepared using sources of information generally believed to be reliable; however, its accuracy is not guaranteed. Opinions represented are subject to change and should not be considered investment </a:t>
            </a:r>
          </a:p>
        </p:txBody>
      </p:sp>
      <p:sp>
        <p:nvSpPr>
          <p:cNvPr id="18" name="Rectangle 17">
            <a:extLst>
              <a:ext uri="{FF2B5EF4-FFF2-40B4-BE49-F238E27FC236}">
                <a16:creationId xmlns:a16="http://schemas.microsoft.com/office/drawing/2014/main" id="{8A8C94F6-562D-4C7A-95DC-688355701844}"/>
              </a:ext>
            </a:extLst>
          </p:cNvPr>
          <p:cNvSpPr/>
          <p:nvPr/>
        </p:nvSpPr>
        <p:spPr>
          <a:xfrm>
            <a:off x="6400800" y="7058557"/>
            <a:ext cx="3397827" cy="5990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TextBox 18">
            <a:extLst>
              <a:ext uri="{FF2B5EF4-FFF2-40B4-BE49-F238E27FC236}">
                <a16:creationId xmlns:a16="http://schemas.microsoft.com/office/drawing/2014/main" id="{77D9AEDE-FBFA-4BD4-99B5-70FAB2E08B41}"/>
              </a:ext>
            </a:extLst>
          </p:cNvPr>
          <p:cNvSpPr txBox="1"/>
          <p:nvPr/>
        </p:nvSpPr>
        <p:spPr>
          <a:xfrm>
            <a:off x="6400800" y="7206750"/>
            <a:ext cx="3657600" cy="323165"/>
          </a:xfrm>
          <a:prstGeom prst="rect">
            <a:avLst/>
          </a:prstGeom>
          <a:noFill/>
        </p:spPr>
        <p:txBody>
          <a:bodyPr wrap="square" rtlCol="0">
            <a:spAutoFit/>
          </a:bodyPr>
          <a:lstStyle/>
          <a:p>
            <a:r>
              <a:rPr lang="en-US" sz="1500" b="1">
                <a:solidFill>
                  <a:srgbClr val="001C5C"/>
                </a:solidFill>
                <a:latin typeface="+mn-lt"/>
              </a:rPr>
              <a:t>Infrastructure Capital Advisors, LLC</a:t>
            </a:r>
          </a:p>
        </p:txBody>
      </p:sp>
      <p:sp>
        <p:nvSpPr>
          <p:cNvPr id="20" name="Slide Number Placeholder 1">
            <a:extLst>
              <a:ext uri="{FF2B5EF4-FFF2-40B4-BE49-F238E27FC236}">
                <a16:creationId xmlns:a16="http://schemas.microsoft.com/office/drawing/2014/main" id="{C7528D07-920B-3ADC-7147-96E7127AC16A}"/>
              </a:ext>
            </a:extLst>
          </p:cNvPr>
          <p:cNvSpPr txBox="1">
            <a:spLocks/>
          </p:cNvSpPr>
          <p:nvPr/>
        </p:nvSpPr>
        <p:spPr>
          <a:xfrm>
            <a:off x="0" y="7358062"/>
            <a:ext cx="2262187" cy="414338"/>
          </a:xfrm>
          <a:prstGeom prst="rect">
            <a:avLst/>
          </a:prstGeom>
        </p:spPr>
        <p:txBody>
          <a:bodyPr vert="horz" lIns="91440" tIns="45720" rIns="91440" bIns="45720" rtlCol="0" anchor="ctr"/>
          <a:lstStyle>
            <a:defPPr>
              <a:defRPr lang="en-US"/>
            </a:defPPr>
            <a:lvl1pPr algn="l" rtl="0" eaLnBrk="0" fontAlgn="base" hangingPunct="0">
              <a:spcBef>
                <a:spcPct val="0"/>
              </a:spcBef>
              <a:spcAft>
                <a:spcPct val="0"/>
              </a:spcAft>
              <a:defRPr sz="990" kern="1200">
                <a:solidFill>
                  <a:schemeClr val="tx1"/>
                </a:solidFill>
                <a:latin typeface="Arial" panose="020B0604020202020204" pitchFamily="34" charset="0"/>
                <a:ea typeface="+mn-ea"/>
                <a:cs typeface="+mn-cs"/>
              </a:defRPr>
            </a:lvl1pPr>
            <a:lvl2pPr marL="457093"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187"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279"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372"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5465" algn="l" defTabSz="914187" rtl="0" eaLnBrk="1" latinLnBrk="0" hangingPunct="1">
              <a:defRPr sz="1200" kern="1200">
                <a:solidFill>
                  <a:schemeClr val="tx1"/>
                </a:solidFill>
                <a:latin typeface="Arial" panose="020B0604020202020204" pitchFamily="34" charset="0"/>
                <a:ea typeface="+mn-ea"/>
                <a:cs typeface="+mn-cs"/>
              </a:defRPr>
            </a:lvl6pPr>
            <a:lvl7pPr marL="2742560" algn="l" defTabSz="914187" rtl="0" eaLnBrk="1" latinLnBrk="0" hangingPunct="1">
              <a:defRPr sz="1200" kern="1200">
                <a:solidFill>
                  <a:schemeClr val="tx1"/>
                </a:solidFill>
                <a:latin typeface="Arial" panose="020B0604020202020204" pitchFamily="34" charset="0"/>
                <a:ea typeface="+mn-ea"/>
                <a:cs typeface="+mn-cs"/>
              </a:defRPr>
            </a:lvl7pPr>
            <a:lvl8pPr marL="3199651" algn="l" defTabSz="914187" rtl="0" eaLnBrk="1" latinLnBrk="0" hangingPunct="1">
              <a:defRPr sz="1200" kern="1200">
                <a:solidFill>
                  <a:schemeClr val="tx1"/>
                </a:solidFill>
                <a:latin typeface="Arial" panose="020B0604020202020204" pitchFamily="34" charset="0"/>
                <a:ea typeface="+mn-ea"/>
                <a:cs typeface="+mn-cs"/>
              </a:defRPr>
            </a:lvl8pPr>
            <a:lvl9pPr marL="3656744" algn="l" defTabSz="914187" rtl="0" eaLnBrk="1" latinLnBrk="0" hangingPunct="1">
              <a:defRPr sz="1200" kern="1200">
                <a:solidFill>
                  <a:schemeClr val="tx1"/>
                </a:solidFill>
                <a:latin typeface="Arial" panose="020B0604020202020204" pitchFamily="34" charset="0"/>
                <a:ea typeface="+mn-ea"/>
                <a:cs typeface="+mn-cs"/>
              </a:defRPr>
            </a:lvl9pPr>
          </a:lstStyle>
          <a:p>
            <a:fld id="{EE22647F-8580-4E23-95E9-78AD894D0ADF}" type="slidenum">
              <a:rPr lang="en-US" smtClean="0"/>
              <a:pPr/>
              <a:t>38</a:t>
            </a:fld>
            <a:endParaRPr lang="en-US"/>
          </a:p>
        </p:txBody>
      </p:sp>
      <p:sp>
        <p:nvSpPr>
          <p:cNvPr id="21" name="Rectangle 20">
            <a:extLst>
              <a:ext uri="{FF2B5EF4-FFF2-40B4-BE49-F238E27FC236}">
                <a16:creationId xmlns:a16="http://schemas.microsoft.com/office/drawing/2014/main" id="{3D591A32-AB34-304B-9038-CE72F2AD851D}"/>
              </a:ext>
            </a:extLst>
          </p:cNvPr>
          <p:cNvSpPr/>
          <p:nvPr/>
        </p:nvSpPr>
        <p:spPr>
          <a:xfrm>
            <a:off x="334356" y="7442120"/>
            <a:ext cx="5029200" cy="246221"/>
          </a:xfrm>
          <a:prstGeom prst="rect">
            <a:avLst/>
          </a:prstGeom>
        </p:spPr>
        <p:txBody>
          <a:bodyPr>
            <a:spAutoFit/>
          </a:bodyPr>
          <a:lstStyle/>
          <a:p>
            <a:pPr lvl="0" algn="ctr"/>
            <a:r>
              <a:rPr lang="en-US" altLang="en-US" sz="1000" err="1">
                <a:latin typeface="Calibri" panose="020F0502020204030204" pitchFamily="34" charset="0"/>
                <a:ea typeface="Calibri" panose="020F0502020204030204" pitchFamily="34" charset="0"/>
                <a:cs typeface="Calibri" panose="020F0502020204030204" pitchFamily="34" charset="0"/>
              </a:rPr>
              <a:t>ALTSDB</a:t>
            </a:r>
            <a:r>
              <a:rPr lang="en-US" altLang="en-US" sz="1000">
                <a:latin typeface="Calibri" panose="020F0502020204030204" pitchFamily="34" charset="0"/>
                <a:ea typeface="Calibri" panose="020F0502020204030204" pitchFamily="34" charset="0"/>
                <a:cs typeface="Calibri" panose="020F0502020204030204" pitchFamily="34" charset="0"/>
              </a:rPr>
              <a:t> USE ONLY • NOT FDIC INSURED • NOT BANK GUARANTEED • MAY LOSE VALUE</a:t>
            </a:r>
          </a:p>
        </p:txBody>
      </p:sp>
    </p:spTree>
    <p:custDataLst>
      <p:tags r:id="rId1"/>
    </p:custDataLst>
    <p:extLst>
      <p:ext uri="{BB962C8B-B14F-4D97-AF65-F5344CB8AC3E}">
        <p14:creationId xmlns:p14="http://schemas.microsoft.com/office/powerpoint/2010/main" val="6618438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extBox 2"/>
          <p:cNvSpPr txBox="1">
            <a:spLocks noChangeArrowheads="1"/>
          </p:cNvSpPr>
          <p:nvPr/>
        </p:nvSpPr>
        <p:spPr bwMode="auto">
          <a:xfrm>
            <a:off x="351291" y="1403330"/>
            <a:ext cx="9355827" cy="5719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just"/>
            <a:r>
              <a:rPr lang="en-US" altLang="en-US" sz="873">
                <a:latin typeface="+mn-lt"/>
              </a:rPr>
              <a:t>An investment in the Fund is subject to investment risks; therefore you may lose money by investing in the Fund. There can be no assurance that the Fund will be successful in meeting its investment objective.  Shares of any ETF are bought and sold at market price (not NAV) and are not individually redeemed from the Fund.  Brokerage commissions will reduce returns.  Narrowly focused investments typically exhibit higher volatility. </a:t>
            </a:r>
          </a:p>
          <a:p>
            <a:pPr algn="just"/>
            <a:r>
              <a:rPr lang="en-US" altLang="en-US" sz="873">
                <a:latin typeface="+mn-lt"/>
              </a:rPr>
              <a:t> </a:t>
            </a:r>
          </a:p>
          <a:p>
            <a:pPr algn="just"/>
            <a:r>
              <a:rPr lang="en-US" altLang="en-US" sz="873">
                <a:latin typeface="+mn-lt"/>
              </a:rPr>
              <a:t>Investments in securities of MLPs involve risks that differ from investments in common stock including risks related to limited control and limited rights to vote on matters affecting the MLP, risks related to potential conflicts of interest between the MLP and the MLP’s general partner and cash flow risks.  MLP common units and other equity securities can be affected by macro-economic and other factors affecting the stock market in general, expectations of interest rates, investor sentiment towards MLPs or the energy sector, changes in a particular issuer’s financial condition or unfavorable or unanticipated poor performance of a particular issuer (in the case of MLPs, generally measured in terms of distributable cash flow).  Prices of common units of individual MLPs and other equity securities also can be affected by fundamentals unique to the partnership or company, including earnings power and coverage ratios.</a:t>
            </a:r>
          </a:p>
          <a:p>
            <a:pPr algn="just"/>
            <a:r>
              <a:rPr lang="en-US" altLang="en-US" sz="873">
                <a:latin typeface="+mn-lt"/>
              </a:rPr>
              <a:t> </a:t>
            </a:r>
          </a:p>
          <a:p>
            <a:pPr algn="just"/>
            <a:r>
              <a:rPr lang="en-US" altLang="en-US" sz="873">
                <a:latin typeface="+mn-lt"/>
              </a:rPr>
              <a:t>The Fund invests primarily in energy infrastructure companies.  Energy infrastructure companies are subject to risks specific to the industry they serve including, but not limited to: reduced volumes of natural gas or other energy commodities available for transporting, processing or storing; new construction risks and acquisition risk which can limit growth potential; a sustained reduced demand for crude oil, natural gas and refined petroleum products resulting from a recession or an increase in market price or higher taxes; changes in the regulatory environment; extreme weather; rising interest rates which could result in a higher cost of capital and drive investors into other investment opportunities; and threats of attack by terrorists.</a:t>
            </a:r>
          </a:p>
          <a:p>
            <a:pPr algn="just"/>
            <a:r>
              <a:rPr lang="en-US" altLang="en-US" sz="873">
                <a:latin typeface="+mn-lt"/>
              </a:rPr>
              <a:t> </a:t>
            </a:r>
          </a:p>
          <a:p>
            <a:pPr algn="just"/>
            <a:r>
              <a:rPr lang="en-US" sz="873">
                <a:latin typeface="+mn-lt"/>
              </a:rPr>
              <a:t>The Fund is an exchange-traded fund (“ETF”). The “net asset value” (NAV) of the Fund is determined at the close of each business day, and represents the dollar value of one share of the Fund; it is calculated by taking the total assets of the Fund, subtracting total liabilities, and dividing by the total number of shares outstanding. The NAV of the Fund is not necessarily the same as its intraday trading value. Fund investors should not expect to buy or sell shares at NAV because shares of ETFs such as the Fund are bought and sold at market price (not NAV) and are not individually redeemed from the Fund. Thus, shares may trade at a premium or discount to their NAV in the secondary market. Brokerage commissions will reduce returns. NAV returns are calculated using the Fund’s daily 4:00 pm NAV, and include the reinvestment of all dividends and other distributions (reinvested at the Fund’s NAV on distribution ex-date). Market price returns are calculated using the 4:00 pm midpoint between the bid and offer, and include the reinvestment of all dividends and other distributions (reinvested at the 4:00 pm bid/offer midpoint on distribution ex-date). Market price returns do not represent the return you would receive if you traded at other times.</a:t>
            </a:r>
          </a:p>
          <a:p>
            <a:pPr algn="just"/>
            <a:endParaRPr lang="en-US" altLang="en-US" sz="873">
              <a:latin typeface="+mn-lt"/>
            </a:endParaRPr>
          </a:p>
          <a:p>
            <a:pPr algn="just"/>
            <a:r>
              <a:rPr lang="en-US" sz="873" b="1" err="1">
                <a:latin typeface="+mn-lt"/>
              </a:rPr>
              <a:t>Infracap</a:t>
            </a:r>
            <a:r>
              <a:rPr lang="en-US" sz="873" b="1">
                <a:latin typeface="+mn-lt"/>
              </a:rPr>
              <a:t> MLP ETF: Exchange Traded Funds: </a:t>
            </a:r>
            <a:r>
              <a:rPr lang="en-US" sz="873">
                <a:latin typeface="+mn-lt"/>
              </a:rPr>
              <a:t>The value of an ETF may be more volatile than the underlying portfolio of securities the ETF is designed to track. The costs of owning the ETF may exceed the cost of investing directly in the underlying securities.  </a:t>
            </a:r>
            <a:r>
              <a:rPr lang="en-US" sz="873" b="1">
                <a:latin typeface="+mn-lt"/>
              </a:rPr>
              <a:t>MLP Interest Rates: </a:t>
            </a:r>
            <a:r>
              <a:rPr lang="en-US" sz="873">
                <a:latin typeface="+mn-lt"/>
              </a:rPr>
              <a:t>As yield-based investments, MLPs carry interest rate risk and may underperform in rising interest rate environments. Additionally, when investors have heightened fears about the economy, the risk spread between MLPs and competing investment options can widen, which may have an adverse effect on the stock price of MLPs. Rising interest rates may increase the potential cost of MLPs financing projects or cost of operations, and may affect the demand for MLP investments, either of which may result in lower performance by or distributions from the Fund's MLP investments. </a:t>
            </a:r>
            <a:r>
              <a:rPr lang="en-US" sz="873" b="1">
                <a:latin typeface="+mn-lt"/>
              </a:rPr>
              <a:t>Industry/Sector Concentration: </a:t>
            </a:r>
            <a:r>
              <a:rPr lang="en-US" sz="873">
                <a:latin typeface="+mn-lt"/>
              </a:rPr>
              <a:t>A fund that focuses its investments in a particular industry or sector will be more sensitive to conditions that affect that industry or sector than a non-concentrated fund. </a:t>
            </a:r>
            <a:r>
              <a:rPr lang="en-US" sz="873" b="1">
                <a:latin typeface="+mn-lt"/>
              </a:rPr>
              <a:t>Short Sales: </a:t>
            </a:r>
            <a:r>
              <a:rPr lang="en-US" sz="873">
                <a:latin typeface="+mn-lt"/>
              </a:rPr>
              <a:t>The fund may engage in short sales, and may experience a loss if the price of a borrowed security increases before the date on which the fund replaces the security. </a:t>
            </a:r>
            <a:r>
              <a:rPr lang="en-US" sz="873" b="1">
                <a:latin typeface="+mn-lt"/>
              </a:rPr>
              <a:t>Leverage: </a:t>
            </a:r>
            <a:r>
              <a:rPr lang="en-US" sz="873">
                <a:latin typeface="+mn-lt"/>
              </a:rPr>
              <a:t>When a fund leverages its portfolio, the value of its shares may be more volatile and all other risks may be compounded. </a:t>
            </a:r>
            <a:r>
              <a:rPr lang="en-US" sz="873" b="1">
                <a:latin typeface="+mn-lt"/>
              </a:rPr>
              <a:t>Derivatives: </a:t>
            </a:r>
            <a:r>
              <a:rPr lang="en-US" sz="873">
                <a:latin typeface="+mn-lt"/>
              </a:rPr>
              <a:t>Investments in derivatives such as futures, options, forwards, and swaps may increase volatility or cause a loss greater than the principal investment. </a:t>
            </a:r>
            <a:r>
              <a:rPr lang="en-US" sz="873" b="1">
                <a:latin typeface="+mn-lt"/>
              </a:rPr>
              <a:t>MLPs: </a:t>
            </a:r>
            <a:r>
              <a:rPr lang="en-US" sz="873">
                <a:latin typeface="+mn-lt"/>
              </a:rPr>
              <a:t>Investments in Master Limited Partnerships may be adversely impacted by tax law changes, regulation, or factors affecting underlying assets. </a:t>
            </a:r>
            <a:r>
              <a:rPr lang="en-US" sz="873" b="1">
                <a:latin typeface="+mn-lt"/>
              </a:rPr>
              <a:t>No Guarantee: </a:t>
            </a:r>
            <a:r>
              <a:rPr lang="en-US" sz="873">
                <a:latin typeface="+mn-lt"/>
              </a:rPr>
              <a:t>There is no guarantee that the portfolio will meet its objective. </a:t>
            </a:r>
            <a:r>
              <a:rPr lang="en-US" sz="873" b="1">
                <a:latin typeface="+mn-lt"/>
              </a:rPr>
              <a:t>Prospectus: </a:t>
            </a:r>
            <a:r>
              <a:rPr lang="en-US" sz="873">
                <a:latin typeface="+mn-lt"/>
              </a:rPr>
              <a:t>For additional information on risks, please see the fund's prospectus.</a:t>
            </a:r>
          </a:p>
          <a:p>
            <a:pPr algn="just"/>
            <a:endParaRPr lang="en-US" sz="873">
              <a:latin typeface="+mn-lt"/>
            </a:endParaRPr>
          </a:p>
          <a:p>
            <a:pPr algn="just"/>
            <a:r>
              <a:rPr lang="en-US" altLang="en-US" sz="873" b="1">
                <a:latin typeface="+mn-lt"/>
              </a:rPr>
              <a:t>Please consider the investment objectives, risks, charges and expenses of the Fund carefully before investing. The prospectus contains this and other information about the Fund. Contact us at 888-383-0553 or visit </a:t>
            </a:r>
            <a:r>
              <a:rPr lang="en-US" altLang="en-US" sz="873" b="1" u="sng">
                <a:latin typeface="+mn-lt"/>
                <a:hlinkClick r:id="rId4"/>
              </a:rPr>
              <a:t>www.infracapmlp.com</a:t>
            </a:r>
            <a:r>
              <a:rPr lang="en-US" altLang="en-US" sz="873" b="1">
                <a:latin typeface="+mn-lt"/>
              </a:rPr>
              <a:t> for a copy of the Fund's prospectus. Read the prospectus carefully before you invest or send money.</a:t>
            </a:r>
          </a:p>
          <a:p>
            <a:pPr algn="just"/>
            <a:endParaRPr lang="en-US" altLang="en-US" sz="873" b="1">
              <a:latin typeface="+mn-lt"/>
            </a:endParaRPr>
          </a:p>
          <a:p>
            <a:pPr algn="just"/>
            <a:r>
              <a:rPr lang="en-US" sz="873" b="1">
                <a:latin typeface="+mn-lt"/>
              </a:rPr>
              <a:t>Virtus ETF Advisers, LLC serves as the investment advisor and Infrastructure Capital Advisors, LLC serves as the sub-advisor to the fund.</a:t>
            </a:r>
          </a:p>
          <a:p>
            <a:pPr algn="just"/>
            <a:r>
              <a:rPr lang="en-US" sz="873" b="1">
                <a:latin typeface="+mn-lt"/>
              </a:rPr>
              <a:t> </a:t>
            </a:r>
          </a:p>
          <a:p>
            <a:pPr algn="just"/>
            <a:r>
              <a:rPr lang="en-US" sz="873" b="1">
                <a:latin typeface="+mn-lt"/>
              </a:rPr>
              <a:t>The Fund is distributed by VP Distributors LLC, an affiliate of Virtus ETF Advisers, LLC. </a:t>
            </a:r>
          </a:p>
          <a:p>
            <a:pPr algn="just"/>
            <a:r>
              <a:rPr lang="en-US" sz="873" b="1">
                <a:latin typeface="+mn-lt"/>
              </a:rPr>
              <a:t>Not FDIC Insured | Not Bank Guaranteed | May Lose Value</a:t>
            </a:r>
          </a:p>
          <a:p>
            <a:pPr algn="just"/>
            <a:endParaRPr lang="en-US" altLang="en-US" sz="777">
              <a:latin typeface="+mn-lt"/>
            </a:endParaRPr>
          </a:p>
        </p:txBody>
      </p:sp>
      <p:grpSp>
        <p:nvGrpSpPr>
          <p:cNvPr id="4" name="Group 5"/>
          <p:cNvGrpSpPr>
            <a:grpSpLocks/>
          </p:cNvGrpSpPr>
          <p:nvPr>
            <p:custDataLst>
              <p:tags r:id="rId1"/>
            </p:custDataLst>
          </p:nvPr>
        </p:nvGrpSpPr>
        <p:grpSpPr bwMode="auto">
          <a:xfrm>
            <a:off x="332781" y="946346"/>
            <a:ext cx="8654724" cy="348224"/>
            <a:chOff x="286" y="1006"/>
            <a:chExt cx="5618" cy="226"/>
          </a:xfrm>
        </p:grpSpPr>
        <p:sp>
          <p:nvSpPr>
            <p:cNvPr id="5" name="Text Box 6"/>
            <p:cNvSpPr txBox="1">
              <a:spLocks noChangeArrowheads="1"/>
            </p:cNvSpPr>
            <p:nvPr>
              <p:custDataLst>
                <p:tags r:id="rId2"/>
              </p:custDataLst>
            </p:nvPr>
          </p:nvSpPr>
          <p:spPr bwMode="auto">
            <a:xfrm>
              <a:off x="430" y="1006"/>
              <a:ext cx="5473" cy="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49306" rIns="0" bIns="0">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eaLnBrk="1" hangingPunct="1"/>
              <a:r>
                <a:rPr lang="en-US" altLang="en-US" sz="1941" b="1">
                  <a:solidFill>
                    <a:srgbClr val="001C5C"/>
                  </a:solidFill>
                  <a:latin typeface="Calibri" panose="020F0502020204030204" pitchFamily="34" charset="0"/>
                  <a:ea typeface="ＭＳ Ｐゴシック" panose="020B0600070205080204" pitchFamily="34" charset="-128"/>
                  <a:cs typeface="Calibri" panose="020F0502020204030204" pitchFamily="34" charset="0"/>
                </a:rPr>
                <a:t>AMZA Fund Risks</a:t>
              </a:r>
            </a:p>
          </p:txBody>
        </p:sp>
        <p:sp>
          <p:nvSpPr>
            <p:cNvPr id="6" name="Line 7"/>
            <p:cNvSpPr>
              <a:spLocks noChangeShapeType="1"/>
            </p:cNvSpPr>
            <p:nvPr/>
          </p:nvSpPr>
          <p:spPr bwMode="auto">
            <a:xfrm>
              <a:off x="287" y="1006"/>
              <a:ext cx="5617" cy="1"/>
            </a:xfrm>
            <a:prstGeom prst="line">
              <a:avLst/>
            </a:prstGeom>
            <a:noFill/>
            <a:ln w="12700">
              <a:solidFill>
                <a:schemeClr val="bg1">
                  <a:lumMod val="65000"/>
                </a:schemeClr>
              </a:solidFill>
              <a:round/>
              <a:headEnd/>
              <a:tailEnd/>
            </a:ln>
          </p:spPr>
          <p:txBody>
            <a:bodyPr wrap="none" anchor="ctr"/>
            <a:lstStyle/>
            <a:p>
              <a:pPr algn="ctr">
                <a:defRPr/>
              </a:pPr>
              <a:endParaRPr lang="en-US" sz="1568">
                <a:latin typeface="Arial" charset="0"/>
              </a:endParaRPr>
            </a:p>
          </p:txBody>
        </p:sp>
        <p:sp>
          <p:nvSpPr>
            <p:cNvPr id="7" name="Rectangle 8"/>
            <p:cNvSpPr>
              <a:spLocks noChangeArrowheads="1"/>
            </p:cNvSpPr>
            <p:nvPr/>
          </p:nvSpPr>
          <p:spPr bwMode="auto">
            <a:xfrm>
              <a:off x="286" y="1006"/>
              <a:ext cx="54" cy="213"/>
            </a:xfrm>
            <a:prstGeom prst="rect">
              <a:avLst/>
            </a:prstGeom>
            <a:solidFill>
              <a:srgbClr val="001C5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eaLnBrk="1" hangingPunct="1"/>
              <a:endParaRPr lang="en-GB" altLang="en-US" sz="1747" b="1">
                <a:solidFill>
                  <a:schemeClr val="tx2"/>
                </a:solidFill>
                <a:latin typeface="Book Antiqua" panose="02040602050305030304" pitchFamily="18" charset="0"/>
              </a:endParaRPr>
            </a:p>
          </p:txBody>
        </p:sp>
      </p:grpSp>
      <p:sp>
        <p:nvSpPr>
          <p:cNvPr id="8" name="Slide Number Placeholder 1">
            <a:extLst>
              <a:ext uri="{FF2B5EF4-FFF2-40B4-BE49-F238E27FC236}">
                <a16:creationId xmlns:a16="http://schemas.microsoft.com/office/drawing/2014/main" id="{CA03CDCD-AFB5-4C86-AF61-DE8DF5B5C433}"/>
              </a:ext>
            </a:extLst>
          </p:cNvPr>
          <p:cNvSpPr txBox="1">
            <a:spLocks/>
          </p:cNvSpPr>
          <p:nvPr/>
        </p:nvSpPr>
        <p:spPr>
          <a:xfrm>
            <a:off x="147921" y="7255949"/>
            <a:ext cx="2195652" cy="402151"/>
          </a:xfrm>
          <a:prstGeom prst="rect">
            <a:avLst/>
          </a:prstGeom>
        </p:spPr>
        <p:txBody>
          <a:bodyPr vert="horz" lIns="88750" tIns="44375" rIns="88750" bIns="44375" rtlCol="0" anchor="ctr"/>
          <a:lstStyle>
            <a:defPPr>
              <a:defRPr lang="en-US"/>
            </a:defPPr>
            <a:lvl1pPr algn="l" rtl="0" eaLnBrk="0" fontAlgn="base" hangingPunct="0">
              <a:spcBef>
                <a:spcPct val="0"/>
              </a:spcBef>
              <a:spcAft>
                <a:spcPct val="0"/>
              </a:spcAft>
              <a:defRPr sz="990" kern="1200">
                <a:solidFill>
                  <a:schemeClr val="tx1"/>
                </a:solidFill>
                <a:latin typeface="Arial" panose="020B0604020202020204" pitchFamily="34" charset="0"/>
                <a:ea typeface="+mn-ea"/>
                <a:cs typeface="+mn-cs"/>
              </a:defRPr>
            </a:lvl1pPr>
            <a:lvl2pPr marL="457093"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187"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279"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372"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5465" algn="l" defTabSz="914187" rtl="0" eaLnBrk="1" latinLnBrk="0" hangingPunct="1">
              <a:defRPr sz="1200" kern="1200">
                <a:solidFill>
                  <a:schemeClr val="tx1"/>
                </a:solidFill>
                <a:latin typeface="Arial" panose="020B0604020202020204" pitchFamily="34" charset="0"/>
                <a:ea typeface="+mn-ea"/>
                <a:cs typeface="+mn-cs"/>
              </a:defRPr>
            </a:lvl6pPr>
            <a:lvl7pPr marL="2742560" algn="l" defTabSz="914187" rtl="0" eaLnBrk="1" latinLnBrk="0" hangingPunct="1">
              <a:defRPr sz="1200" kern="1200">
                <a:solidFill>
                  <a:schemeClr val="tx1"/>
                </a:solidFill>
                <a:latin typeface="Arial" panose="020B0604020202020204" pitchFamily="34" charset="0"/>
                <a:ea typeface="+mn-ea"/>
                <a:cs typeface="+mn-cs"/>
              </a:defRPr>
            </a:lvl7pPr>
            <a:lvl8pPr marL="3199651" algn="l" defTabSz="914187" rtl="0" eaLnBrk="1" latinLnBrk="0" hangingPunct="1">
              <a:defRPr sz="1200" kern="1200">
                <a:solidFill>
                  <a:schemeClr val="tx1"/>
                </a:solidFill>
                <a:latin typeface="Arial" panose="020B0604020202020204" pitchFamily="34" charset="0"/>
                <a:ea typeface="+mn-ea"/>
                <a:cs typeface="+mn-cs"/>
              </a:defRPr>
            </a:lvl8pPr>
            <a:lvl9pPr marL="3656744" algn="l" defTabSz="914187" rtl="0" eaLnBrk="1" latinLnBrk="0" hangingPunct="1">
              <a:defRPr sz="1200" kern="1200">
                <a:solidFill>
                  <a:schemeClr val="tx1"/>
                </a:solidFill>
                <a:latin typeface="Arial" panose="020B0604020202020204" pitchFamily="34" charset="0"/>
                <a:ea typeface="+mn-ea"/>
                <a:cs typeface="+mn-cs"/>
              </a:defRPr>
            </a:lvl9pPr>
          </a:lstStyle>
          <a:p>
            <a:fld id="{EE22647F-8580-4E23-95E9-78AD894D0ADF}" type="slidenum">
              <a:rPr lang="en-US" sz="961"/>
              <a:pPr/>
              <a:t>39</a:t>
            </a:fld>
            <a:endParaRPr lang="en-US" sz="961"/>
          </a:p>
        </p:txBody>
      </p:sp>
      <p:sp>
        <p:nvSpPr>
          <p:cNvPr id="2" name="Rectangle 1">
            <a:extLst>
              <a:ext uri="{FF2B5EF4-FFF2-40B4-BE49-F238E27FC236}">
                <a16:creationId xmlns:a16="http://schemas.microsoft.com/office/drawing/2014/main" id="{C3F9A60F-9AE9-3E35-03F9-F2CB8811D243}"/>
              </a:ext>
            </a:extLst>
          </p:cNvPr>
          <p:cNvSpPr/>
          <p:nvPr/>
        </p:nvSpPr>
        <p:spPr>
          <a:xfrm>
            <a:off x="334356" y="7406804"/>
            <a:ext cx="5029200" cy="246221"/>
          </a:xfrm>
          <a:prstGeom prst="rect">
            <a:avLst/>
          </a:prstGeom>
        </p:spPr>
        <p:txBody>
          <a:bodyPr>
            <a:spAutoFit/>
          </a:bodyPr>
          <a:lstStyle/>
          <a:p>
            <a:pPr lvl="0" algn="ctr"/>
            <a:r>
              <a:rPr lang="en-US" altLang="en-US" sz="1000" err="1">
                <a:latin typeface="Calibri" panose="020F0502020204030204" pitchFamily="34" charset="0"/>
                <a:ea typeface="Calibri" panose="020F0502020204030204" pitchFamily="34" charset="0"/>
                <a:cs typeface="Calibri" panose="020F0502020204030204" pitchFamily="34" charset="0"/>
              </a:rPr>
              <a:t>ALTSDB</a:t>
            </a:r>
            <a:r>
              <a:rPr lang="en-US" altLang="en-US" sz="1000">
                <a:latin typeface="Calibri" panose="020F0502020204030204" pitchFamily="34" charset="0"/>
                <a:ea typeface="Calibri" panose="020F0502020204030204" pitchFamily="34" charset="0"/>
                <a:cs typeface="Calibri" panose="020F0502020204030204" pitchFamily="34" charset="0"/>
              </a:rPr>
              <a:t> USE ONLY • NOT FDIC INSURED • NOT BANK GUARANTEED • MAY LOSE VALUE</a:t>
            </a:r>
          </a:p>
        </p:txBody>
      </p:sp>
    </p:spTree>
    <p:extLst>
      <p:ext uri="{BB962C8B-B14F-4D97-AF65-F5344CB8AC3E}">
        <p14:creationId xmlns:p14="http://schemas.microsoft.com/office/powerpoint/2010/main" val="2921805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ChangeArrowheads="1"/>
          </p:cNvSpPr>
          <p:nvPr>
            <p:custDataLst>
              <p:tags r:id="rId2"/>
            </p:custDataLst>
          </p:nvPr>
        </p:nvSpPr>
        <p:spPr bwMode="gray">
          <a:xfrm>
            <a:off x="2971800" y="1231900"/>
            <a:ext cx="640080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dash"/>
                <a:miter lim="800000"/>
                <a:headEnd/>
                <a:tailEnd/>
              </a14:hiddenLine>
            </a:ext>
          </a:extLst>
        </p:spPr>
        <p:txBody>
          <a:bodyPr lIns="0" tIns="45710" rIns="91418" bIns="45710"/>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eaLnBrk="1" hangingPunct="1"/>
            <a:endParaRPr lang="en-US" altLang="en-US" sz="1700">
              <a:latin typeface="Book Antiqua" panose="02040602050305030304" pitchFamily="18" charset="0"/>
              <a:ea typeface="ＭＳ Ｐゴシック" panose="020B0600070205080204" pitchFamily="34" charset="-128"/>
            </a:endParaRPr>
          </a:p>
        </p:txBody>
      </p:sp>
      <p:sp>
        <p:nvSpPr>
          <p:cNvPr id="19462" name="Rectangle 2"/>
          <p:cNvSpPr>
            <a:spLocks noChangeArrowheads="1"/>
          </p:cNvSpPr>
          <p:nvPr/>
        </p:nvSpPr>
        <p:spPr bwMode="auto">
          <a:xfrm>
            <a:off x="4918076" y="3748090"/>
            <a:ext cx="223094" cy="276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18" tIns="45710" rIns="91418" bIns="45710">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a:solidFill>
                  <a:srgbClr val="000000"/>
                </a:solidFill>
                <a:latin typeface="Times New Roman" panose="02020603050405020304" pitchFamily="18" charset="0"/>
              </a:rPr>
              <a:t> </a:t>
            </a:r>
            <a:endParaRPr lang="en-US" altLang="en-US"/>
          </a:p>
        </p:txBody>
      </p:sp>
      <p:grpSp>
        <p:nvGrpSpPr>
          <p:cNvPr id="11" name="Group 5"/>
          <p:cNvGrpSpPr>
            <a:grpSpLocks/>
          </p:cNvGrpSpPr>
          <p:nvPr>
            <p:custDataLst>
              <p:tags r:id="rId3"/>
            </p:custDataLst>
          </p:nvPr>
        </p:nvGrpSpPr>
        <p:grpSpPr bwMode="auto">
          <a:xfrm>
            <a:off x="452502" y="950913"/>
            <a:ext cx="8915401" cy="371475"/>
            <a:chOff x="286" y="969"/>
            <a:chExt cx="5617" cy="234"/>
          </a:xfrm>
        </p:grpSpPr>
        <p:sp>
          <p:nvSpPr>
            <p:cNvPr id="12" name="Text Box 6"/>
            <p:cNvSpPr txBox="1">
              <a:spLocks noChangeArrowheads="1"/>
            </p:cNvSpPr>
            <p:nvPr>
              <p:custDataLst>
                <p:tags r:id="rId4"/>
              </p:custDataLst>
            </p:nvPr>
          </p:nvSpPr>
          <p:spPr bwMode="auto">
            <a:xfrm>
              <a:off x="430" y="969"/>
              <a:ext cx="5473" cy="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50800" rIns="0" bIns="0">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eaLnBrk="1" hangingPunct="1"/>
              <a:r>
                <a:rPr lang="en-US" altLang="en-US" sz="2000" b="1">
                  <a:solidFill>
                    <a:srgbClr val="001C5C"/>
                  </a:solidFill>
                  <a:latin typeface="Calibri" panose="020F0502020204030204" pitchFamily="34" charset="0"/>
                  <a:ea typeface="ＭＳ Ｐゴシック" panose="020B0600070205080204" pitchFamily="34" charset="-128"/>
                  <a:cs typeface="Calibri" panose="020F0502020204030204" pitchFamily="34" charset="0"/>
                </a:rPr>
                <a:t>Who We Are</a:t>
              </a:r>
            </a:p>
          </p:txBody>
        </p:sp>
        <p:sp>
          <p:nvSpPr>
            <p:cNvPr id="14" name="Rectangle 8"/>
            <p:cNvSpPr>
              <a:spLocks noChangeArrowheads="1"/>
            </p:cNvSpPr>
            <p:nvPr/>
          </p:nvSpPr>
          <p:spPr bwMode="auto">
            <a:xfrm>
              <a:off x="286" y="969"/>
              <a:ext cx="54" cy="213"/>
            </a:xfrm>
            <a:prstGeom prst="rect">
              <a:avLst/>
            </a:prstGeom>
            <a:solidFill>
              <a:srgbClr val="001C5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eaLnBrk="1" hangingPunct="1"/>
              <a:endParaRPr lang="en-GB" altLang="en-US" sz="1800" b="1">
                <a:solidFill>
                  <a:schemeClr val="tx2"/>
                </a:solidFill>
                <a:latin typeface="Book Antiqua" panose="02040602050305030304" pitchFamily="18" charset="0"/>
              </a:endParaRPr>
            </a:p>
          </p:txBody>
        </p:sp>
      </p:grpSp>
      <p:sp>
        <p:nvSpPr>
          <p:cNvPr id="9" name="Rectangle 8">
            <a:extLst>
              <a:ext uri="{FF2B5EF4-FFF2-40B4-BE49-F238E27FC236}">
                <a16:creationId xmlns:a16="http://schemas.microsoft.com/office/drawing/2014/main" id="{300AC425-FBA7-49A7-A7FD-7A2DC6E526E6}"/>
              </a:ext>
            </a:extLst>
          </p:cNvPr>
          <p:cNvSpPr/>
          <p:nvPr/>
        </p:nvSpPr>
        <p:spPr>
          <a:xfrm>
            <a:off x="457200" y="1502002"/>
            <a:ext cx="8962259" cy="485696"/>
          </a:xfrm>
          <a:prstGeom prst="rect">
            <a:avLst/>
          </a:prstGeom>
          <a:solidFill>
            <a:srgbClr val="001C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3038" indent="-173038" algn="ctr">
              <a:buFont typeface="Wingdings" panose="05000000000000000000" pitchFamily="2" charset="2"/>
              <a:buChar char="§"/>
            </a:pPr>
            <a:endParaRPr lang="en-US" sz="1200">
              <a:solidFill>
                <a:schemeClr val="tx1"/>
              </a:solidFill>
              <a:latin typeface="Arial" panose="020B0604020202020204" pitchFamily="34" charset="0"/>
            </a:endParaRPr>
          </a:p>
        </p:txBody>
      </p:sp>
      <p:pic>
        <p:nvPicPr>
          <p:cNvPr id="16" name="Picture 15">
            <a:extLst>
              <a:ext uri="{FF2B5EF4-FFF2-40B4-BE49-F238E27FC236}">
                <a16:creationId xmlns:a16="http://schemas.microsoft.com/office/drawing/2014/main" id="{E9439A4C-748B-44B2-BAE3-9BA828726A5A}"/>
              </a:ext>
            </a:extLst>
          </p:cNvPr>
          <p:cNvPicPr>
            <a:picLocks noChangeAspect="1"/>
          </p:cNvPicPr>
          <p:nvPr/>
        </p:nvPicPr>
        <p:blipFill rotWithShape="1">
          <a:blip r:embed="rId7"/>
          <a:srcRect l="18134" r="20089" b="14737"/>
          <a:stretch/>
        </p:blipFill>
        <p:spPr>
          <a:xfrm>
            <a:off x="480494" y="2568825"/>
            <a:ext cx="2033659" cy="2651304"/>
          </a:xfrm>
          <a:prstGeom prst="rect">
            <a:avLst/>
          </a:prstGeom>
        </p:spPr>
      </p:pic>
      <p:sp>
        <p:nvSpPr>
          <p:cNvPr id="19" name="TextBox 18">
            <a:extLst>
              <a:ext uri="{FF2B5EF4-FFF2-40B4-BE49-F238E27FC236}">
                <a16:creationId xmlns:a16="http://schemas.microsoft.com/office/drawing/2014/main" id="{9073CEFF-F8EA-4407-B5BF-8C169B1050CC}"/>
              </a:ext>
            </a:extLst>
          </p:cNvPr>
          <p:cNvSpPr txBox="1"/>
          <p:nvPr/>
        </p:nvSpPr>
        <p:spPr>
          <a:xfrm>
            <a:off x="633713" y="5427180"/>
            <a:ext cx="1727221" cy="553998"/>
          </a:xfrm>
          <a:prstGeom prst="rect">
            <a:avLst/>
          </a:prstGeom>
          <a:noFill/>
        </p:spPr>
        <p:txBody>
          <a:bodyPr wrap="square">
            <a:spAutoFit/>
          </a:bodyPr>
          <a:lstStyle/>
          <a:p>
            <a:pPr algn="ctr"/>
            <a:r>
              <a:rPr lang="en-US" sz="1500" b="1">
                <a:solidFill>
                  <a:srgbClr val="182659"/>
                </a:solidFill>
                <a:latin typeface="+mj-lt"/>
                <a:cs typeface="Arial" panose="020B0604020202020204" pitchFamily="34" charset="0"/>
              </a:rPr>
              <a:t>Founder, CEO &amp; Portfolio Manager</a:t>
            </a:r>
          </a:p>
        </p:txBody>
      </p:sp>
      <p:sp>
        <p:nvSpPr>
          <p:cNvPr id="21" name="TextBox 20">
            <a:extLst>
              <a:ext uri="{FF2B5EF4-FFF2-40B4-BE49-F238E27FC236}">
                <a16:creationId xmlns:a16="http://schemas.microsoft.com/office/drawing/2014/main" id="{3638DA27-F03F-447E-BF93-0C7A79046E25}"/>
              </a:ext>
            </a:extLst>
          </p:cNvPr>
          <p:cNvSpPr txBox="1"/>
          <p:nvPr/>
        </p:nvSpPr>
        <p:spPr>
          <a:xfrm>
            <a:off x="2867838" y="2565071"/>
            <a:ext cx="6500065" cy="3023905"/>
          </a:xfrm>
          <a:prstGeom prst="rect">
            <a:avLst/>
          </a:prstGeom>
          <a:noFill/>
        </p:spPr>
        <p:txBody>
          <a:bodyPr wrap="square">
            <a:spAutoFit/>
          </a:bodyPr>
          <a:lstStyle/>
          <a:p>
            <a:pPr algn="l" fontAlgn="base"/>
            <a:r>
              <a:rPr lang="en-US" sz="1050" b="0" i="0" dirty="0">
                <a:effectLst/>
                <a:latin typeface="+mn-lt"/>
              </a:rPr>
              <a:t>Mr. Hatfield has almost three decades of experience in the securities and investment industries.  At ICA, he is the portfolio manager of </a:t>
            </a:r>
            <a:r>
              <a:rPr lang="en-US" sz="1050" b="0" i="0" dirty="0" err="1">
                <a:effectLst/>
                <a:latin typeface="+mn-lt"/>
              </a:rPr>
              <a:t>InfraCap</a:t>
            </a:r>
            <a:r>
              <a:rPr lang="en-US" sz="1050" b="0" i="0" dirty="0">
                <a:effectLst/>
                <a:latin typeface="+mn-lt"/>
              </a:rPr>
              <a:t> Equity Income Fund ETF (NYSE: </a:t>
            </a:r>
            <a:r>
              <a:rPr lang="en-US" sz="1050" b="0" i="0" dirty="0" err="1">
                <a:effectLst/>
                <a:latin typeface="+mn-lt"/>
              </a:rPr>
              <a:t>ICAP</a:t>
            </a:r>
            <a:r>
              <a:rPr lang="en-US" sz="1050" b="0" i="0" dirty="0">
                <a:effectLst/>
                <a:latin typeface="+mn-lt"/>
              </a:rPr>
              <a:t>), </a:t>
            </a:r>
            <a:r>
              <a:rPr lang="en-US" sz="1050" b="0" i="0" dirty="0" err="1">
                <a:effectLst/>
                <a:latin typeface="+mn-lt"/>
              </a:rPr>
              <a:t>InfraCap</a:t>
            </a:r>
            <a:r>
              <a:rPr lang="en-US" sz="1050" b="0" i="0" dirty="0">
                <a:effectLst/>
                <a:latin typeface="+mn-lt"/>
              </a:rPr>
              <a:t> </a:t>
            </a:r>
            <a:r>
              <a:rPr lang="en-US" sz="1050" b="0" i="0" dirty="0" err="1">
                <a:effectLst/>
                <a:latin typeface="+mn-lt"/>
              </a:rPr>
              <a:t>MLP</a:t>
            </a:r>
            <a:r>
              <a:rPr lang="en-US" sz="1050" b="0" i="0" dirty="0">
                <a:effectLst/>
                <a:latin typeface="+mn-lt"/>
              </a:rPr>
              <a:t> ETF (NYSE: AMZA), </a:t>
            </a:r>
            <a:r>
              <a:rPr lang="en-US" sz="1050" b="0" i="0" dirty="0" err="1">
                <a:effectLst/>
                <a:latin typeface="+mn-lt"/>
              </a:rPr>
              <a:t>InfraCap</a:t>
            </a:r>
            <a:r>
              <a:rPr lang="en-US" sz="1050" b="0" i="0" dirty="0">
                <a:effectLst/>
                <a:latin typeface="+mn-lt"/>
              </a:rPr>
              <a:t> REIT Preferred ETF (NYSE: </a:t>
            </a:r>
            <a:r>
              <a:rPr lang="en-US" sz="1050" b="0" i="0" dirty="0" err="1">
                <a:effectLst/>
                <a:latin typeface="+mn-lt"/>
              </a:rPr>
              <a:t>PFFR</a:t>
            </a:r>
            <a:r>
              <a:rPr lang="en-US" sz="1050" b="0" i="0" dirty="0">
                <a:effectLst/>
                <a:latin typeface="+mn-lt"/>
              </a:rPr>
              <a:t>), Virtus </a:t>
            </a:r>
            <a:r>
              <a:rPr lang="en-US" sz="1050" b="0" i="0" dirty="0" err="1">
                <a:effectLst/>
                <a:latin typeface="+mn-lt"/>
              </a:rPr>
              <a:t>InfraCap</a:t>
            </a:r>
            <a:r>
              <a:rPr lang="en-US" sz="1050" b="0" i="0" dirty="0">
                <a:effectLst/>
                <a:latin typeface="+mn-lt"/>
              </a:rPr>
              <a:t> U.S. Preferred Stock ETF (NYSE: </a:t>
            </a:r>
            <a:r>
              <a:rPr lang="en-US" sz="1050" b="0" i="0" dirty="0" err="1">
                <a:effectLst/>
                <a:latin typeface="+mn-lt"/>
              </a:rPr>
              <a:t>PFFA</a:t>
            </a:r>
            <a:r>
              <a:rPr lang="en-US" sz="1050" b="0" i="0" dirty="0">
                <a:effectLst/>
                <a:latin typeface="+mn-lt"/>
              </a:rPr>
              <a:t>), and a series of hedge funds.  He leads the investment team and directs the company’s business development.</a:t>
            </a:r>
          </a:p>
          <a:p>
            <a:pPr algn="l" fontAlgn="base"/>
            <a:r>
              <a:rPr lang="en-US" sz="400" b="0" i="0" dirty="0">
                <a:effectLst/>
                <a:latin typeface="+mn-lt"/>
              </a:rPr>
              <a:t> </a:t>
            </a:r>
          </a:p>
          <a:p>
            <a:pPr algn="l" fontAlgn="base"/>
            <a:r>
              <a:rPr lang="en-US" sz="1050" b="0" i="0" dirty="0">
                <a:effectLst/>
                <a:latin typeface="+mn-lt"/>
              </a:rPr>
              <a:t>During his career, Mr. Hatfield has gained a broad perspective on the U.S. financial markets with years as an investment banker, a research director and portfolio manager, and as a co-founder of a NYSE-listed company.  A focus on companies that own real or hard assets, like energy infrastructure and real estate, runs through Mr. Hatfield’s career. </a:t>
            </a:r>
          </a:p>
          <a:p>
            <a:pPr algn="l" fontAlgn="base"/>
            <a:r>
              <a:rPr lang="en-US" sz="400" b="0" i="0" dirty="0">
                <a:effectLst/>
                <a:latin typeface="+mn-lt"/>
              </a:rPr>
              <a:t> </a:t>
            </a:r>
          </a:p>
          <a:p>
            <a:pPr algn="l" fontAlgn="base"/>
            <a:r>
              <a:rPr lang="en-US" sz="1050" b="0" i="0" dirty="0">
                <a:effectLst/>
                <a:latin typeface="+mn-lt"/>
              </a:rPr>
              <a:t>Prior to forming ICA, he partnered with senior energy industry executives to acquire several midstream </a:t>
            </a:r>
            <a:r>
              <a:rPr lang="en-US" sz="1050" b="0" i="0" dirty="0" err="1">
                <a:effectLst/>
                <a:latin typeface="+mn-lt"/>
              </a:rPr>
              <a:t>MLPs</a:t>
            </a:r>
            <a:r>
              <a:rPr lang="en-US" sz="1050" b="0" i="0" dirty="0">
                <a:effectLst/>
                <a:latin typeface="+mn-lt"/>
              </a:rPr>
              <a:t>.  These companies were merged to form a company now known as </a:t>
            </a:r>
            <a:r>
              <a:rPr lang="en-US" sz="1050" b="0" i="0" dirty="0" err="1">
                <a:effectLst/>
                <a:latin typeface="+mn-lt"/>
              </a:rPr>
              <a:t>NGL</a:t>
            </a:r>
            <a:r>
              <a:rPr lang="en-US" sz="1050" b="0" i="0" dirty="0">
                <a:effectLst/>
                <a:latin typeface="+mn-lt"/>
              </a:rPr>
              <a:t> Energy Partners, LP (NYSE: </a:t>
            </a:r>
            <a:r>
              <a:rPr lang="en-US" sz="1050" b="0" i="0" dirty="0" err="1">
                <a:effectLst/>
                <a:latin typeface="+mn-lt"/>
              </a:rPr>
              <a:t>NGL</a:t>
            </a:r>
            <a:r>
              <a:rPr lang="en-US" sz="1050" b="0" i="0" dirty="0">
                <a:effectLst/>
                <a:latin typeface="+mn-lt"/>
              </a:rPr>
              <a:t>).  </a:t>
            </a:r>
            <a:r>
              <a:rPr lang="en-US" sz="1050" b="0" i="0" dirty="0" err="1">
                <a:effectLst/>
                <a:latin typeface="+mn-lt"/>
              </a:rPr>
              <a:t>NGL</a:t>
            </a:r>
            <a:r>
              <a:rPr lang="en-US" sz="1050" b="0" i="0" dirty="0">
                <a:effectLst/>
                <a:latin typeface="+mn-lt"/>
              </a:rPr>
              <a:t> was an IPO in May 2011.  He is a general partner of the publicly-traded company.</a:t>
            </a:r>
          </a:p>
          <a:p>
            <a:pPr algn="l" fontAlgn="base"/>
            <a:r>
              <a:rPr lang="en-US" sz="400" b="0" i="0" dirty="0">
                <a:effectLst/>
                <a:latin typeface="+mn-lt"/>
              </a:rPr>
              <a:t> </a:t>
            </a:r>
          </a:p>
          <a:p>
            <a:pPr algn="l" fontAlgn="base"/>
            <a:r>
              <a:rPr lang="en-US" sz="1050" b="0" i="0" dirty="0">
                <a:effectLst/>
                <a:latin typeface="+mn-lt"/>
              </a:rPr>
              <a:t>In the years prior to forming </a:t>
            </a:r>
            <a:r>
              <a:rPr lang="en-US" sz="1050" b="0" i="0" dirty="0" err="1">
                <a:effectLst/>
                <a:latin typeface="+mn-lt"/>
              </a:rPr>
              <a:t>NGL</a:t>
            </a:r>
            <a:r>
              <a:rPr lang="en-US" sz="1050" b="0" i="0" dirty="0">
                <a:effectLst/>
                <a:latin typeface="+mn-lt"/>
              </a:rPr>
              <a:t>, Mr. Hatfield was a portfolio manager at SAC Capital (now </a:t>
            </a:r>
            <a:r>
              <a:rPr lang="en-US" sz="1050" b="0" i="0" dirty="0" err="1">
                <a:effectLst/>
                <a:latin typeface="+mn-lt"/>
              </a:rPr>
              <a:t>Point72</a:t>
            </a:r>
            <a:r>
              <a:rPr lang="en-US" sz="1050" b="0" i="0" dirty="0">
                <a:effectLst/>
                <a:latin typeface="+mn-lt"/>
              </a:rPr>
              <a:t> Asset Management), running a portfolio focused on income securities.  He joined SAC from Zimmer Lucas Partners, a hedge fund focused on energy and utility sectors, where he was head of research.  Earlier in his career, he was head of an investment banking unit at CIBC/Oppenheimer and a Principal in an investment banking unit at Morgan Stanley &amp; Co.  He began his career as a CPA at Ernst &amp; Young.  He holds an MBA from the Wharton School at the University of Pennsylvania and a BS from the University of California at Davis.</a:t>
            </a:r>
          </a:p>
        </p:txBody>
      </p:sp>
      <p:sp>
        <p:nvSpPr>
          <p:cNvPr id="17" name="TextBox 16">
            <a:extLst>
              <a:ext uri="{FF2B5EF4-FFF2-40B4-BE49-F238E27FC236}">
                <a16:creationId xmlns:a16="http://schemas.microsoft.com/office/drawing/2014/main" id="{1D8F9B2A-31B0-4A4D-B167-65BAA678E160}"/>
              </a:ext>
            </a:extLst>
          </p:cNvPr>
          <p:cNvSpPr txBox="1"/>
          <p:nvPr/>
        </p:nvSpPr>
        <p:spPr>
          <a:xfrm>
            <a:off x="-2698889" y="940247"/>
            <a:ext cx="2741744" cy="400110"/>
          </a:xfrm>
          <a:prstGeom prst="rect">
            <a:avLst/>
          </a:prstGeom>
          <a:noFill/>
        </p:spPr>
        <p:txBody>
          <a:bodyPr wrap="square">
            <a:spAutoFit/>
          </a:bodyPr>
          <a:lstStyle/>
          <a:p>
            <a:pPr eaLnBrk="1" hangingPunct="1"/>
            <a:r>
              <a:rPr lang="en-US" altLang="en-US" sz="2000" b="1">
                <a:solidFill>
                  <a:srgbClr val="001C5C"/>
                </a:solidFill>
                <a:latin typeface="Calibri" panose="020F0502020204030204" pitchFamily="34" charset="0"/>
                <a:ea typeface="ＭＳ Ｐゴシック" panose="020B0600070205080204" pitchFamily="34" charset="-128"/>
                <a:cs typeface="Calibri" panose="020F0502020204030204" pitchFamily="34" charset="0"/>
              </a:rPr>
              <a:t>Slide Title - Calibri 20</a:t>
            </a:r>
            <a:endParaRPr lang="en-US" altLang="en-US" sz="1200" b="1">
              <a:solidFill>
                <a:srgbClr val="001C5C"/>
              </a:solidFill>
              <a:latin typeface="Calibri" panose="020F0502020204030204" pitchFamily="34" charset="0"/>
              <a:ea typeface="ＭＳ Ｐゴシック" panose="020B0600070205080204" pitchFamily="34" charset="-128"/>
              <a:cs typeface="Calibri" panose="020F0502020204030204" pitchFamily="34" charset="0"/>
            </a:endParaRPr>
          </a:p>
        </p:txBody>
      </p:sp>
      <p:sp>
        <p:nvSpPr>
          <p:cNvPr id="25" name="Rectangle 8">
            <a:extLst>
              <a:ext uri="{FF2B5EF4-FFF2-40B4-BE49-F238E27FC236}">
                <a16:creationId xmlns:a16="http://schemas.microsoft.com/office/drawing/2014/main" id="{8519F659-18D0-4026-9DFB-58F7CE7DD971}"/>
              </a:ext>
            </a:extLst>
          </p:cNvPr>
          <p:cNvSpPr>
            <a:spLocks noChangeArrowheads="1"/>
          </p:cNvSpPr>
          <p:nvPr/>
        </p:nvSpPr>
        <p:spPr bwMode="auto">
          <a:xfrm>
            <a:off x="-2789296" y="971233"/>
            <a:ext cx="85710" cy="338138"/>
          </a:xfrm>
          <a:prstGeom prst="rect">
            <a:avLst/>
          </a:prstGeom>
          <a:solidFill>
            <a:srgbClr val="001C5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eaLnBrk="1" hangingPunct="1"/>
            <a:endParaRPr lang="en-GB" altLang="en-US" sz="1800" b="1">
              <a:solidFill>
                <a:schemeClr val="tx2"/>
              </a:solidFill>
              <a:latin typeface="Book Antiqua" panose="02040602050305030304" pitchFamily="18" charset="0"/>
            </a:endParaRPr>
          </a:p>
        </p:txBody>
      </p:sp>
      <p:sp>
        <p:nvSpPr>
          <p:cNvPr id="26" name="TextBox 25">
            <a:extLst>
              <a:ext uri="{FF2B5EF4-FFF2-40B4-BE49-F238E27FC236}">
                <a16:creationId xmlns:a16="http://schemas.microsoft.com/office/drawing/2014/main" id="{74EF6421-A47D-4458-8D85-FBF6C3C73D0B}"/>
              </a:ext>
            </a:extLst>
          </p:cNvPr>
          <p:cNvSpPr txBox="1"/>
          <p:nvPr/>
        </p:nvSpPr>
        <p:spPr>
          <a:xfrm>
            <a:off x="-3081345" y="1347319"/>
            <a:ext cx="2928945" cy="323165"/>
          </a:xfrm>
          <a:prstGeom prst="rect">
            <a:avLst/>
          </a:prstGeom>
          <a:noFill/>
        </p:spPr>
        <p:txBody>
          <a:bodyPr wrap="square">
            <a:spAutoFit/>
          </a:bodyPr>
          <a:lstStyle/>
          <a:p>
            <a:pPr eaLnBrk="1" hangingPunct="1"/>
            <a:r>
              <a:rPr lang="en-US" altLang="en-US" sz="1500" b="1">
                <a:solidFill>
                  <a:srgbClr val="001C5C"/>
                </a:solidFill>
                <a:latin typeface="Calibri Light" panose="020F0302020204030204" pitchFamily="34" charset="0"/>
                <a:ea typeface="ＭＳ Ｐゴシック" panose="020B0600070205080204" pitchFamily="34" charset="-128"/>
                <a:cs typeface="Calibri Light" panose="020F0302020204030204" pitchFamily="34" charset="0"/>
              </a:rPr>
              <a:t>Content Headers - CALIBRI LIGHT 15</a:t>
            </a:r>
          </a:p>
        </p:txBody>
      </p:sp>
      <p:sp>
        <p:nvSpPr>
          <p:cNvPr id="27" name="TextBox 26">
            <a:extLst>
              <a:ext uri="{FF2B5EF4-FFF2-40B4-BE49-F238E27FC236}">
                <a16:creationId xmlns:a16="http://schemas.microsoft.com/office/drawing/2014/main" id="{3584C251-2276-48AB-98D6-04C327A65CC7}"/>
              </a:ext>
            </a:extLst>
          </p:cNvPr>
          <p:cNvSpPr txBox="1"/>
          <p:nvPr/>
        </p:nvSpPr>
        <p:spPr>
          <a:xfrm>
            <a:off x="-2335290" y="1660911"/>
            <a:ext cx="2014545" cy="253916"/>
          </a:xfrm>
          <a:prstGeom prst="rect">
            <a:avLst/>
          </a:prstGeom>
          <a:noFill/>
        </p:spPr>
        <p:txBody>
          <a:bodyPr wrap="square">
            <a:spAutoFit/>
          </a:bodyPr>
          <a:lstStyle/>
          <a:p>
            <a:pPr eaLnBrk="1" hangingPunct="1"/>
            <a:r>
              <a:rPr lang="en-US" altLang="en-US" sz="1050">
                <a:latin typeface="+mn-lt"/>
                <a:ea typeface="ＭＳ Ｐゴシック" panose="020B0600070205080204" pitchFamily="34" charset="-128"/>
                <a:cs typeface="Calibri Light" panose="020F0302020204030204" pitchFamily="34" charset="0"/>
              </a:rPr>
              <a:t>Bullet and subtitle – Calibri 10.5</a:t>
            </a:r>
          </a:p>
        </p:txBody>
      </p:sp>
      <p:sp>
        <p:nvSpPr>
          <p:cNvPr id="29" name="Rectangle 28">
            <a:extLst>
              <a:ext uri="{FF2B5EF4-FFF2-40B4-BE49-F238E27FC236}">
                <a16:creationId xmlns:a16="http://schemas.microsoft.com/office/drawing/2014/main" id="{8BBB1983-D0F6-46E5-8703-B54FADF3E3F4}"/>
              </a:ext>
            </a:extLst>
          </p:cNvPr>
          <p:cNvSpPr/>
          <p:nvPr/>
        </p:nvSpPr>
        <p:spPr>
          <a:xfrm>
            <a:off x="-2703586" y="3157472"/>
            <a:ext cx="1985298" cy="544226"/>
          </a:xfrm>
          <a:prstGeom prst="rect">
            <a:avLst/>
          </a:prstGeom>
          <a:solidFill>
            <a:srgbClr val="5E7C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0B3C2EE9-7256-4FD5-B21B-3A8C5F0B3EB1}"/>
              </a:ext>
            </a:extLst>
          </p:cNvPr>
          <p:cNvSpPr txBox="1"/>
          <p:nvPr/>
        </p:nvSpPr>
        <p:spPr>
          <a:xfrm>
            <a:off x="-2341679" y="3287666"/>
            <a:ext cx="1219200" cy="276999"/>
          </a:xfrm>
          <a:prstGeom prst="rect">
            <a:avLst/>
          </a:prstGeom>
          <a:noFill/>
        </p:spPr>
        <p:txBody>
          <a:bodyPr wrap="square" rtlCol="0">
            <a:spAutoFit/>
          </a:bodyPr>
          <a:lstStyle/>
          <a:p>
            <a:r>
              <a:rPr lang="en-US">
                <a:solidFill>
                  <a:schemeClr val="bg1"/>
                </a:solidFill>
              </a:rPr>
              <a:t>94 – 124 - 158</a:t>
            </a:r>
          </a:p>
        </p:txBody>
      </p:sp>
      <p:sp>
        <p:nvSpPr>
          <p:cNvPr id="32" name="Rectangle 31">
            <a:extLst>
              <a:ext uri="{FF2B5EF4-FFF2-40B4-BE49-F238E27FC236}">
                <a16:creationId xmlns:a16="http://schemas.microsoft.com/office/drawing/2014/main" id="{E09F34EE-F3C7-4654-A1E4-C6BD89693116}"/>
              </a:ext>
            </a:extLst>
          </p:cNvPr>
          <p:cNvSpPr/>
          <p:nvPr/>
        </p:nvSpPr>
        <p:spPr>
          <a:xfrm>
            <a:off x="-2703586" y="3835350"/>
            <a:ext cx="1985298" cy="544226"/>
          </a:xfrm>
          <a:prstGeom prst="rect">
            <a:avLst/>
          </a:prstGeom>
          <a:solidFill>
            <a:srgbClr val="CCD1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1309FB5C-AE9B-4C62-9F5A-CDF23B9D8044}"/>
              </a:ext>
            </a:extLst>
          </p:cNvPr>
          <p:cNvSpPr txBox="1"/>
          <p:nvPr/>
        </p:nvSpPr>
        <p:spPr>
          <a:xfrm>
            <a:off x="-2341679" y="3965544"/>
            <a:ext cx="1219200" cy="276999"/>
          </a:xfrm>
          <a:prstGeom prst="rect">
            <a:avLst/>
          </a:prstGeom>
          <a:noFill/>
        </p:spPr>
        <p:txBody>
          <a:bodyPr wrap="square" rtlCol="0">
            <a:spAutoFit/>
          </a:bodyPr>
          <a:lstStyle/>
          <a:p>
            <a:r>
              <a:rPr lang="en-US"/>
              <a:t>204 – 209- 215</a:t>
            </a:r>
          </a:p>
        </p:txBody>
      </p:sp>
      <p:sp>
        <p:nvSpPr>
          <p:cNvPr id="34" name="Rectangle 33">
            <a:extLst>
              <a:ext uri="{FF2B5EF4-FFF2-40B4-BE49-F238E27FC236}">
                <a16:creationId xmlns:a16="http://schemas.microsoft.com/office/drawing/2014/main" id="{6814480A-452D-4CFE-AC5E-D0CF842013E0}"/>
              </a:ext>
            </a:extLst>
          </p:cNvPr>
          <p:cNvSpPr/>
          <p:nvPr/>
        </p:nvSpPr>
        <p:spPr>
          <a:xfrm>
            <a:off x="-2723122" y="4528820"/>
            <a:ext cx="1985298" cy="544226"/>
          </a:xfrm>
          <a:prstGeom prst="rect">
            <a:avLst/>
          </a:prstGeom>
          <a:solidFill>
            <a:srgbClr val="4850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E6138BBF-C046-48E6-8E15-FF742CC36A71}"/>
              </a:ext>
            </a:extLst>
          </p:cNvPr>
          <p:cNvSpPr txBox="1"/>
          <p:nvPr/>
        </p:nvSpPr>
        <p:spPr>
          <a:xfrm>
            <a:off x="-2361215" y="4659014"/>
            <a:ext cx="1219200" cy="276999"/>
          </a:xfrm>
          <a:prstGeom prst="rect">
            <a:avLst/>
          </a:prstGeom>
          <a:noFill/>
        </p:spPr>
        <p:txBody>
          <a:bodyPr wrap="square" rtlCol="0">
            <a:spAutoFit/>
          </a:bodyPr>
          <a:lstStyle/>
          <a:p>
            <a:r>
              <a:rPr lang="en-US">
                <a:solidFill>
                  <a:schemeClr val="bg1"/>
                </a:solidFill>
              </a:rPr>
              <a:t>72 – 80 - 89 </a:t>
            </a:r>
          </a:p>
        </p:txBody>
      </p:sp>
      <p:sp>
        <p:nvSpPr>
          <p:cNvPr id="36" name="Rectangle 35">
            <a:extLst>
              <a:ext uri="{FF2B5EF4-FFF2-40B4-BE49-F238E27FC236}">
                <a16:creationId xmlns:a16="http://schemas.microsoft.com/office/drawing/2014/main" id="{859E1DBA-E6DA-4D32-860B-E258BE50B84A}"/>
              </a:ext>
            </a:extLst>
          </p:cNvPr>
          <p:cNvSpPr/>
          <p:nvPr/>
        </p:nvSpPr>
        <p:spPr>
          <a:xfrm>
            <a:off x="-2703586" y="2427574"/>
            <a:ext cx="1985298" cy="544226"/>
          </a:xfrm>
          <a:prstGeom prst="rect">
            <a:avLst/>
          </a:prstGeom>
          <a:solidFill>
            <a:srgbClr val="001C5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52670E4A-628F-4966-8330-9BE737D808A7}"/>
              </a:ext>
            </a:extLst>
          </p:cNvPr>
          <p:cNvSpPr txBox="1"/>
          <p:nvPr/>
        </p:nvSpPr>
        <p:spPr>
          <a:xfrm>
            <a:off x="-2305220" y="2572736"/>
            <a:ext cx="1219200" cy="276999"/>
          </a:xfrm>
          <a:prstGeom prst="rect">
            <a:avLst/>
          </a:prstGeom>
          <a:noFill/>
        </p:spPr>
        <p:txBody>
          <a:bodyPr wrap="square" rtlCol="0">
            <a:spAutoFit/>
          </a:bodyPr>
          <a:lstStyle/>
          <a:p>
            <a:r>
              <a:rPr lang="en-US">
                <a:solidFill>
                  <a:schemeClr val="bg1"/>
                </a:solidFill>
              </a:rPr>
              <a:t>0 – 28 - 92</a:t>
            </a:r>
          </a:p>
        </p:txBody>
      </p:sp>
      <p:sp>
        <p:nvSpPr>
          <p:cNvPr id="38" name="Rectangle 37">
            <a:extLst>
              <a:ext uri="{FF2B5EF4-FFF2-40B4-BE49-F238E27FC236}">
                <a16:creationId xmlns:a16="http://schemas.microsoft.com/office/drawing/2014/main" id="{091D150C-953A-4C8F-874A-E7179E0B2C1B}"/>
              </a:ext>
            </a:extLst>
          </p:cNvPr>
          <p:cNvSpPr/>
          <p:nvPr/>
        </p:nvSpPr>
        <p:spPr>
          <a:xfrm>
            <a:off x="2867838" y="1660911"/>
            <a:ext cx="4237014" cy="510295"/>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a:solidFill>
                  <a:srgbClr val="001C5C"/>
                </a:solidFill>
                <a:latin typeface="+mj-lt"/>
                <a:cs typeface="Arial" panose="020B0604020202020204" pitchFamily="34" charset="0"/>
              </a:rPr>
              <a:t>JAY D. HATFIELD</a:t>
            </a:r>
          </a:p>
        </p:txBody>
      </p:sp>
      <p:sp>
        <p:nvSpPr>
          <p:cNvPr id="31" name="Rectangle 30">
            <a:extLst>
              <a:ext uri="{FF2B5EF4-FFF2-40B4-BE49-F238E27FC236}">
                <a16:creationId xmlns:a16="http://schemas.microsoft.com/office/drawing/2014/main" id="{7BB1D471-1052-40AE-93EF-2251F805B736}"/>
              </a:ext>
            </a:extLst>
          </p:cNvPr>
          <p:cNvSpPr/>
          <p:nvPr/>
        </p:nvSpPr>
        <p:spPr>
          <a:xfrm>
            <a:off x="6400800" y="7058557"/>
            <a:ext cx="3397827" cy="5990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9" name="TextBox 38">
            <a:extLst>
              <a:ext uri="{FF2B5EF4-FFF2-40B4-BE49-F238E27FC236}">
                <a16:creationId xmlns:a16="http://schemas.microsoft.com/office/drawing/2014/main" id="{39D082A7-D171-44F2-AB32-FED6E731FCC8}"/>
              </a:ext>
            </a:extLst>
          </p:cNvPr>
          <p:cNvSpPr txBox="1"/>
          <p:nvPr/>
        </p:nvSpPr>
        <p:spPr>
          <a:xfrm>
            <a:off x="6400800" y="7206750"/>
            <a:ext cx="3657600" cy="323165"/>
          </a:xfrm>
          <a:prstGeom prst="rect">
            <a:avLst/>
          </a:prstGeom>
          <a:noFill/>
        </p:spPr>
        <p:txBody>
          <a:bodyPr wrap="square" rtlCol="0">
            <a:spAutoFit/>
          </a:bodyPr>
          <a:lstStyle/>
          <a:p>
            <a:r>
              <a:rPr lang="en-US" sz="1500" b="1">
                <a:solidFill>
                  <a:srgbClr val="001C5C"/>
                </a:solidFill>
                <a:latin typeface="+mn-lt"/>
              </a:rPr>
              <a:t>Infrastructure Capital Advisors, LLC</a:t>
            </a:r>
          </a:p>
        </p:txBody>
      </p:sp>
      <p:sp>
        <p:nvSpPr>
          <p:cNvPr id="40" name="Slide Number Placeholder 1">
            <a:extLst>
              <a:ext uri="{FF2B5EF4-FFF2-40B4-BE49-F238E27FC236}">
                <a16:creationId xmlns:a16="http://schemas.microsoft.com/office/drawing/2014/main" id="{55BB373D-40D0-126A-3003-6E82A2CB40FC}"/>
              </a:ext>
            </a:extLst>
          </p:cNvPr>
          <p:cNvSpPr txBox="1">
            <a:spLocks/>
          </p:cNvSpPr>
          <p:nvPr/>
        </p:nvSpPr>
        <p:spPr>
          <a:xfrm>
            <a:off x="0" y="7358062"/>
            <a:ext cx="2262187" cy="414338"/>
          </a:xfrm>
          <a:prstGeom prst="rect">
            <a:avLst/>
          </a:prstGeom>
        </p:spPr>
        <p:txBody>
          <a:bodyPr vert="horz" lIns="91440" tIns="45720" rIns="91440" bIns="45720" rtlCol="0" anchor="ctr"/>
          <a:lstStyle>
            <a:defPPr>
              <a:defRPr lang="en-US"/>
            </a:defPPr>
            <a:lvl1pPr algn="l" rtl="0" eaLnBrk="0" fontAlgn="base" hangingPunct="0">
              <a:spcBef>
                <a:spcPct val="0"/>
              </a:spcBef>
              <a:spcAft>
                <a:spcPct val="0"/>
              </a:spcAft>
              <a:defRPr sz="990" kern="1200">
                <a:solidFill>
                  <a:schemeClr val="tx1"/>
                </a:solidFill>
                <a:latin typeface="Arial" panose="020B0604020202020204" pitchFamily="34" charset="0"/>
                <a:ea typeface="+mn-ea"/>
                <a:cs typeface="+mn-cs"/>
              </a:defRPr>
            </a:lvl1pPr>
            <a:lvl2pPr marL="457093"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187"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279"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372"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5465" algn="l" defTabSz="914187" rtl="0" eaLnBrk="1" latinLnBrk="0" hangingPunct="1">
              <a:defRPr sz="1200" kern="1200">
                <a:solidFill>
                  <a:schemeClr val="tx1"/>
                </a:solidFill>
                <a:latin typeface="Arial" panose="020B0604020202020204" pitchFamily="34" charset="0"/>
                <a:ea typeface="+mn-ea"/>
                <a:cs typeface="+mn-cs"/>
              </a:defRPr>
            </a:lvl6pPr>
            <a:lvl7pPr marL="2742560" algn="l" defTabSz="914187" rtl="0" eaLnBrk="1" latinLnBrk="0" hangingPunct="1">
              <a:defRPr sz="1200" kern="1200">
                <a:solidFill>
                  <a:schemeClr val="tx1"/>
                </a:solidFill>
                <a:latin typeface="Arial" panose="020B0604020202020204" pitchFamily="34" charset="0"/>
                <a:ea typeface="+mn-ea"/>
                <a:cs typeface="+mn-cs"/>
              </a:defRPr>
            </a:lvl7pPr>
            <a:lvl8pPr marL="3199651" algn="l" defTabSz="914187" rtl="0" eaLnBrk="1" latinLnBrk="0" hangingPunct="1">
              <a:defRPr sz="1200" kern="1200">
                <a:solidFill>
                  <a:schemeClr val="tx1"/>
                </a:solidFill>
                <a:latin typeface="Arial" panose="020B0604020202020204" pitchFamily="34" charset="0"/>
                <a:ea typeface="+mn-ea"/>
                <a:cs typeface="+mn-cs"/>
              </a:defRPr>
            </a:lvl8pPr>
            <a:lvl9pPr marL="3656744" algn="l" defTabSz="914187" rtl="0" eaLnBrk="1" latinLnBrk="0" hangingPunct="1">
              <a:defRPr sz="1200" kern="1200">
                <a:solidFill>
                  <a:schemeClr val="tx1"/>
                </a:solidFill>
                <a:latin typeface="Arial" panose="020B0604020202020204" pitchFamily="34" charset="0"/>
                <a:ea typeface="+mn-ea"/>
                <a:cs typeface="+mn-cs"/>
              </a:defRPr>
            </a:lvl9pPr>
          </a:lstStyle>
          <a:p>
            <a:fld id="{EE22647F-8580-4E23-95E9-78AD894D0ADF}" type="slidenum">
              <a:rPr lang="en-US" smtClean="0"/>
              <a:pPr/>
              <a:t>4</a:t>
            </a:fld>
            <a:endParaRPr lang="en-US"/>
          </a:p>
        </p:txBody>
      </p:sp>
      <p:sp>
        <p:nvSpPr>
          <p:cNvPr id="41" name="Rectangle 40">
            <a:extLst>
              <a:ext uri="{FF2B5EF4-FFF2-40B4-BE49-F238E27FC236}">
                <a16:creationId xmlns:a16="http://schemas.microsoft.com/office/drawing/2014/main" id="{0B5F74EC-650F-0DFE-3DA2-5E67664BEE38}"/>
              </a:ext>
            </a:extLst>
          </p:cNvPr>
          <p:cNvSpPr/>
          <p:nvPr/>
        </p:nvSpPr>
        <p:spPr>
          <a:xfrm>
            <a:off x="334356" y="7442120"/>
            <a:ext cx="5029200" cy="246221"/>
          </a:xfrm>
          <a:prstGeom prst="rect">
            <a:avLst/>
          </a:prstGeom>
        </p:spPr>
        <p:txBody>
          <a:bodyPr>
            <a:spAutoFit/>
          </a:bodyPr>
          <a:lstStyle/>
          <a:p>
            <a:pPr lvl="0" algn="ctr"/>
            <a:r>
              <a:rPr lang="en-US" altLang="en-US" sz="1000" err="1">
                <a:latin typeface="Calibri" panose="020F0502020204030204" pitchFamily="34" charset="0"/>
                <a:ea typeface="Calibri" panose="020F0502020204030204" pitchFamily="34" charset="0"/>
                <a:cs typeface="Calibri" panose="020F0502020204030204" pitchFamily="34" charset="0"/>
              </a:rPr>
              <a:t>ALTSDB</a:t>
            </a:r>
            <a:r>
              <a:rPr lang="en-US" altLang="en-US" sz="1000">
                <a:latin typeface="Calibri" panose="020F0502020204030204" pitchFamily="34" charset="0"/>
                <a:ea typeface="Calibri" panose="020F0502020204030204" pitchFamily="34" charset="0"/>
                <a:cs typeface="Calibri" panose="020F0502020204030204" pitchFamily="34" charset="0"/>
              </a:rPr>
              <a:t> USE ONLY • NOT FDIC INSURED • NOT BANK GUARANTEED • MAY LOSE VALUE</a:t>
            </a:r>
          </a:p>
        </p:txBody>
      </p:sp>
      <p:sp>
        <p:nvSpPr>
          <p:cNvPr id="3" name="TextBox 2">
            <a:extLst>
              <a:ext uri="{FF2B5EF4-FFF2-40B4-BE49-F238E27FC236}">
                <a16:creationId xmlns:a16="http://schemas.microsoft.com/office/drawing/2014/main" id="{9230C8CF-078E-D08D-DC51-6418516FB2AD}"/>
              </a:ext>
            </a:extLst>
          </p:cNvPr>
          <p:cNvSpPr txBox="1"/>
          <p:nvPr/>
        </p:nvSpPr>
        <p:spPr>
          <a:xfrm>
            <a:off x="480494" y="6861661"/>
            <a:ext cx="6589058" cy="246221"/>
          </a:xfrm>
          <a:prstGeom prst="rect">
            <a:avLst/>
          </a:prstGeom>
          <a:noFill/>
        </p:spPr>
        <p:txBody>
          <a:bodyPr wrap="square">
            <a:spAutoFit/>
          </a:bodyPr>
          <a:lstStyle/>
          <a:p>
            <a:r>
              <a:rPr lang="en-US" sz="1000" i="1" dirty="0">
                <a:latin typeface="Calibri" panose="020F0502020204030204" pitchFamily="34" charset="0"/>
                <a:cs typeface="Calibri" panose="020F0502020204030204" pitchFamily="34" charset="0"/>
              </a:rPr>
              <a:t>Opinions represented are subject to change and should not be considered investment advice. As of 12/31/2022</a:t>
            </a:r>
            <a:endParaRPr lang="en-US" sz="1000" dirty="0"/>
          </a:p>
        </p:txBody>
      </p:sp>
    </p:spTree>
    <p:custDataLst>
      <p:tags r:id="rId1"/>
    </p:custDataLst>
    <p:extLst>
      <p:ext uri="{BB962C8B-B14F-4D97-AF65-F5344CB8AC3E}">
        <p14:creationId xmlns:p14="http://schemas.microsoft.com/office/powerpoint/2010/main" val="13845837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5"/>
          <p:cNvGrpSpPr>
            <a:grpSpLocks/>
          </p:cNvGrpSpPr>
          <p:nvPr>
            <p:custDataLst>
              <p:tags r:id="rId1"/>
            </p:custDataLst>
          </p:nvPr>
        </p:nvGrpSpPr>
        <p:grpSpPr bwMode="auto">
          <a:xfrm>
            <a:off x="599376" y="1037253"/>
            <a:ext cx="8653183" cy="348224"/>
            <a:chOff x="291" y="1065"/>
            <a:chExt cx="5617" cy="226"/>
          </a:xfrm>
        </p:grpSpPr>
        <p:sp>
          <p:nvSpPr>
            <p:cNvPr id="9" name="Text Box 6"/>
            <p:cNvSpPr txBox="1">
              <a:spLocks noChangeArrowheads="1"/>
            </p:cNvSpPr>
            <p:nvPr>
              <p:custDataLst>
                <p:tags r:id="rId2"/>
              </p:custDataLst>
            </p:nvPr>
          </p:nvSpPr>
          <p:spPr bwMode="auto">
            <a:xfrm>
              <a:off x="435" y="1065"/>
              <a:ext cx="5473" cy="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49306" rIns="0" bIns="0">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eaLnBrk="1" hangingPunct="1"/>
              <a:r>
                <a:rPr lang="en-US" sz="1941" b="1">
                  <a:solidFill>
                    <a:srgbClr val="001C5C"/>
                  </a:solidFill>
                  <a:latin typeface="Calibri" panose="020F0502020204030204" pitchFamily="34" charset="0"/>
                  <a:ea typeface="ＭＳ Ｐゴシック" panose="020B0600070205080204" pitchFamily="34" charset="-128"/>
                  <a:cs typeface="Calibri" panose="020F0502020204030204" pitchFamily="34" charset="0"/>
                </a:rPr>
                <a:t>InfraCap MLP ETF (AMZA)</a:t>
              </a:r>
              <a:endParaRPr lang="en-US" altLang="en-US" sz="1941" b="1">
                <a:solidFill>
                  <a:srgbClr val="001C5C"/>
                </a:solidFill>
                <a:latin typeface="Calibri" panose="020F0502020204030204" pitchFamily="34" charset="0"/>
                <a:ea typeface="ＭＳ Ｐゴシック" panose="020B0600070205080204" pitchFamily="34" charset="-128"/>
                <a:cs typeface="Calibri" panose="020F0502020204030204" pitchFamily="34" charset="0"/>
              </a:endParaRPr>
            </a:p>
          </p:txBody>
        </p:sp>
        <p:sp>
          <p:nvSpPr>
            <p:cNvPr id="11" name="Rectangle 8"/>
            <p:cNvSpPr>
              <a:spLocks noChangeArrowheads="1"/>
            </p:cNvSpPr>
            <p:nvPr/>
          </p:nvSpPr>
          <p:spPr bwMode="auto">
            <a:xfrm>
              <a:off x="291" y="1065"/>
              <a:ext cx="54" cy="213"/>
            </a:xfrm>
            <a:prstGeom prst="rect">
              <a:avLst/>
            </a:prstGeom>
            <a:solidFill>
              <a:srgbClr val="001C5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eaLnBrk="1" hangingPunct="1"/>
              <a:endParaRPr lang="en-GB" altLang="en-US" sz="1747" b="1">
                <a:solidFill>
                  <a:srgbClr val="44546A"/>
                </a:solidFill>
                <a:latin typeface="Book Antiqua" panose="02040602050305030304" pitchFamily="18" charset="0"/>
              </a:endParaRPr>
            </a:p>
          </p:txBody>
        </p:sp>
      </p:grpSp>
      <p:sp>
        <p:nvSpPr>
          <p:cNvPr id="13" name="Rectangle 12">
            <a:extLst>
              <a:ext uri="{FF2B5EF4-FFF2-40B4-BE49-F238E27FC236}">
                <a16:creationId xmlns:a16="http://schemas.microsoft.com/office/drawing/2014/main" id="{1CB090D3-BC62-4FB5-A478-841ECF9BD6D1}"/>
              </a:ext>
            </a:extLst>
          </p:cNvPr>
          <p:cNvSpPr/>
          <p:nvPr/>
        </p:nvSpPr>
        <p:spPr>
          <a:xfrm>
            <a:off x="605946" y="1482542"/>
            <a:ext cx="503436" cy="5529451"/>
          </a:xfrm>
          <a:prstGeom prst="rect">
            <a:avLst/>
          </a:prstGeom>
          <a:solidFill>
            <a:srgbClr val="001C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65">
              <a:latin typeface="Arial" panose="020B0604020202020204" pitchFamily="34" charset="0"/>
            </a:endParaRPr>
          </a:p>
        </p:txBody>
      </p:sp>
      <p:sp>
        <p:nvSpPr>
          <p:cNvPr id="14" name="Rectangle 13">
            <a:extLst>
              <a:ext uri="{FF2B5EF4-FFF2-40B4-BE49-F238E27FC236}">
                <a16:creationId xmlns:a16="http://schemas.microsoft.com/office/drawing/2014/main" id="{D2E9270D-1C30-4288-9C57-9143F8ACBD14}"/>
              </a:ext>
            </a:extLst>
          </p:cNvPr>
          <p:cNvSpPr/>
          <p:nvPr/>
        </p:nvSpPr>
        <p:spPr>
          <a:xfrm>
            <a:off x="825225" y="1570984"/>
            <a:ext cx="2259217" cy="34612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56" b="1">
                <a:solidFill>
                  <a:srgbClr val="001C5C"/>
                </a:solidFill>
                <a:latin typeface="Calibri Light" panose="020F0302020204030204" pitchFamily="34" charset="0"/>
                <a:ea typeface="ＭＳ Ｐゴシック" panose="020B0600070205080204" pitchFamily="34" charset="-128"/>
                <a:cs typeface="Calibri Light" panose="020F0302020204030204" pitchFamily="34" charset="0"/>
              </a:rPr>
              <a:t>INVESTMENT OPPORTUNITY</a:t>
            </a:r>
          </a:p>
        </p:txBody>
      </p:sp>
      <p:sp>
        <p:nvSpPr>
          <p:cNvPr id="15" name="Rectangle 14">
            <a:extLst>
              <a:ext uri="{FF2B5EF4-FFF2-40B4-BE49-F238E27FC236}">
                <a16:creationId xmlns:a16="http://schemas.microsoft.com/office/drawing/2014/main" id="{F3504DAA-562E-4DF1-91A7-127695F48336}"/>
              </a:ext>
            </a:extLst>
          </p:cNvPr>
          <p:cNvSpPr/>
          <p:nvPr/>
        </p:nvSpPr>
        <p:spPr>
          <a:xfrm>
            <a:off x="820429" y="2306617"/>
            <a:ext cx="2259217" cy="34612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56" b="1">
                <a:solidFill>
                  <a:srgbClr val="001C5C"/>
                </a:solidFill>
                <a:latin typeface="Calibri Light" panose="020F0302020204030204" pitchFamily="34" charset="0"/>
                <a:ea typeface="ＭＳ Ｐゴシック" panose="020B0600070205080204" pitchFamily="34" charset="-128"/>
                <a:cs typeface="Calibri Light" panose="020F0302020204030204" pitchFamily="34" charset="0"/>
              </a:rPr>
              <a:t>KEY FEATURES</a:t>
            </a:r>
          </a:p>
        </p:txBody>
      </p:sp>
      <p:sp>
        <p:nvSpPr>
          <p:cNvPr id="16" name="TextBox 15">
            <a:extLst>
              <a:ext uri="{FF2B5EF4-FFF2-40B4-BE49-F238E27FC236}">
                <a16:creationId xmlns:a16="http://schemas.microsoft.com/office/drawing/2014/main" id="{67926DA3-7F0F-4B0D-933E-4505E8D7AC42}"/>
              </a:ext>
            </a:extLst>
          </p:cNvPr>
          <p:cNvSpPr txBox="1"/>
          <p:nvPr/>
        </p:nvSpPr>
        <p:spPr>
          <a:xfrm>
            <a:off x="1109385" y="1931843"/>
            <a:ext cx="6138582" cy="390876"/>
          </a:xfrm>
          <a:prstGeom prst="rect">
            <a:avLst/>
          </a:prstGeom>
          <a:noFill/>
        </p:spPr>
        <p:txBody>
          <a:bodyPr wrap="square">
            <a:spAutoFit/>
          </a:bodyPr>
          <a:lstStyle/>
          <a:p>
            <a:r>
              <a:rPr lang="en-US" sz="970">
                <a:solidFill>
                  <a:prstClr val="black"/>
                </a:solidFill>
                <a:latin typeface="Calibri" panose="020F0502020204030204" pitchFamily="34" charset="0"/>
                <a:cs typeface="Calibri" panose="020F0502020204030204" pitchFamily="34" charset="0"/>
              </a:rPr>
              <a:t>The Fund seeks to provide exposure to midstream master limited partnerships (MLPs) with an emphasis on high current income</a:t>
            </a:r>
          </a:p>
        </p:txBody>
      </p:sp>
      <p:sp>
        <p:nvSpPr>
          <p:cNvPr id="17" name="TextBox 16">
            <a:extLst>
              <a:ext uri="{FF2B5EF4-FFF2-40B4-BE49-F238E27FC236}">
                <a16:creationId xmlns:a16="http://schemas.microsoft.com/office/drawing/2014/main" id="{D629B34D-688C-49FB-934D-572651F7A293}"/>
              </a:ext>
            </a:extLst>
          </p:cNvPr>
          <p:cNvSpPr txBox="1"/>
          <p:nvPr/>
        </p:nvSpPr>
        <p:spPr>
          <a:xfrm>
            <a:off x="1087010" y="2645164"/>
            <a:ext cx="6138582" cy="1107354"/>
          </a:xfrm>
          <a:prstGeom prst="rect">
            <a:avLst/>
          </a:prstGeom>
          <a:noFill/>
        </p:spPr>
        <p:txBody>
          <a:bodyPr wrap="square">
            <a:spAutoFit/>
          </a:bodyPr>
          <a:lstStyle/>
          <a:p>
            <a:pPr marL="166425" indent="-166425">
              <a:buFont typeface="Arial" panose="020B0604020202020204" pitchFamily="34" charset="0"/>
              <a:buChar char="•"/>
            </a:pPr>
            <a:r>
              <a:rPr lang="en-US" sz="970" b="1">
                <a:solidFill>
                  <a:prstClr val="black"/>
                </a:solidFill>
                <a:latin typeface="Calibri" panose="020F0502020204030204" pitchFamily="34" charset="0"/>
                <a:cs typeface="Calibri" panose="020F0502020204030204" pitchFamily="34" charset="0"/>
              </a:rPr>
              <a:t>Focus on Income </a:t>
            </a:r>
            <a:r>
              <a:rPr lang="en-US" sz="970">
                <a:solidFill>
                  <a:prstClr val="black"/>
                </a:solidFill>
                <a:latin typeface="Calibri" panose="020F0502020204030204" pitchFamily="34" charset="0"/>
                <a:cs typeface="Calibri" panose="020F0502020204030204" pitchFamily="34" charset="0"/>
              </a:rPr>
              <a:t>— Offers the potential for attractive yields and employs modest leverage to pursue compelling total return results </a:t>
            </a:r>
          </a:p>
          <a:p>
            <a:endParaRPr lang="en-US" sz="388">
              <a:solidFill>
                <a:prstClr val="black"/>
              </a:solidFill>
              <a:latin typeface="Calibri" panose="020F0502020204030204" pitchFamily="34" charset="0"/>
              <a:cs typeface="Calibri" panose="020F0502020204030204" pitchFamily="34" charset="0"/>
            </a:endParaRPr>
          </a:p>
          <a:p>
            <a:pPr marL="166425" indent="-166425">
              <a:buFont typeface="Arial" panose="020B0604020202020204" pitchFamily="34" charset="0"/>
              <a:buChar char="•"/>
            </a:pPr>
            <a:r>
              <a:rPr lang="en-US" sz="970" b="1">
                <a:solidFill>
                  <a:prstClr val="black"/>
                </a:solidFill>
                <a:latin typeface="Calibri" panose="020F0502020204030204" pitchFamily="34" charset="0"/>
                <a:cs typeface="Calibri" panose="020F0502020204030204" pitchFamily="34" charset="0"/>
              </a:rPr>
              <a:t>Actively Managed </a:t>
            </a:r>
            <a:r>
              <a:rPr lang="en-US" sz="970">
                <a:solidFill>
                  <a:prstClr val="black"/>
                </a:solidFill>
                <a:latin typeface="Calibri" panose="020F0502020204030204" pitchFamily="34" charset="0"/>
                <a:cs typeface="Calibri" panose="020F0502020204030204" pitchFamily="34" charset="0"/>
              </a:rPr>
              <a:t>— Security selection and weightings are based on security-level fundamental analysis and technical factors instead of market capitalization</a:t>
            </a:r>
          </a:p>
          <a:p>
            <a:endParaRPr lang="en-US" sz="388">
              <a:solidFill>
                <a:prstClr val="black"/>
              </a:solidFill>
              <a:latin typeface="Calibri" panose="020F0502020204030204" pitchFamily="34" charset="0"/>
              <a:cs typeface="Calibri" panose="020F0502020204030204" pitchFamily="34" charset="0"/>
            </a:endParaRPr>
          </a:p>
          <a:p>
            <a:pPr marL="166425" indent="-166425">
              <a:buFont typeface="Arial" panose="020B0604020202020204" pitchFamily="34" charset="0"/>
              <a:buChar char="•"/>
            </a:pPr>
            <a:r>
              <a:rPr lang="en-US" sz="970" b="1">
                <a:solidFill>
                  <a:prstClr val="black"/>
                </a:solidFill>
                <a:latin typeface="Calibri" panose="020F0502020204030204" pitchFamily="34" charset="0"/>
                <a:cs typeface="Calibri" panose="020F0502020204030204" pitchFamily="34" charset="0"/>
              </a:rPr>
              <a:t>Enhanced Exposure </a:t>
            </a:r>
            <a:r>
              <a:rPr lang="en-US" sz="970">
                <a:solidFill>
                  <a:prstClr val="black"/>
                </a:solidFill>
                <a:latin typeface="Calibri" panose="020F0502020204030204" pitchFamily="34" charset="0"/>
                <a:cs typeface="Calibri" panose="020F0502020204030204" pitchFamily="34" charset="0"/>
              </a:rPr>
              <a:t>— Modest leverage (typically 20-30%) is utilized to enhance MLP beta, and options strategies are used in an effort to provide a source of income</a:t>
            </a:r>
            <a:r>
              <a:rPr lang="en-US" sz="970" b="1">
                <a:latin typeface="Calibri" panose="020F0502020204030204" pitchFamily="34" charset="0"/>
                <a:cs typeface="Calibri" panose="020F0502020204030204" pitchFamily="34" charset="0"/>
              </a:rPr>
              <a:t>	</a:t>
            </a:r>
            <a:endParaRPr lang="en-US" sz="970"/>
          </a:p>
        </p:txBody>
      </p:sp>
      <p:sp>
        <p:nvSpPr>
          <p:cNvPr id="26" name="Slide Number Placeholder 1">
            <a:extLst>
              <a:ext uri="{FF2B5EF4-FFF2-40B4-BE49-F238E27FC236}">
                <a16:creationId xmlns:a16="http://schemas.microsoft.com/office/drawing/2014/main" id="{6CE9D053-0DE9-4DB8-BE18-E04F5E905664}"/>
              </a:ext>
            </a:extLst>
          </p:cNvPr>
          <p:cNvSpPr txBox="1">
            <a:spLocks/>
          </p:cNvSpPr>
          <p:nvPr/>
        </p:nvSpPr>
        <p:spPr>
          <a:xfrm>
            <a:off x="147921" y="7255949"/>
            <a:ext cx="2195652" cy="402151"/>
          </a:xfrm>
          <a:prstGeom prst="rect">
            <a:avLst/>
          </a:prstGeom>
        </p:spPr>
        <p:txBody>
          <a:bodyPr vert="horz" lIns="88750" tIns="44375" rIns="88750" bIns="44375" rtlCol="0" anchor="ctr"/>
          <a:lstStyle>
            <a:defPPr>
              <a:defRPr lang="en-US"/>
            </a:defPPr>
            <a:lvl1pPr algn="l" rtl="0" eaLnBrk="0" fontAlgn="base" hangingPunct="0">
              <a:spcBef>
                <a:spcPct val="0"/>
              </a:spcBef>
              <a:spcAft>
                <a:spcPct val="0"/>
              </a:spcAft>
              <a:defRPr sz="990" kern="1200">
                <a:solidFill>
                  <a:schemeClr val="tx1"/>
                </a:solidFill>
                <a:latin typeface="Arial" panose="020B0604020202020204" pitchFamily="34" charset="0"/>
                <a:ea typeface="+mn-ea"/>
                <a:cs typeface="+mn-cs"/>
              </a:defRPr>
            </a:lvl1pPr>
            <a:lvl2pPr marL="457093"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187"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279"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372"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5465" algn="l" defTabSz="914187" rtl="0" eaLnBrk="1" latinLnBrk="0" hangingPunct="1">
              <a:defRPr sz="1200" kern="1200">
                <a:solidFill>
                  <a:schemeClr val="tx1"/>
                </a:solidFill>
                <a:latin typeface="Arial" panose="020B0604020202020204" pitchFamily="34" charset="0"/>
                <a:ea typeface="+mn-ea"/>
                <a:cs typeface="+mn-cs"/>
              </a:defRPr>
            </a:lvl6pPr>
            <a:lvl7pPr marL="2742560" algn="l" defTabSz="914187" rtl="0" eaLnBrk="1" latinLnBrk="0" hangingPunct="1">
              <a:defRPr sz="1200" kern="1200">
                <a:solidFill>
                  <a:schemeClr val="tx1"/>
                </a:solidFill>
                <a:latin typeface="Arial" panose="020B0604020202020204" pitchFamily="34" charset="0"/>
                <a:ea typeface="+mn-ea"/>
                <a:cs typeface="+mn-cs"/>
              </a:defRPr>
            </a:lvl7pPr>
            <a:lvl8pPr marL="3199651" algn="l" defTabSz="914187" rtl="0" eaLnBrk="1" latinLnBrk="0" hangingPunct="1">
              <a:defRPr sz="1200" kern="1200">
                <a:solidFill>
                  <a:schemeClr val="tx1"/>
                </a:solidFill>
                <a:latin typeface="Arial" panose="020B0604020202020204" pitchFamily="34" charset="0"/>
                <a:ea typeface="+mn-ea"/>
                <a:cs typeface="+mn-cs"/>
              </a:defRPr>
            </a:lvl8pPr>
            <a:lvl9pPr marL="3656744" algn="l" defTabSz="914187" rtl="0" eaLnBrk="1" latinLnBrk="0" hangingPunct="1">
              <a:defRPr sz="1200" kern="1200">
                <a:solidFill>
                  <a:schemeClr val="tx1"/>
                </a:solidFill>
                <a:latin typeface="Arial" panose="020B0604020202020204" pitchFamily="34" charset="0"/>
                <a:ea typeface="+mn-ea"/>
                <a:cs typeface="+mn-cs"/>
              </a:defRPr>
            </a:lvl9pPr>
          </a:lstStyle>
          <a:p>
            <a:fld id="{EE22647F-8580-4E23-95E9-78AD894D0ADF}" type="slidenum">
              <a:rPr lang="en-US" sz="961"/>
              <a:pPr/>
              <a:t>40</a:t>
            </a:fld>
            <a:endParaRPr lang="en-US" sz="961"/>
          </a:p>
        </p:txBody>
      </p:sp>
      <p:graphicFrame>
        <p:nvGraphicFramePr>
          <p:cNvPr id="36" name="Table 2">
            <a:extLst>
              <a:ext uri="{FF2B5EF4-FFF2-40B4-BE49-F238E27FC236}">
                <a16:creationId xmlns:a16="http://schemas.microsoft.com/office/drawing/2014/main" id="{71A04DA7-C5E0-42DA-8F01-A80A8B9F57BE}"/>
              </a:ext>
            </a:extLst>
          </p:cNvPr>
          <p:cNvGraphicFramePr>
            <a:graphicFrameLocks noGrp="1"/>
          </p:cNvGraphicFramePr>
          <p:nvPr>
            <p:extLst>
              <p:ext uri="{D42A27DB-BD31-4B8C-83A1-F6EECF244321}">
                <p14:modId xmlns:p14="http://schemas.microsoft.com/office/powerpoint/2010/main" val="129530612"/>
              </p:ext>
            </p:extLst>
          </p:nvPr>
        </p:nvGraphicFramePr>
        <p:xfrm>
          <a:off x="7577110" y="1429288"/>
          <a:ext cx="2103009" cy="3871488"/>
        </p:xfrm>
        <a:graphic>
          <a:graphicData uri="http://schemas.openxmlformats.org/drawingml/2006/table">
            <a:tbl>
              <a:tblPr firstRow="1" bandRow="1">
                <a:tableStyleId>{2D5ABB26-0587-4C30-8999-92F81FD0307C}</a:tableStyleId>
              </a:tblPr>
              <a:tblGrid>
                <a:gridCol w="846711">
                  <a:extLst>
                    <a:ext uri="{9D8B030D-6E8A-4147-A177-3AD203B41FA5}">
                      <a16:colId xmlns:a16="http://schemas.microsoft.com/office/drawing/2014/main" val="3076054573"/>
                    </a:ext>
                  </a:extLst>
                </a:gridCol>
                <a:gridCol w="1256298">
                  <a:extLst>
                    <a:ext uri="{9D8B030D-6E8A-4147-A177-3AD203B41FA5}">
                      <a16:colId xmlns:a16="http://schemas.microsoft.com/office/drawing/2014/main" val="725563724"/>
                    </a:ext>
                  </a:extLst>
                </a:gridCol>
              </a:tblGrid>
              <a:tr h="339447">
                <a:tc>
                  <a:txBody>
                    <a:bodyPr/>
                    <a:lstStyle/>
                    <a:p>
                      <a:r>
                        <a:rPr lang="en-US" sz="1000" b="0"/>
                        <a:t>NAV Symbol</a:t>
                      </a:r>
                    </a:p>
                  </a:txBody>
                  <a:tcPr marL="88750" marR="88750" marT="44375" marB="44375"/>
                </a:tc>
                <a:tc>
                  <a:txBody>
                    <a:bodyPr/>
                    <a:lstStyle/>
                    <a:p>
                      <a:r>
                        <a:rPr lang="en-US" sz="1000" b="0"/>
                        <a:t>AMZA.NV</a:t>
                      </a:r>
                    </a:p>
                  </a:txBody>
                  <a:tcPr marL="88750" marR="88750" marT="44375" marB="44375"/>
                </a:tc>
                <a:extLst>
                  <a:ext uri="{0D108BD9-81ED-4DB2-BD59-A6C34878D82A}">
                    <a16:rowId xmlns:a16="http://schemas.microsoft.com/office/drawing/2014/main" val="287100266"/>
                  </a:ext>
                </a:extLst>
              </a:tr>
              <a:tr h="339447">
                <a:tc>
                  <a:txBody>
                    <a:bodyPr/>
                    <a:lstStyle/>
                    <a:p>
                      <a:r>
                        <a:rPr lang="en-US" sz="1000" b="0"/>
                        <a:t>IOPV Symbol</a:t>
                      </a:r>
                    </a:p>
                  </a:txBody>
                  <a:tcPr marL="88750" marR="88750" marT="44375" marB="44375"/>
                </a:tc>
                <a:tc>
                  <a:txBody>
                    <a:bodyPr/>
                    <a:lstStyle/>
                    <a:p>
                      <a:r>
                        <a:rPr lang="en-US" sz="1000" b="0"/>
                        <a:t>AMZA.IV</a:t>
                      </a:r>
                    </a:p>
                  </a:txBody>
                  <a:tcPr marL="88750" marR="88750" marT="44375" marB="44375"/>
                </a:tc>
                <a:extLst>
                  <a:ext uri="{0D108BD9-81ED-4DB2-BD59-A6C34878D82A}">
                    <a16:rowId xmlns:a16="http://schemas.microsoft.com/office/drawing/2014/main" val="302550921"/>
                  </a:ext>
                </a:extLst>
              </a:tr>
              <a:tr h="339447">
                <a:tc>
                  <a:txBody>
                    <a:bodyPr/>
                    <a:lstStyle/>
                    <a:p>
                      <a:r>
                        <a:rPr lang="en-US" sz="1000" b="0"/>
                        <a:t>CUSIP</a:t>
                      </a:r>
                    </a:p>
                  </a:txBody>
                  <a:tcPr marL="88750" marR="88750" marT="44375" marB="44375"/>
                </a:tc>
                <a:tc>
                  <a:txBody>
                    <a:bodyPr/>
                    <a:lstStyle/>
                    <a:p>
                      <a:r>
                        <a:rPr lang="en-US" sz="1000" b="0"/>
                        <a:t>26923G772</a:t>
                      </a:r>
                    </a:p>
                  </a:txBody>
                  <a:tcPr marL="88750" marR="88750" marT="44375" marB="44375"/>
                </a:tc>
                <a:extLst>
                  <a:ext uri="{0D108BD9-81ED-4DB2-BD59-A6C34878D82A}">
                    <a16:rowId xmlns:a16="http://schemas.microsoft.com/office/drawing/2014/main" val="980291375"/>
                  </a:ext>
                </a:extLst>
              </a:tr>
              <a:tr h="390502">
                <a:tc>
                  <a:txBody>
                    <a:bodyPr/>
                    <a:lstStyle/>
                    <a:p>
                      <a:r>
                        <a:rPr lang="en-US" sz="1000" b="0"/>
                        <a:t>Inception Date</a:t>
                      </a:r>
                    </a:p>
                  </a:txBody>
                  <a:tcPr marL="88750" marR="88750" marT="44375" marB="44375"/>
                </a:tc>
                <a:tc>
                  <a:txBody>
                    <a:bodyPr/>
                    <a:lstStyle/>
                    <a:p>
                      <a:r>
                        <a:rPr lang="en-US" sz="1000" b="0"/>
                        <a:t>10/01/14</a:t>
                      </a:r>
                    </a:p>
                  </a:txBody>
                  <a:tcPr marL="88750" marR="88750" marT="44375" marB="44375"/>
                </a:tc>
                <a:extLst>
                  <a:ext uri="{0D108BD9-81ED-4DB2-BD59-A6C34878D82A}">
                    <a16:rowId xmlns:a16="http://schemas.microsoft.com/office/drawing/2014/main" val="3484307771"/>
                  </a:ext>
                </a:extLst>
              </a:tr>
              <a:tr h="541378">
                <a:tc>
                  <a:txBody>
                    <a:bodyPr/>
                    <a:lstStyle/>
                    <a:p>
                      <a:r>
                        <a:rPr lang="en-US" sz="1000" b="0"/>
                        <a:t>Total Expense Ratio</a:t>
                      </a:r>
                    </a:p>
                  </a:txBody>
                  <a:tcPr marL="88750" marR="88750" marT="44375" marB="44375"/>
                </a:tc>
                <a:tc>
                  <a:txBody>
                    <a:bodyPr/>
                    <a:lstStyle/>
                    <a:p>
                      <a:r>
                        <a:rPr lang="en-US" sz="1000" b="0"/>
                        <a:t>1.40%</a:t>
                      </a:r>
                    </a:p>
                  </a:txBody>
                  <a:tcPr marL="88750" marR="88750" marT="44375" marB="44375"/>
                </a:tc>
                <a:extLst>
                  <a:ext uri="{0D108BD9-81ED-4DB2-BD59-A6C34878D82A}">
                    <a16:rowId xmlns:a16="http://schemas.microsoft.com/office/drawing/2014/main" val="3251866882"/>
                  </a:ext>
                </a:extLst>
              </a:tr>
              <a:tr h="390502">
                <a:tc>
                  <a:txBody>
                    <a:bodyPr/>
                    <a:lstStyle/>
                    <a:p>
                      <a:r>
                        <a:rPr lang="en-US" sz="1000" b="0"/>
                        <a:t>30-Day SEC Yield</a:t>
                      </a:r>
                    </a:p>
                  </a:txBody>
                  <a:tcPr marL="88750" marR="88750" marT="44375" marB="44375"/>
                </a:tc>
                <a:tc>
                  <a:txBody>
                    <a:bodyPr/>
                    <a:lstStyle/>
                    <a:p>
                      <a:r>
                        <a:rPr lang="en-US" sz="1000" b="0"/>
                        <a:t>9.45%</a:t>
                      </a:r>
                    </a:p>
                  </a:txBody>
                  <a:tcPr marL="88750" marR="88750" marT="44375" marB="44375"/>
                </a:tc>
                <a:extLst>
                  <a:ext uri="{0D108BD9-81ED-4DB2-BD59-A6C34878D82A}">
                    <a16:rowId xmlns:a16="http://schemas.microsoft.com/office/drawing/2014/main" val="1668187922"/>
                  </a:ext>
                </a:extLst>
              </a:tr>
              <a:tr h="390502">
                <a:tc>
                  <a:txBody>
                    <a:bodyPr/>
                    <a:lstStyle/>
                    <a:p>
                      <a:r>
                        <a:rPr lang="en-US" sz="1000" b="0"/>
                        <a:t>Advisor</a:t>
                      </a:r>
                    </a:p>
                  </a:txBody>
                  <a:tcPr marL="88750" marR="88750" marT="44375" marB="44375"/>
                </a:tc>
                <a:tc>
                  <a:txBody>
                    <a:bodyPr/>
                    <a:lstStyle/>
                    <a:p>
                      <a:r>
                        <a:rPr lang="en-US" sz="1000" b="0"/>
                        <a:t>Virtus ETF Advisors, LLC</a:t>
                      </a:r>
                    </a:p>
                  </a:txBody>
                  <a:tcPr marL="88750" marR="88750" marT="44375" marB="44375"/>
                </a:tc>
                <a:extLst>
                  <a:ext uri="{0D108BD9-81ED-4DB2-BD59-A6C34878D82A}">
                    <a16:rowId xmlns:a16="http://schemas.microsoft.com/office/drawing/2014/main" val="4265129690"/>
                  </a:ext>
                </a:extLst>
              </a:tr>
              <a:tr h="339447">
                <a:tc>
                  <a:txBody>
                    <a:bodyPr/>
                    <a:lstStyle/>
                    <a:p>
                      <a:r>
                        <a:rPr lang="en-US" sz="1000" b="0"/>
                        <a:t>Distributor</a:t>
                      </a:r>
                    </a:p>
                  </a:txBody>
                  <a:tcPr marL="88750" marR="88750" marT="44375" marB="44375"/>
                </a:tc>
                <a:tc>
                  <a:txBody>
                    <a:bodyPr/>
                    <a:lstStyle/>
                    <a:p>
                      <a:r>
                        <a:rPr lang="en-US" sz="1000" b="0"/>
                        <a:t>VP Distributors, LLC</a:t>
                      </a:r>
                    </a:p>
                  </a:txBody>
                  <a:tcPr marL="88750" marR="88750" marT="44375" marB="44375"/>
                </a:tc>
                <a:extLst>
                  <a:ext uri="{0D108BD9-81ED-4DB2-BD59-A6C34878D82A}">
                    <a16:rowId xmlns:a16="http://schemas.microsoft.com/office/drawing/2014/main" val="4032309202"/>
                  </a:ext>
                </a:extLst>
              </a:tr>
              <a:tr h="390502">
                <a:tc>
                  <a:txBody>
                    <a:bodyPr/>
                    <a:lstStyle/>
                    <a:p>
                      <a:r>
                        <a:rPr lang="en-US" sz="1000" b="0"/>
                        <a:t>Subadvisor</a:t>
                      </a:r>
                    </a:p>
                  </a:txBody>
                  <a:tcPr marL="88750" marR="88750" marT="44375" marB="44375"/>
                </a:tc>
                <a:tc>
                  <a:txBody>
                    <a:bodyPr/>
                    <a:lstStyle/>
                    <a:p>
                      <a:r>
                        <a:rPr lang="en-US" sz="1000" b="0"/>
                        <a:t>Infrastructure Capital Advisors</a:t>
                      </a:r>
                    </a:p>
                  </a:txBody>
                  <a:tcPr marL="88750" marR="88750" marT="44375" marB="44375"/>
                </a:tc>
                <a:extLst>
                  <a:ext uri="{0D108BD9-81ED-4DB2-BD59-A6C34878D82A}">
                    <a16:rowId xmlns:a16="http://schemas.microsoft.com/office/drawing/2014/main" val="3109322015"/>
                  </a:ext>
                </a:extLst>
              </a:tr>
              <a:tr h="390502">
                <a:tc>
                  <a:txBody>
                    <a:bodyPr/>
                    <a:lstStyle/>
                    <a:p>
                      <a:r>
                        <a:rPr lang="en-US" sz="1000" b="0"/>
                        <a:t>Benchmark</a:t>
                      </a:r>
                    </a:p>
                  </a:txBody>
                  <a:tcPr marL="88750" marR="88750" marT="44375" marB="44375"/>
                </a:tc>
                <a:tc>
                  <a:txBody>
                    <a:bodyPr/>
                    <a:lstStyle/>
                    <a:p>
                      <a:r>
                        <a:rPr lang="en-US" sz="1000" b="0" err="1"/>
                        <a:t>Alerian</a:t>
                      </a:r>
                      <a:r>
                        <a:rPr lang="en-US" sz="1000" b="0"/>
                        <a:t> MLP Infrastructure Index</a:t>
                      </a:r>
                    </a:p>
                  </a:txBody>
                  <a:tcPr marL="88750" marR="88750" marT="44375" marB="44375"/>
                </a:tc>
                <a:extLst>
                  <a:ext uri="{0D108BD9-81ED-4DB2-BD59-A6C34878D82A}">
                    <a16:rowId xmlns:a16="http://schemas.microsoft.com/office/drawing/2014/main" val="1924722563"/>
                  </a:ext>
                </a:extLst>
              </a:tr>
            </a:tbl>
          </a:graphicData>
        </a:graphic>
      </p:graphicFrame>
      <p:sp>
        <p:nvSpPr>
          <p:cNvPr id="39" name="TextBox 38">
            <a:extLst>
              <a:ext uri="{FF2B5EF4-FFF2-40B4-BE49-F238E27FC236}">
                <a16:creationId xmlns:a16="http://schemas.microsoft.com/office/drawing/2014/main" id="{57D7813A-11A8-4A29-92B1-705768FE2266}"/>
              </a:ext>
            </a:extLst>
          </p:cNvPr>
          <p:cNvSpPr txBox="1"/>
          <p:nvPr/>
        </p:nvSpPr>
        <p:spPr>
          <a:xfrm>
            <a:off x="7548793" y="1087047"/>
            <a:ext cx="2022000" cy="316369"/>
          </a:xfrm>
          <a:prstGeom prst="rect">
            <a:avLst/>
          </a:prstGeom>
          <a:solidFill>
            <a:srgbClr val="001C5C"/>
          </a:solidFill>
        </p:spPr>
        <p:txBody>
          <a:bodyPr wrap="square" rtlCol="0">
            <a:spAutoFit/>
          </a:bodyPr>
          <a:lstStyle/>
          <a:p>
            <a:pPr algn="ctr"/>
            <a:r>
              <a:rPr lang="en-US" sz="1456" b="1">
                <a:solidFill>
                  <a:schemeClr val="bg1"/>
                </a:solidFill>
              </a:rPr>
              <a:t>AMZA INFORMATION</a:t>
            </a:r>
          </a:p>
        </p:txBody>
      </p:sp>
      <p:sp>
        <p:nvSpPr>
          <p:cNvPr id="40" name="Rectangle 39">
            <a:extLst>
              <a:ext uri="{FF2B5EF4-FFF2-40B4-BE49-F238E27FC236}">
                <a16:creationId xmlns:a16="http://schemas.microsoft.com/office/drawing/2014/main" id="{A4389A1A-082C-42E6-B92C-0D6F4CB02337}"/>
              </a:ext>
            </a:extLst>
          </p:cNvPr>
          <p:cNvSpPr/>
          <p:nvPr/>
        </p:nvSpPr>
        <p:spPr>
          <a:xfrm>
            <a:off x="7554735" y="1401997"/>
            <a:ext cx="2016058" cy="395997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68"/>
          </a:p>
        </p:txBody>
      </p:sp>
      <p:sp>
        <p:nvSpPr>
          <p:cNvPr id="37" name="TextBox 36">
            <a:extLst>
              <a:ext uri="{FF2B5EF4-FFF2-40B4-BE49-F238E27FC236}">
                <a16:creationId xmlns:a16="http://schemas.microsoft.com/office/drawing/2014/main" id="{D88F1D54-606E-4F1B-AEB4-6BBF86D39D2D}"/>
              </a:ext>
            </a:extLst>
          </p:cNvPr>
          <p:cNvSpPr txBox="1"/>
          <p:nvPr/>
        </p:nvSpPr>
        <p:spPr>
          <a:xfrm>
            <a:off x="1087010" y="4164297"/>
            <a:ext cx="6368231" cy="958083"/>
          </a:xfrm>
          <a:prstGeom prst="rect">
            <a:avLst/>
          </a:prstGeom>
          <a:noFill/>
        </p:spPr>
        <p:txBody>
          <a:bodyPr wrap="square">
            <a:spAutoFit/>
          </a:bodyPr>
          <a:lstStyle/>
          <a:p>
            <a:r>
              <a:rPr lang="en-US" sz="970" b="1">
                <a:solidFill>
                  <a:prstClr val="black"/>
                </a:solidFill>
                <a:latin typeface="Calibri" panose="020F0502020204030204" pitchFamily="34" charset="0"/>
                <a:cs typeface="Calibri" panose="020F0502020204030204" pitchFamily="34" charset="0"/>
              </a:rPr>
              <a:t>1.) </a:t>
            </a:r>
            <a:r>
              <a:rPr lang="en-US" sz="970">
                <a:solidFill>
                  <a:prstClr val="black"/>
                </a:solidFill>
                <a:latin typeface="Calibri" panose="020F0502020204030204" pitchFamily="34" charset="0"/>
                <a:cs typeface="Calibri" panose="020F0502020204030204" pitchFamily="34" charset="0"/>
              </a:rPr>
              <a:t> The Fund typically invests in 25-35 midstream MLPs, including publicly traded limited partnerships and limited liability companies taxed as partnerships, as well as related general partners </a:t>
            </a:r>
          </a:p>
          <a:p>
            <a:endParaRPr lang="en-US" sz="388">
              <a:solidFill>
                <a:prstClr val="black"/>
              </a:solidFill>
              <a:latin typeface="Calibri" panose="020F0502020204030204" pitchFamily="34" charset="0"/>
              <a:cs typeface="Calibri" panose="020F0502020204030204" pitchFamily="34" charset="0"/>
            </a:endParaRPr>
          </a:p>
          <a:p>
            <a:r>
              <a:rPr lang="en-US" sz="970" b="1">
                <a:solidFill>
                  <a:prstClr val="black"/>
                </a:solidFill>
                <a:latin typeface="Calibri" panose="020F0502020204030204" pitchFamily="34" charset="0"/>
                <a:cs typeface="Calibri" panose="020F0502020204030204" pitchFamily="34" charset="0"/>
              </a:rPr>
              <a:t>2.) </a:t>
            </a:r>
            <a:r>
              <a:rPr lang="en-US" sz="970">
                <a:solidFill>
                  <a:prstClr val="black"/>
                </a:solidFill>
                <a:latin typeface="Calibri" panose="020F0502020204030204" pitchFamily="34" charset="0"/>
                <a:cs typeface="Calibri" panose="020F0502020204030204" pitchFamily="34" charset="0"/>
              </a:rPr>
              <a:t> Security selection and weightings are based on security-level fundamental analysis and technical factors instead of market capitalization </a:t>
            </a:r>
          </a:p>
          <a:p>
            <a:endParaRPr lang="en-US" sz="388">
              <a:solidFill>
                <a:prstClr val="black"/>
              </a:solidFill>
              <a:latin typeface="Calibri" panose="020F0502020204030204" pitchFamily="34" charset="0"/>
              <a:cs typeface="Calibri" panose="020F0502020204030204" pitchFamily="34" charset="0"/>
            </a:endParaRPr>
          </a:p>
          <a:p>
            <a:r>
              <a:rPr lang="en-US" sz="970" b="1">
                <a:solidFill>
                  <a:prstClr val="black"/>
                </a:solidFill>
                <a:latin typeface="Calibri" panose="020F0502020204030204" pitchFamily="34" charset="0"/>
                <a:cs typeface="Calibri" panose="020F0502020204030204" pitchFamily="34" charset="0"/>
              </a:rPr>
              <a:t>3.)</a:t>
            </a:r>
            <a:r>
              <a:rPr lang="en-US" sz="970">
                <a:solidFill>
                  <a:prstClr val="black"/>
                </a:solidFill>
                <a:latin typeface="Calibri" panose="020F0502020204030204" pitchFamily="34" charset="0"/>
                <a:cs typeface="Calibri" panose="020F0502020204030204" pitchFamily="34" charset="0"/>
              </a:rPr>
              <a:t>  Opportunistic option positions may be employed as interest rate and/or oil price hedges</a:t>
            </a:r>
          </a:p>
        </p:txBody>
      </p:sp>
      <p:sp>
        <p:nvSpPr>
          <p:cNvPr id="38" name="Rectangle 37">
            <a:extLst>
              <a:ext uri="{FF2B5EF4-FFF2-40B4-BE49-F238E27FC236}">
                <a16:creationId xmlns:a16="http://schemas.microsoft.com/office/drawing/2014/main" id="{40812994-56F9-4600-A9D2-430D946FBA67}"/>
              </a:ext>
            </a:extLst>
          </p:cNvPr>
          <p:cNvSpPr/>
          <p:nvPr/>
        </p:nvSpPr>
        <p:spPr>
          <a:xfrm>
            <a:off x="829589" y="3742469"/>
            <a:ext cx="2259217" cy="34612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56" b="1" dirty="0">
                <a:solidFill>
                  <a:srgbClr val="001C5C"/>
                </a:solidFill>
                <a:latin typeface="Calibri Light" panose="020F0302020204030204" pitchFamily="34" charset="0"/>
                <a:ea typeface="ＭＳ Ｐゴシック" panose="020B0600070205080204" pitchFamily="34" charset="-128"/>
                <a:cs typeface="Calibri Light" panose="020F0302020204030204" pitchFamily="34" charset="0"/>
              </a:rPr>
              <a:t>INVESTMENT PROCESS</a:t>
            </a:r>
          </a:p>
        </p:txBody>
      </p:sp>
      <p:sp>
        <p:nvSpPr>
          <p:cNvPr id="20" name="TextBox 19">
            <a:extLst>
              <a:ext uri="{FF2B5EF4-FFF2-40B4-BE49-F238E27FC236}">
                <a16:creationId xmlns:a16="http://schemas.microsoft.com/office/drawing/2014/main" id="{288DB75B-3EA9-4B3A-A6FE-6DE79575A88E}"/>
              </a:ext>
            </a:extLst>
          </p:cNvPr>
          <p:cNvSpPr txBox="1"/>
          <p:nvPr/>
        </p:nvSpPr>
        <p:spPr>
          <a:xfrm>
            <a:off x="6298827" y="7064387"/>
            <a:ext cx="3340473" cy="391004"/>
          </a:xfrm>
          <a:prstGeom prst="rect">
            <a:avLst/>
          </a:prstGeom>
          <a:noFill/>
        </p:spPr>
        <p:txBody>
          <a:bodyPr wrap="square" rtlCol="0">
            <a:spAutoFit/>
          </a:bodyPr>
          <a:lstStyle/>
          <a:p>
            <a:r>
              <a:rPr lang="en-US" sz="1941" b="1">
                <a:solidFill>
                  <a:srgbClr val="001C5C"/>
                </a:solidFill>
              </a:rPr>
              <a:t>Infrastructure Capital Advisors</a:t>
            </a:r>
          </a:p>
        </p:txBody>
      </p:sp>
      <p:graphicFrame>
        <p:nvGraphicFramePr>
          <p:cNvPr id="19" name="Table 2">
            <a:extLst>
              <a:ext uri="{FF2B5EF4-FFF2-40B4-BE49-F238E27FC236}">
                <a16:creationId xmlns:a16="http://schemas.microsoft.com/office/drawing/2014/main" id="{66AFD409-2FF2-47FF-AD69-11C9E25D2073}"/>
              </a:ext>
            </a:extLst>
          </p:cNvPr>
          <p:cNvGraphicFramePr>
            <a:graphicFrameLocks noGrp="1"/>
          </p:cNvGraphicFramePr>
          <p:nvPr>
            <p:extLst>
              <p:ext uri="{D42A27DB-BD31-4B8C-83A1-F6EECF244321}">
                <p14:modId xmlns:p14="http://schemas.microsoft.com/office/powerpoint/2010/main" val="4205488857"/>
              </p:ext>
            </p:extLst>
          </p:nvPr>
        </p:nvGraphicFramePr>
        <p:xfrm>
          <a:off x="1157515" y="5545784"/>
          <a:ext cx="7184896" cy="903640"/>
        </p:xfrm>
        <a:graphic>
          <a:graphicData uri="http://schemas.openxmlformats.org/drawingml/2006/table">
            <a:tbl>
              <a:tblPr firstRow="1" bandRow="1">
                <a:tableStyleId>{5940675A-B579-460E-94D1-54222C63F5DA}</a:tableStyleId>
              </a:tblPr>
              <a:tblGrid>
                <a:gridCol w="1023710">
                  <a:extLst>
                    <a:ext uri="{9D8B030D-6E8A-4147-A177-3AD203B41FA5}">
                      <a16:colId xmlns:a16="http://schemas.microsoft.com/office/drawing/2014/main" val="4062965138"/>
                    </a:ext>
                  </a:extLst>
                </a:gridCol>
                <a:gridCol w="772514">
                  <a:extLst>
                    <a:ext uri="{9D8B030D-6E8A-4147-A177-3AD203B41FA5}">
                      <a16:colId xmlns:a16="http://schemas.microsoft.com/office/drawing/2014/main" val="2339700772"/>
                    </a:ext>
                  </a:extLst>
                </a:gridCol>
                <a:gridCol w="898112">
                  <a:extLst>
                    <a:ext uri="{9D8B030D-6E8A-4147-A177-3AD203B41FA5}">
                      <a16:colId xmlns:a16="http://schemas.microsoft.com/office/drawing/2014/main" val="1051536403"/>
                    </a:ext>
                  </a:extLst>
                </a:gridCol>
                <a:gridCol w="898112">
                  <a:extLst>
                    <a:ext uri="{9D8B030D-6E8A-4147-A177-3AD203B41FA5}">
                      <a16:colId xmlns:a16="http://schemas.microsoft.com/office/drawing/2014/main" val="958678582"/>
                    </a:ext>
                  </a:extLst>
                </a:gridCol>
                <a:gridCol w="898112">
                  <a:extLst>
                    <a:ext uri="{9D8B030D-6E8A-4147-A177-3AD203B41FA5}">
                      <a16:colId xmlns:a16="http://schemas.microsoft.com/office/drawing/2014/main" val="3579991676"/>
                    </a:ext>
                  </a:extLst>
                </a:gridCol>
                <a:gridCol w="898112">
                  <a:extLst>
                    <a:ext uri="{9D8B030D-6E8A-4147-A177-3AD203B41FA5}">
                      <a16:colId xmlns:a16="http://schemas.microsoft.com/office/drawing/2014/main" val="2136980711"/>
                    </a:ext>
                  </a:extLst>
                </a:gridCol>
                <a:gridCol w="898112">
                  <a:extLst>
                    <a:ext uri="{9D8B030D-6E8A-4147-A177-3AD203B41FA5}">
                      <a16:colId xmlns:a16="http://schemas.microsoft.com/office/drawing/2014/main" val="1129941585"/>
                    </a:ext>
                  </a:extLst>
                </a:gridCol>
                <a:gridCol w="898112">
                  <a:extLst>
                    <a:ext uri="{9D8B030D-6E8A-4147-A177-3AD203B41FA5}">
                      <a16:colId xmlns:a16="http://schemas.microsoft.com/office/drawing/2014/main" val="2610945553"/>
                    </a:ext>
                  </a:extLst>
                </a:gridCol>
              </a:tblGrid>
              <a:tr h="222862">
                <a:tc>
                  <a:txBody>
                    <a:bodyPr/>
                    <a:lstStyle/>
                    <a:p>
                      <a:pPr algn="ctr"/>
                      <a:r>
                        <a:rPr lang="en-US" sz="900">
                          <a:solidFill>
                            <a:schemeClr val="bg1"/>
                          </a:solidFill>
                        </a:rPr>
                        <a:t>As of 12/31/2022</a:t>
                      </a:r>
                    </a:p>
                  </a:txBody>
                  <a:tcPr marL="88750" marR="88750" marT="44375" marB="44375" anchor="ctr">
                    <a:solidFill>
                      <a:srgbClr val="001C5C"/>
                    </a:solidFill>
                  </a:tcPr>
                </a:tc>
                <a:tc>
                  <a:txBody>
                    <a:bodyPr/>
                    <a:lstStyle/>
                    <a:p>
                      <a:pPr algn="ctr"/>
                      <a:r>
                        <a:rPr lang="en-US" sz="900">
                          <a:solidFill>
                            <a:schemeClr val="bg1"/>
                          </a:solidFill>
                        </a:rPr>
                        <a:t>1 Month</a:t>
                      </a:r>
                    </a:p>
                  </a:txBody>
                  <a:tcPr marL="88750" marR="88750" marT="44375" marB="44375" anchor="ctr">
                    <a:solidFill>
                      <a:srgbClr val="001C5C"/>
                    </a:solidFill>
                  </a:tcPr>
                </a:tc>
                <a:tc>
                  <a:txBody>
                    <a:bodyPr/>
                    <a:lstStyle/>
                    <a:p>
                      <a:pPr algn="ctr"/>
                      <a:r>
                        <a:rPr lang="en-US" sz="900">
                          <a:solidFill>
                            <a:schemeClr val="bg1"/>
                          </a:solidFill>
                        </a:rPr>
                        <a:t>3 Month</a:t>
                      </a:r>
                    </a:p>
                  </a:txBody>
                  <a:tcPr marL="88750" marR="88750" marT="44375" marB="44375" anchor="ctr">
                    <a:solidFill>
                      <a:srgbClr val="001C5C"/>
                    </a:solidFill>
                  </a:tcPr>
                </a:tc>
                <a:tc>
                  <a:txBody>
                    <a:bodyPr/>
                    <a:lstStyle/>
                    <a:p>
                      <a:pPr algn="ctr"/>
                      <a:r>
                        <a:rPr lang="en-US" sz="900">
                          <a:solidFill>
                            <a:schemeClr val="bg1"/>
                          </a:solidFill>
                        </a:rPr>
                        <a:t>YTD</a:t>
                      </a:r>
                    </a:p>
                  </a:txBody>
                  <a:tcPr marL="88750" marR="88750" marT="44375" marB="44375" anchor="ctr">
                    <a:solidFill>
                      <a:srgbClr val="001C5C"/>
                    </a:solidFill>
                  </a:tcPr>
                </a:tc>
                <a:tc>
                  <a:txBody>
                    <a:bodyPr/>
                    <a:lstStyle/>
                    <a:p>
                      <a:pPr algn="ctr"/>
                      <a:r>
                        <a:rPr lang="en-US" sz="900">
                          <a:solidFill>
                            <a:schemeClr val="bg1"/>
                          </a:solidFill>
                        </a:rPr>
                        <a:t>1 Year</a:t>
                      </a:r>
                    </a:p>
                  </a:txBody>
                  <a:tcPr marL="88750" marR="88750" marT="44375" marB="44375" anchor="ctr">
                    <a:solidFill>
                      <a:srgbClr val="001C5C"/>
                    </a:solidFill>
                  </a:tcPr>
                </a:tc>
                <a:tc>
                  <a:txBody>
                    <a:bodyPr/>
                    <a:lstStyle/>
                    <a:p>
                      <a:pPr algn="ctr"/>
                      <a:r>
                        <a:rPr lang="en-US" sz="900">
                          <a:solidFill>
                            <a:schemeClr val="bg1"/>
                          </a:solidFill>
                        </a:rPr>
                        <a:t>3 Years</a:t>
                      </a:r>
                    </a:p>
                  </a:txBody>
                  <a:tcPr marL="88750" marR="88750" marT="44375" marB="44375" anchor="ctr">
                    <a:solidFill>
                      <a:srgbClr val="001C5C"/>
                    </a:solidFill>
                  </a:tcPr>
                </a:tc>
                <a:tc>
                  <a:txBody>
                    <a:bodyPr/>
                    <a:lstStyle/>
                    <a:p>
                      <a:pPr algn="ctr"/>
                      <a:r>
                        <a:rPr lang="en-US" sz="900">
                          <a:solidFill>
                            <a:schemeClr val="bg1"/>
                          </a:solidFill>
                        </a:rPr>
                        <a:t>5 Years</a:t>
                      </a:r>
                    </a:p>
                  </a:txBody>
                  <a:tcPr marL="88750" marR="88750" marT="44375" marB="44375" anchor="ctr">
                    <a:solidFill>
                      <a:srgbClr val="001C5C"/>
                    </a:solidFill>
                  </a:tcPr>
                </a:tc>
                <a:tc>
                  <a:txBody>
                    <a:bodyPr/>
                    <a:lstStyle/>
                    <a:p>
                      <a:pPr algn="ctr"/>
                      <a:r>
                        <a:rPr lang="en-US" sz="900">
                          <a:solidFill>
                            <a:schemeClr val="bg1"/>
                          </a:solidFill>
                        </a:rPr>
                        <a:t>Since Inception</a:t>
                      </a:r>
                    </a:p>
                  </a:txBody>
                  <a:tcPr marL="88750" marR="88750" marT="44375" marB="44375" anchor="ctr">
                    <a:solidFill>
                      <a:srgbClr val="001C5C"/>
                    </a:solidFill>
                  </a:tcPr>
                </a:tc>
                <a:extLst>
                  <a:ext uri="{0D108BD9-81ED-4DB2-BD59-A6C34878D82A}">
                    <a16:rowId xmlns:a16="http://schemas.microsoft.com/office/drawing/2014/main" val="1970753970"/>
                  </a:ext>
                </a:extLst>
              </a:tr>
              <a:tr h="222862">
                <a:tc>
                  <a:txBody>
                    <a:bodyPr/>
                    <a:lstStyle/>
                    <a:p>
                      <a:pPr algn="ctr"/>
                      <a:r>
                        <a:rPr lang="en-US" sz="900"/>
                        <a:t>NAV</a:t>
                      </a:r>
                    </a:p>
                  </a:txBody>
                  <a:tcPr marL="88750" marR="88750" marT="44375" marB="44375" anchor="ctr"/>
                </a:tc>
                <a:tc>
                  <a:txBody>
                    <a:bodyPr/>
                    <a:lstStyle/>
                    <a:p>
                      <a:pPr algn="ctr" fontAlgn="b"/>
                      <a:r>
                        <a:rPr lang="en-US" sz="900" b="0" i="0" u="none" strike="noStrike">
                          <a:solidFill>
                            <a:srgbClr val="000000"/>
                          </a:solidFill>
                          <a:effectLst/>
                          <a:latin typeface="+mn-lt"/>
                        </a:rPr>
                        <a:t>-6.12</a:t>
                      </a:r>
                    </a:p>
                  </a:txBody>
                  <a:tcPr marL="0" marR="0" marT="0" marB="0" anchor="b"/>
                </a:tc>
                <a:tc>
                  <a:txBody>
                    <a:bodyPr/>
                    <a:lstStyle/>
                    <a:p>
                      <a:pPr algn="ctr" fontAlgn="b"/>
                      <a:r>
                        <a:rPr lang="en-US" sz="900" b="0" i="0" u="none" strike="noStrike">
                          <a:solidFill>
                            <a:srgbClr val="000000"/>
                          </a:solidFill>
                          <a:effectLst/>
                          <a:latin typeface="+mn-lt"/>
                        </a:rPr>
                        <a:t>11.71</a:t>
                      </a:r>
                    </a:p>
                  </a:txBody>
                  <a:tcPr marL="0" marR="0" marT="0" marB="0" anchor="b"/>
                </a:tc>
                <a:tc>
                  <a:txBody>
                    <a:bodyPr/>
                    <a:lstStyle/>
                    <a:p>
                      <a:pPr algn="ctr" fontAlgn="b"/>
                      <a:r>
                        <a:rPr lang="en-US" sz="900" b="0" i="0" u="none" strike="noStrike">
                          <a:solidFill>
                            <a:srgbClr val="000000"/>
                          </a:solidFill>
                          <a:effectLst/>
                          <a:latin typeface="+mn-lt"/>
                        </a:rPr>
                        <a:t>32.23</a:t>
                      </a:r>
                    </a:p>
                  </a:txBody>
                  <a:tcPr marL="0" marR="0" marT="0" marB="0" anchor="b"/>
                </a:tc>
                <a:tc>
                  <a:txBody>
                    <a:bodyPr/>
                    <a:lstStyle/>
                    <a:p>
                      <a:pPr algn="ctr" fontAlgn="b"/>
                      <a:r>
                        <a:rPr lang="en-US" sz="900" b="0" i="0" u="none" strike="noStrike">
                          <a:solidFill>
                            <a:srgbClr val="000000"/>
                          </a:solidFill>
                          <a:effectLst/>
                          <a:latin typeface="+mn-lt"/>
                        </a:rPr>
                        <a:t>32.23</a:t>
                      </a:r>
                    </a:p>
                  </a:txBody>
                  <a:tcPr marL="0" marR="0" marT="0" marB="0" anchor="b"/>
                </a:tc>
                <a:tc>
                  <a:txBody>
                    <a:bodyPr/>
                    <a:lstStyle/>
                    <a:p>
                      <a:pPr algn="ctr" fontAlgn="b"/>
                      <a:r>
                        <a:rPr lang="en-US" sz="900" b="0" i="0" u="none" strike="noStrike">
                          <a:solidFill>
                            <a:srgbClr val="000000"/>
                          </a:solidFill>
                          <a:effectLst/>
                          <a:latin typeface="+mn-lt"/>
                        </a:rPr>
                        <a:t>0.35</a:t>
                      </a:r>
                    </a:p>
                  </a:txBody>
                  <a:tcPr marL="0" marR="0" marT="0" marB="0" anchor="b"/>
                </a:tc>
                <a:tc>
                  <a:txBody>
                    <a:bodyPr/>
                    <a:lstStyle/>
                    <a:p>
                      <a:pPr algn="ctr" fontAlgn="b"/>
                      <a:r>
                        <a:rPr lang="en-US" sz="900" b="0" i="0" u="none" strike="noStrike">
                          <a:solidFill>
                            <a:srgbClr val="000000"/>
                          </a:solidFill>
                          <a:effectLst/>
                          <a:latin typeface="+mn-lt"/>
                        </a:rPr>
                        <a:t>-4.50</a:t>
                      </a:r>
                    </a:p>
                  </a:txBody>
                  <a:tcPr marL="0" marR="0" marT="0" marB="0" anchor="b"/>
                </a:tc>
                <a:tc>
                  <a:txBody>
                    <a:bodyPr/>
                    <a:lstStyle/>
                    <a:p>
                      <a:pPr algn="ctr" fontAlgn="b"/>
                      <a:r>
                        <a:rPr lang="en-US" sz="900" b="0" i="0" u="none" strike="noStrike">
                          <a:solidFill>
                            <a:srgbClr val="000000"/>
                          </a:solidFill>
                          <a:effectLst/>
                          <a:latin typeface="+mn-lt"/>
                        </a:rPr>
                        <a:t>-9.06</a:t>
                      </a:r>
                    </a:p>
                  </a:txBody>
                  <a:tcPr marL="0" marR="0" marT="0" marB="0" anchor="b"/>
                </a:tc>
                <a:extLst>
                  <a:ext uri="{0D108BD9-81ED-4DB2-BD59-A6C34878D82A}">
                    <a16:rowId xmlns:a16="http://schemas.microsoft.com/office/drawing/2014/main" val="2043669630"/>
                  </a:ext>
                </a:extLst>
              </a:tr>
              <a:tr h="222862">
                <a:tc>
                  <a:txBody>
                    <a:bodyPr/>
                    <a:lstStyle/>
                    <a:p>
                      <a:pPr algn="ctr"/>
                      <a:r>
                        <a:rPr lang="en-US" sz="900"/>
                        <a:t>MKT Price</a:t>
                      </a:r>
                    </a:p>
                  </a:txBody>
                  <a:tcPr marL="88750" marR="88750" marT="44375" marB="44375" anchor="ctr"/>
                </a:tc>
                <a:tc>
                  <a:txBody>
                    <a:bodyPr/>
                    <a:lstStyle/>
                    <a:p>
                      <a:pPr algn="ctr" fontAlgn="b"/>
                      <a:r>
                        <a:rPr lang="en-US" sz="900" b="0" i="0" u="none" strike="noStrike">
                          <a:solidFill>
                            <a:srgbClr val="000000"/>
                          </a:solidFill>
                          <a:effectLst/>
                          <a:latin typeface="+mn-lt"/>
                        </a:rPr>
                        <a:t>-5.65</a:t>
                      </a:r>
                    </a:p>
                  </a:txBody>
                  <a:tcPr marL="0" marR="0" marT="0" marB="0" anchor="b"/>
                </a:tc>
                <a:tc>
                  <a:txBody>
                    <a:bodyPr/>
                    <a:lstStyle/>
                    <a:p>
                      <a:pPr algn="ctr" fontAlgn="b"/>
                      <a:r>
                        <a:rPr lang="en-US" sz="900" b="0" i="0" u="none" strike="noStrike">
                          <a:solidFill>
                            <a:srgbClr val="000000"/>
                          </a:solidFill>
                          <a:effectLst/>
                          <a:latin typeface="+mn-lt"/>
                        </a:rPr>
                        <a:t>11.95</a:t>
                      </a:r>
                    </a:p>
                  </a:txBody>
                  <a:tcPr marL="0" marR="0" marT="0" marB="0" anchor="b"/>
                </a:tc>
                <a:tc>
                  <a:txBody>
                    <a:bodyPr/>
                    <a:lstStyle/>
                    <a:p>
                      <a:pPr algn="ctr" fontAlgn="b"/>
                      <a:r>
                        <a:rPr lang="en-US" sz="900" b="0" i="0" u="none" strike="noStrike">
                          <a:solidFill>
                            <a:srgbClr val="000000"/>
                          </a:solidFill>
                          <a:effectLst/>
                          <a:latin typeface="+mn-lt"/>
                        </a:rPr>
                        <a:t>32.51</a:t>
                      </a:r>
                    </a:p>
                  </a:txBody>
                  <a:tcPr marL="0" marR="0" marT="0" marB="0" anchor="b"/>
                </a:tc>
                <a:tc>
                  <a:txBody>
                    <a:bodyPr/>
                    <a:lstStyle/>
                    <a:p>
                      <a:pPr algn="ctr" fontAlgn="b"/>
                      <a:r>
                        <a:rPr lang="en-US" sz="900" b="0" i="0" u="none" strike="noStrike">
                          <a:solidFill>
                            <a:srgbClr val="000000"/>
                          </a:solidFill>
                          <a:effectLst/>
                          <a:latin typeface="+mn-lt"/>
                        </a:rPr>
                        <a:t>32.51</a:t>
                      </a:r>
                    </a:p>
                  </a:txBody>
                  <a:tcPr marL="0" marR="0" marT="0" marB="0" anchor="b"/>
                </a:tc>
                <a:tc>
                  <a:txBody>
                    <a:bodyPr/>
                    <a:lstStyle/>
                    <a:p>
                      <a:pPr algn="ctr" fontAlgn="b"/>
                      <a:r>
                        <a:rPr lang="en-US" sz="900" b="0" i="0" u="none" strike="noStrike">
                          <a:solidFill>
                            <a:srgbClr val="000000"/>
                          </a:solidFill>
                          <a:effectLst/>
                          <a:latin typeface="+mn-lt"/>
                        </a:rPr>
                        <a:t>0.55</a:t>
                      </a:r>
                    </a:p>
                  </a:txBody>
                  <a:tcPr marL="0" marR="0" marT="0" marB="0" anchor="b"/>
                </a:tc>
                <a:tc>
                  <a:txBody>
                    <a:bodyPr/>
                    <a:lstStyle/>
                    <a:p>
                      <a:pPr algn="ctr" fontAlgn="b"/>
                      <a:r>
                        <a:rPr lang="en-US" sz="900" b="0" i="0" u="none" strike="noStrike">
                          <a:solidFill>
                            <a:srgbClr val="000000"/>
                          </a:solidFill>
                          <a:effectLst/>
                          <a:latin typeface="+mn-lt"/>
                        </a:rPr>
                        <a:t>-4.52</a:t>
                      </a:r>
                    </a:p>
                  </a:txBody>
                  <a:tcPr marL="0" marR="0" marT="0" marB="0" anchor="b"/>
                </a:tc>
                <a:tc>
                  <a:txBody>
                    <a:bodyPr/>
                    <a:lstStyle/>
                    <a:p>
                      <a:pPr algn="ctr" fontAlgn="b"/>
                      <a:r>
                        <a:rPr lang="en-US" sz="900" b="0" i="0" u="none" strike="noStrike">
                          <a:solidFill>
                            <a:srgbClr val="000000"/>
                          </a:solidFill>
                          <a:effectLst/>
                          <a:latin typeface="+mn-lt"/>
                        </a:rPr>
                        <a:t>-9.06</a:t>
                      </a:r>
                    </a:p>
                  </a:txBody>
                  <a:tcPr marL="0" marR="0" marT="0" marB="0" anchor="b"/>
                </a:tc>
                <a:extLst>
                  <a:ext uri="{0D108BD9-81ED-4DB2-BD59-A6C34878D82A}">
                    <a16:rowId xmlns:a16="http://schemas.microsoft.com/office/drawing/2014/main" val="3773886637"/>
                  </a:ext>
                </a:extLst>
              </a:tr>
              <a:tr h="222862">
                <a:tc>
                  <a:txBody>
                    <a:bodyPr/>
                    <a:lstStyle/>
                    <a:p>
                      <a:pPr algn="ctr"/>
                      <a:r>
                        <a:rPr lang="en-US" sz="900"/>
                        <a:t>Index</a:t>
                      </a:r>
                    </a:p>
                  </a:txBody>
                  <a:tcPr marL="88750" marR="88750" marT="44375" marB="44375" anchor="ctr"/>
                </a:tc>
                <a:tc>
                  <a:txBody>
                    <a:bodyPr/>
                    <a:lstStyle/>
                    <a:p>
                      <a:pPr algn="ctr" fontAlgn="b"/>
                      <a:r>
                        <a:rPr lang="en-US" sz="900" b="0" i="0" u="none" strike="noStrike">
                          <a:solidFill>
                            <a:srgbClr val="000000"/>
                          </a:solidFill>
                          <a:effectLst/>
                          <a:latin typeface="+mn-lt"/>
                        </a:rPr>
                        <a:t>-4.67</a:t>
                      </a:r>
                    </a:p>
                  </a:txBody>
                  <a:tcPr marL="0" marR="0" marT="0" marB="0" anchor="b"/>
                </a:tc>
                <a:tc>
                  <a:txBody>
                    <a:bodyPr/>
                    <a:lstStyle/>
                    <a:p>
                      <a:pPr algn="ctr" fontAlgn="b"/>
                      <a:r>
                        <a:rPr lang="en-US" sz="900" b="0" i="0" u="none" strike="noStrike">
                          <a:solidFill>
                            <a:srgbClr val="000000"/>
                          </a:solidFill>
                          <a:effectLst/>
                          <a:latin typeface="+mn-lt"/>
                        </a:rPr>
                        <a:t>10.46</a:t>
                      </a:r>
                    </a:p>
                  </a:txBody>
                  <a:tcPr marL="0" marR="0" marT="0" marB="0" anchor="b"/>
                </a:tc>
                <a:tc>
                  <a:txBody>
                    <a:bodyPr/>
                    <a:lstStyle/>
                    <a:p>
                      <a:pPr algn="ctr" fontAlgn="b"/>
                      <a:r>
                        <a:rPr lang="en-US" sz="900" b="0" i="0" u="none" strike="noStrike">
                          <a:solidFill>
                            <a:srgbClr val="000000"/>
                          </a:solidFill>
                          <a:effectLst/>
                          <a:latin typeface="+mn-lt"/>
                        </a:rPr>
                        <a:t>31.40</a:t>
                      </a:r>
                    </a:p>
                  </a:txBody>
                  <a:tcPr marL="0" marR="0" marT="0" marB="0" anchor="b"/>
                </a:tc>
                <a:tc>
                  <a:txBody>
                    <a:bodyPr/>
                    <a:lstStyle/>
                    <a:p>
                      <a:pPr algn="ctr" fontAlgn="b"/>
                      <a:r>
                        <a:rPr lang="en-US" sz="900" b="0" i="0" u="none" strike="noStrike">
                          <a:solidFill>
                            <a:srgbClr val="000000"/>
                          </a:solidFill>
                          <a:effectLst/>
                          <a:latin typeface="+mn-lt"/>
                        </a:rPr>
                        <a:t>31.40</a:t>
                      </a:r>
                    </a:p>
                  </a:txBody>
                  <a:tcPr marL="0" marR="0" marT="0" marB="0" anchor="b"/>
                </a:tc>
                <a:tc>
                  <a:txBody>
                    <a:bodyPr/>
                    <a:lstStyle/>
                    <a:p>
                      <a:pPr algn="ctr" fontAlgn="b"/>
                      <a:r>
                        <a:rPr lang="en-US" sz="900" b="0" i="0" u="none" strike="noStrike">
                          <a:solidFill>
                            <a:srgbClr val="000000"/>
                          </a:solidFill>
                          <a:effectLst/>
                          <a:latin typeface="+mn-lt"/>
                        </a:rPr>
                        <a:t>8.27</a:t>
                      </a:r>
                    </a:p>
                  </a:txBody>
                  <a:tcPr marL="0" marR="0" marT="0" marB="0" anchor="b"/>
                </a:tc>
                <a:tc>
                  <a:txBody>
                    <a:bodyPr/>
                    <a:lstStyle/>
                    <a:p>
                      <a:pPr algn="ctr" fontAlgn="b"/>
                      <a:r>
                        <a:rPr lang="en-US" sz="900" b="0" i="0" u="none" strike="noStrike">
                          <a:solidFill>
                            <a:srgbClr val="000000"/>
                          </a:solidFill>
                          <a:effectLst/>
                          <a:latin typeface="+mn-lt"/>
                        </a:rPr>
                        <a:t>3.58</a:t>
                      </a:r>
                    </a:p>
                  </a:txBody>
                  <a:tcPr marL="0" marR="0" marT="0" marB="0" anchor="b"/>
                </a:tc>
                <a:tc>
                  <a:txBody>
                    <a:bodyPr/>
                    <a:lstStyle/>
                    <a:p>
                      <a:pPr algn="ctr" fontAlgn="b"/>
                      <a:r>
                        <a:rPr lang="en-US" sz="900" b="0" i="0" u="none" strike="noStrike">
                          <a:solidFill>
                            <a:srgbClr val="000000"/>
                          </a:solidFill>
                          <a:effectLst/>
                          <a:latin typeface="+mn-lt"/>
                        </a:rPr>
                        <a:t>-2.64</a:t>
                      </a:r>
                    </a:p>
                  </a:txBody>
                  <a:tcPr marL="0" marR="0" marT="0" marB="0" anchor="b"/>
                </a:tc>
                <a:extLst>
                  <a:ext uri="{0D108BD9-81ED-4DB2-BD59-A6C34878D82A}">
                    <a16:rowId xmlns:a16="http://schemas.microsoft.com/office/drawing/2014/main" val="2118974191"/>
                  </a:ext>
                </a:extLst>
              </a:tr>
            </a:tbl>
          </a:graphicData>
        </a:graphic>
      </p:graphicFrame>
      <p:sp>
        <p:nvSpPr>
          <p:cNvPr id="21" name="Rectangle 20">
            <a:extLst>
              <a:ext uri="{FF2B5EF4-FFF2-40B4-BE49-F238E27FC236}">
                <a16:creationId xmlns:a16="http://schemas.microsoft.com/office/drawing/2014/main" id="{8CF1F6D4-A631-47DD-8129-67C9D8B55DD1}"/>
              </a:ext>
            </a:extLst>
          </p:cNvPr>
          <p:cNvSpPr/>
          <p:nvPr/>
        </p:nvSpPr>
        <p:spPr>
          <a:xfrm>
            <a:off x="820426" y="5128680"/>
            <a:ext cx="2259217" cy="34612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56" b="1">
                <a:solidFill>
                  <a:srgbClr val="001C5C"/>
                </a:solidFill>
                <a:latin typeface="Calibri Light" panose="020F0302020204030204" pitchFamily="34" charset="0"/>
                <a:ea typeface="ＭＳ Ｐゴシック" panose="020B0600070205080204" pitchFamily="34" charset="-128"/>
                <a:cs typeface="Calibri Light" panose="020F0302020204030204" pitchFamily="34" charset="0"/>
              </a:rPr>
              <a:t>PERFORMANCE</a:t>
            </a:r>
          </a:p>
        </p:txBody>
      </p:sp>
      <p:sp>
        <p:nvSpPr>
          <p:cNvPr id="2" name="TextBox 1">
            <a:extLst>
              <a:ext uri="{FF2B5EF4-FFF2-40B4-BE49-F238E27FC236}">
                <a16:creationId xmlns:a16="http://schemas.microsoft.com/office/drawing/2014/main" id="{6DFA2CD3-A910-4778-BA5B-42007295AF61}"/>
              </a:ext>
            </a:extLst>
          </p:cNvPr>
          <p:cNvSpPr txBox="1"/>
          <p:nvPr/>
        </p:nvSpPr>
        <p:spPr>
          <a:xfrm>
            <a:off x="1157518" y="6445193"/>
            <a:ext cx="8481785" cy="794898"/>
          </a:xfrm>
          <a:prstGeom prst="rect">
            <a:avLst/>
          </a:prstGeom>
          <a:noFill/>
        </p:spPr>
        <p:txBody>
          <a:bodyPr wrap="square" rtlCol="0">
            <a:spAutoFit/>
          </a:bodyPr>
          <a:lstStyle/>
          <a:p>
            <a:r>
              <a:rPr lang="en-US" sz="680"/>
              <a:t>As of 12/31/2022 </a:t>
            </a:r>
            <a:r>
              <a:rPr lang="en-US" sz="777" b="1">
                <a:solidFill>
                  <a:srgbClr val="3B3C3E"/>
                </a:solidFill>
                <a:latin typeface="Trade Gothic"/>
              </a:rPr>
              <a:t>Performance data quoted represents past results. Past performance is no guarantee of future results and current performance may be higher or lower than the performance shown. Investment return and principal value will fluctuate, so your shares, when redeemed, may be worth more or less than their original cost.  </a:t>
            </a:r>
          </a:p>
          <a:p>
            <a:r>
              <a:rPr lang="en-US" sz="777" b="1">
                <a:solidFill>
                  <a:srgbClr val="3B3C3E"/>
                </a:solidFill>
                <a:latin typeface="Trade Gothic"/>
              </a:rPr>
              <a:t>The </a:t>
            </a:r>
            <a:r>
              <a:rPr lang="en-US" sz="777" b="1" err="1">
                <a:solidFill>
                  <a:srgbClr val="3B3C3E"/>
                </a:solidFill>
                <a:latin typeface="Trade Gothic"/>
              </a:rPr>
              <a:t>Alerian</a:t>
            </a:r>
            <a:r>
              <a:rPr lang="en-US" sz="777" b="1">
                <a:solidFill>
                  <a:srgbClr val="3B3C3E"/>
                </a:solidFill>
                <a:latin typeface="Trade Gothic"/>
              </a:rPr>
              <a:t> MLP Infrastructure Index is a composite of energy infrastructure Master Limited Partnerships (MLPs), whose constituents earn the majority of their cash flow from the transportation, storage, and processing of energy commodities. The index is calculated using a float-adjusted, capitalization-weighted methodology on a total-return basis. The index is unmanaged, its returns do not reflect any fees, expenses, or sales charges, and is not available for direct investment.</a:t>
            </a:r>
          </a:p>
          <a:p>
            <a:endParaRPr lang="en-US" sz="680"/>
          </a:p>
        </p:txBody>
      </p:sp>
      <p:sp>
        <p:nvSpPr>
          <p:cNvPr id="3" name="Rectangle 2">
            <a:extLst>
              <a:ext uri="{FF2B5EF4-FFF2-40B4-BE49-F238E27FC236}">
                <a16:creationId xmlns:a16="http://schemas.microsoft.com/office/drawing/2014/main" id="{51AAC27A-977E-3E8D-3693-2167C9BCEA81}"/>
              </a:ext>
            </a:extLst>
          </p:cNvPr>
          <p:cNvSpPr/>
          <p:nvPr/>
        </p:nvSpPr>
        <p:spPr>
          <a:xfrm>
            <a:off x="334356" y="7406804"/>
            <a:ext cx="5029200" cy="246221"/>
          </a:xfrm>
          <a:prstGeom prst="rect">
            <a:avLst/>
          </a:prstGeom>
        </p:spPr>
        <p:txBody>
          <a:bodyPr>
            <a:spAutoFit/>
          </a:bodyPr>
          <a:lstStyle/>
          <a:p>
            <a:pPr lvl="0" algn="ctr"/>
            <a:r>
              <a:rPr lang="en-US" altLang="en-US" sz="1000" err="1">
                <a:latin typeface="Calibri" panose="020F0502020204030204" pitchFamily="34" charset="0"/>
                <a:ea typeface="Calibri" panose="020F0502020204030204" pitchFamily="34" charset="0"/>
                <a:cs typeface="Calibri" panose="020F0502020204030204" pitchFamily="34" charset="0"/>
              </a:rPr>
              <a:t>ALTSDB</a:t>
            </a:r>
            <a:r>
              <a:rPr lang="en-US" altLang="en-US" sz="1000">
                <a:latin typeface="Calibri" panose="020F0502020204030204" pitchFamily="34" charset="0"/>
                <a:ea typeface="Calibri" panose="020F0502020204030204" pitchFamily="34" charset="0"/>
                <a:cs typeface="Calibri" panose="020F0502020204030204" pitchFamily="34" charset="0"/>
              </a:rPr>
              <a:t> USE ONLY • NOT FDIC INSURED • NOT BANK GUARANTEED • MAY LOSE VALUE</a:t>
            </a:r>
          </a:p>
        </p:txBody>
      </p:sp>
    </p:spTree>
    <p:extLst>
      <p:ext uri="{BB962C8B-B14F-4D97-AF65-F5344CB8AC3E}">
        <p14:creationId xmlns:p14="http://schemas.microsoft.com/office/powerpoint/2010/main" val="171126798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ChangeArrowheads="1"/>
          </p:cNvSpPr>
          <p:nvPr>
            <p:custDataLst>
              <p:tags r:id="rId2"/>
            </p:custDataLst>
          </p:nvPr>
        </p:nvSpPr>
        <p:spPr bwMode="gray">
          <a:xfrm>
            <a:off x="3032314" y="1309968"/>
            <a:ext cx="6212542" cy="289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dash"/>
                <a:miter lim="800000"/>
                <a:headEnd/>
                <a:tailEnd/>
              </a14:hiddenLine>
            </a:ext>
          </a:extLst>
        </p:spPr>
        <p:txBody>
          <a:bodyPr lIns="0" tIns="44365" rIns="88729" bIns="44365"/>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eaLnBrk="1" hangingPunct="1"/>
            <a:endParaRPr lang="en-US" altLang="en-US" sz="1650">
              <a:latin typeface="Book Antiqua" panose="02040602050305030304" pitchFamily="18" charset="0"/>
              <a:ea typeface="ＭＳ Ｐゴシック" panose="020B0600070205080204" pitchFamily="34" charset="-128"/>
            </a:endParaRPr>
          </a:p>
        </p:txBody>
      </p:sp>
      <p:sp>
        <p:nvSpPr>
          <p:cNvPr id="19462" name="Rectangle 2"/>
          <p:cNvSpPr>
            <a:spLocks noChangeArrowheads="1"/>
          </p:cNvSpPr>
          <p:nvPr/>
        </p:nvSpPr>
        <p:spPr bwMode="auto">
          <a:xfrm>
            <a:off x="4921348" y="3752154"/>
            <a:ext cx="216061" cy="268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8729" tIns="44365" rIns="88729" bIns="44365">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1165">
                <a:solidFill>
                  <a:srgbClr val="000000"/>
                </a:solidFill>
                <a:latin typeface="Times New Roman" panose="02020603050405020304" pitchFamily="18" charset="0"/>
              </a:rPr>
              <a:t> </a:t>
            </a:r>
            <a:endParaRPr lang="en-US" altLang="en-US" sz="1165"/>
          </a:p>
        </p:txBody>
      </p:sp>
      <p:grpSp>
        <p:nvGrpSpPr>
          <p:cNvPr id="11" name="Group 5"/>
          <p:cNvGrpSpPr>
            <a:grpSpLocks/>
          </p:cNvGrpSpPr>
          <p:nvPr>
            <p:custDataLst>
              <p:tags r:id="rId3"/>
            </p:custDataLst>
          </p:nvPr>
        </p:nvGrpSpPr>
        <p:grpSpPr bwMode="auto">
          <a:xfrm>
            <a:off x="220534" y="829936"/>
            <a:ext cx="8727129" cy="383663"/>
            <a:chOff x="286" y="1010"/>
            <a:chExt cx="5665" cy="249"/>
          </a:xfrm>
        </p:grpSpPr>
        <p:sp>
          <p:nvSpPr>
            <p:cNvPr id="12" name="Text Box 6"/>
            <p:cNvSpPr txBox="1">
              <a:spLocks noChangeArrowheads="1"/>
            </p:cNvSpPr>
            <p:nvPr>
              <p:custDataLst>
                <p:tags r:id="rId5"/>
              </p:custDataLst>
            </p:nvPr>
          </p:nvSpPr>
          <p:spPr bwMode="auto">
            <a:xfrm>
              <a:off x="478" y="1010"/>
              <a:ext cx="5473" cy="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49306" rIns="0" bIns="0">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eaLnBrk="1" hangingPunct="1"/>
              <a:r>
                <a:rPr lang="en-US" altLang="en-US" sz="1941" b="1">
                  <a:solidFill>
                    <a:srgbClr val="001C5C"/>
                  </a:solidFill>
                  <a:latin typeface="Calibri" panose="020F0502020204030204" pitchFamily="34" charset="0"/>
                  <a:ea typeface="ＭＳ Ｐゴシック" panose="020B0600070205080204" pitchFamily="34" charset="-128"/>
                  <a:cs typeface="Calibri" panose="020F0502020204030204" pitchFamily="34" charset="0"/>
                </a:rPr>
                <a:t>Disclosure</a:t>
              </a:r>
            </a:p>
          </p:txBody>
        </p:sp>
        <p:sp>
          <p:nvSpPr>
            <p:cNvPr id="14" name="Rectangle 8"/>
            <p:cNvSpPr>
              <a:spLocks noChangeArrowheads="1"/>
            </p:cNvSpPr>
            <p:nvPr/>
          </p:nvSpPr>
          <p:spPr bwMode="auto">
            <a:xfrm>
              <a:off x="286" y="1046"/>
              <a:ext cx="54" cy="213"/>
            </a:xfrm>
            <a:prstGeom prst="rect">
              <a:avLst/>
            </a:prstGeom>
            <a:solidFill>
              <a:srgbClr val="001C5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eaLnBrk="1" hangingPunct="1"/>
              <a:endParaRPr lang="en-GB" altLang="en-US" sz="1747" b="1">
                <a:solidFill>
                  <a:schemeClr val="tx2"/>
                </a:solidFill>
                <a:latin typeface="Book Antiqua" panose="02040602050305030304" pitchFamily="18" charset="0"/>
              </a:endParaRPr>
            </a:p>
          </p:txBody>
        </p:sp>
      </p:grpSp>
      <p:sp>
        <p:nvSpPr>
          <p:cNvPr id="10" name="Rectangle 10"/>
          <p:cNvSpPr>
            <a:spLocks noChangeArrowheads="1"/>
          </p:cNvSpPr>
          <p:nvPr>
            <p:custDataLst>
              <p:tags r:id="rId4"/>
            </p:custDataLst>
          </p:nvPr>
        </p:nvSpPr>
        <p:spPr bwMode="gray">
          <a:xfrm>
            <a:off x="147921" y="1146954"/>
            <a:ext cx="9692640" cy="5966625"/>
          </a:xfrm>
          <a:prstGeom prst="rect">
            <a:avLst/>
          </a:prstGeom>
          <a:noFill/>
          <a:ln w="12700">
            <a:noFill/>
            <a:miter lim="800000"/>
            <a:headEnd/>
            <a:tailEnd/>
          </a:ln>
        </p:spPr>
        <p:txBody>
          <a:bodyPr wrap="square" lIns="0" tIns="45208" rIns="0" bIns="45208">
            <a:spAutoFit/>
          </a:bodyPr>
          <a:lstStyle/>
          <a:p>
            <a:pPr marL="221848" lvl="1" defTabSz="989067">
              <a:spcBef>
                <a:spcPct val="100000"/>
              </a:spcBef>
              <a:buSzPct val="125000"/>
              <a:defRPr/>
            </a:pPr>
            <a:r>
              <a:rPr lang="en-US" sz="873" b="1">
                <a:solidFill>
                  <a:srgbClr val="001C5C"/>
                </a:solidFill>
                <a:latin typeface="Calibri" panose="020F0502020204030204" pitchFamily="34" charset="0"/>
                <a:cs typeface="Calibri" pitchFamily="34" charset="0"/>
              </a:rPr>
              <a:t>Indices / Performance Terminology Used:</a:t>
            </a:r>
          </a:p>
          <a:p>
            <a:pPr marL="457200" lvl="1" indent="-277309" defTabSz="989067">
              <a:spcBef>
                <a:spcPts val="600"/>
              </a:spcBef>
              <a:buSzPct val="125000"/>
              <a:buFont typeface="Arial"/>
              <a:buChar char="•"/>
              <a:defRPr/>
            </a:pPr>
            <a:r>
              <a:rPr lang="en-US" sz="873">
                <a:latin typeface="Calibri" panose="020F0502020204030204" pitchFamily="34" charset="0"/>
                <a:cs typeface="Calibri" panose="020F0502020204030204" pitchFamily="34" charset="0"/>
              </a:rPr>
              <a:t>MLP (AMZI Index) - The Alerian MLP Infrastructure Index is a composite of energy infrastructure MLPs. The cap-weighted index, whose constituents earn the majority of their cash flow from midstream activities involving energy commodities, was developed with a base level of 100 as of December 29, 1995. </a:t>
            </a:r>
          </a:p>
          <a:p>
            <a:pPr marL="457200" lvl="1" indent="-277309" defTabSz="989067">
              <a:spcBef>
                <a:spcPts val="600"/>
              </a:spcBef>
              <a:buSzPct val="125000"/>
              <a:buFont typeface="Arial"/>
              <a:buChar char="•"/>
              <a:defRPr/>
            </a:pPr>
            <a:r>
              <a:rPr lang="en-US" sz="873">
                <a:latin typeface="Calibri" panose="020F0502020204030204" pitchFamily="34" charset="0"/>
                <a:cs typeface="Calibri" panose="020F0502020204030204" pitchFamily="34" charset="0"/>
              </a:rPr>
              <a:t>Telecoms (S5TELS Index) - Standard and Poor's 500 Telecommunication Services Index is a capitalization-weighted index. The index was developed with a base level of 10 for the 1941-43 base period. The parent index is SPXL1. This is a GICS Level 1 Sector  group. Intraday values are calculated by Bloomberg.</a:t>
            </a:r>
          </a:p>
          <a:p>
            <a:pPr marL="457200" lvl="1" indent="-277309" defTabSz="989067">
              <a:spcBef>
                <a:spcPts val="600"/>
              </a:spcBef>
              <a:buSzPct val="125000"/>
              <a:buFont typeface="Arial"/>
              <a:buChar char="•"/>
              <a:defRPr/>
            </a:pPr>
            <a:r>
              <a:rPr lang="en-US" sz="873">
                <a:latin typeface="Calibri" panose="020F0502020204030204" pitchFamily="34" charset="0"/>
                <a:cs typeface="Calibri" panose="020F0502020204030204" pitchFamily="34" charset="0"/>
              </a:rPr>
              <a:t>REIT (REIT Index) - Dow Jones EQUITY REIT Total Return Index. This index is comprised of REITs that directly own all or part of the properties in their portfolios. Dividend payouts have been added to the price changes. The index is quoted in USD.</a:t>
            </a:r>
          </a:p>
          <a:p>
            <a:pPr marL="457200" lvl="1" indent="-277309" defTabSz="989067">
              <a:spcBef>
                <a:spcPts val="600"/>
              </a:spcBef>
              <a:buSzPct val="125000"/>
              <a:buFont typeface="Arial"/>
              <a:buChar char="•"/>
              <a:defRPr/>
            </a:pPr>
            <a:r>
              <a:rPr lang="en-US" sz="873">
                <a:latin typeface="Calibri" panose="020F0502020204030204" pitchFamily="34" charset="0"/>
                <a:cs typeface="Calibri" panose="020F0502020204030204" pitchFamily="34" charset="0"/>
              </a:rPr>
              <a:t>Dividend Arist. (SPDAUDP Index) - The S&amp;P 500 Dividend Aristocrats index is designed to measure the performance of S&amp;P 500 index constituents that have followed a policy of consistently increasing dividends every year for at least 25 consecutive years.</a:t>
            </a:r>
          </a:p>
          <a:p>
            <a:pPr marL="457200" lvl="1" indent="-277309" defTabSz="989067">
              <a:spcBef>
                <a:spcPts val="600"/>
              </a:spcBef>
              <a:buSzPct val="125000"/>
              <a:buFont typeface="Arial"/>
              <a:buChar char="•"/>
              <a:defRPr/>
            </a:pPr>
            <a:r>
              <a:rPr lang="en-US" sz="873">
                <a:latin typeface="Calibri" panose="020F0502020204030204" pitchFamily="34" charset="0"/>
                <a:cs typeface="Calibri" panose="020F0502020204030204" pitchFamily="34" charset="0"/>
              </a:rPr>
              <a:t>S&amp;P500 (SPX Index) - Standard and Poor's 500 Index is a capitalization-weighted index of 500 stocks. The index is designed to measure performance of the broad domestic economy through changes in the aggregate market value of 500 stocks representing all major industries. The index was developed with a base level of 10 for the 1941-43 base period.</a:t>
            </a:r>
          </a:p>
          <a:p>
            <a:pPr marL="457200" lvl="1" indent="-277309" defTabSz="989067">
              <a:spcBef>
                <a:spcPts val="600"/>
              </a:spcBef>
              <a:buSzPct val="125000"/>
              <a:buFont typeface="Arial"/>
              <a:buChar char="•"/>
              <a:defRPr/>
            </a:pPr>
            <a:r>
              <a:rPr lang="en-US" sz="873">
                <a:latin typeface="Calibri" panose="020F0502020204030204" pitchFamily="34" charset="0"/>
                <a:cs typeface="Calibri" panose="020F0502020204030204" pitchFamily="34" charset="0"/>
              </a:rPr>
              <a:t>The S&amp;P 500 High Dividend Index (</a:t>
            </a:r>
            <a:r>
              <a:rPr lang="en-US" sz="873" err="1">
                <a:latin typeface="Calibri" panose="020F0502020204030204" pitchFamily="34" charset="0"/>
                <a:cs typeface="Calibri" panose="020F0502020204030204" pitchFamily="34" charset="0"/>
              </a:rPr>
              <a:t>SPXHDUT</a:t>
            </a:r>
            <a:r>
              <a:rPr lang="en-US" sz="873">
                <a:latin typeface="Calibri" panose="020F0502020204030204" pitchFamily="34" charset="0"/>
                <a:cs typeface="Calibri" panose="020F0502020204030204" pitchFamily="34" charset="0"/>
              </a:rPr>
              <a:t> Index) serves as a benchmark for income seeking equity investors. The index is designed to measure the performance of 80 high yield companies within the S&amp;P 500 and is equally weighted to best represent the performance of this group, regardless of constituent size.</a:t>
            </a:r>
          </a:p>
          <a:p>
            <a:pPr marL="457200" lvl="1" indent="-277309" defTabSz="989067">
              <a:spcBef>
                <a:spcPts val="600"/>
              </a:spcBef>
              <a:buSzPct val="125000"/>
              <a:buFont typeface="Arial"/>
              <a:buChar char="•"/>
              <a:defRPr/>
            </a:pPr>
            <a:r>
              <a:rPr lang="en-US" sz="873">
                <a:latin typeface="Calibri" panose="020F0502020204030204" pitchFamily="34" charset="0"/>
                <a:cs typeface="Calibri" panose="020F0502020204030204" pitchFamily="34" charset="0"/>
              </a:rPr>
              <a:t>Treasury 2-Yr (H15T2Y Index) - US Treasury Yield Curve Rate T Note Constant Maturity 2 Year compiled from the Board of Governors Federal Reserve System. </a:t>
            </a:r>
          </a:p>
          <a:p>
            <a:pPr marL="457200" lvl="1" indent="-277309" defTabSz="989067">
              <a:spcBef>
                <a:spcPts val="600"/>
              </a:spcBef>
              <a:buSzPct val="125000"/>
              <a:buFont typeface="Arial"/>
              <a:buChar char="•"/>
              <a:defRPr/>
            </a:pPr>
            <a:r>
              <a:rPr lang="en-US" sz="873">
                <a:latin typeface="Calibri" panose="020F0502020204030204" pitchFamily="34" charset="0"/>
                <a:cs typeface="Calibri" panose="020F0502020204030204" pitchFamily="34" charset="0"/>
              </a:rPr>
              <a:t>Treasury 10Yr (H15T10Y Index) - US Treasury Yield Curve Rate T Note Constant Maturity 10 Year compiled from the Board of Governors Federal Reserve System. </a:t>
            </a:r>
          </a:p>
          <a:p>
            <a:pPr marL="457200" lvl="1" indent="-277309" defTabSz="989067">
              <a:spcBef>
                <a:spcPts val="600"/>
              </a:spcBef>
              <a:buSzPct val="125000"/>
              <a:buFont typeface="Arial"/>
              <a:buChar char="•"/>
              <a:defRPr/>
            </a:pPr>
            <a:r>
              <a:rPr lang="en-US" sz="873">
                <a:latin typeface="Calibri" panose="020F0502020204030204" pitchFamily="34" charset="0"/>
                <a:cs typeface="Calibri" panose="020F0502020204030204" pitchFamily="34" charset="0"/>
              </a:rPr>
              <a:t>Barclays US Treasury Total Return USD (LUATTRUU Index) - The Bloomberg Barclays US Treasury Index measures US dollar-denominated, fixed-rate, nominal debt issued by the US Treasury. Treasury bills are excluded by the maturity constraint, but are part of a separate Short Treasury Index.</a:t>
            </a:r>
          </a:p>
          <a:p>
            <a:pPr marL="457200" lvl="1" indent="-277309" defTabSz="989067">
              <a:spcBef>
                <a:spcPts val="600"/>
              </a:spcBef>
              <a:buSzPct val="125000"/>
              <a:buFont typeface="Arial"/>
              <a:buChar char="•"/>
              <a:defRPr/>
            </a:pPr>
            <a:r>
              <a:rPr lang="en-US" sz="873">
                <a:latin typeface="Calibri" panose="020F0502020204030204" pitchFamily="34" charset="0"/>
                <a:cs typeface="Calibri" panose="020F0502020204030204" pitchFamily="34" charset="0"/>
              </a:rPr>
              <a:t>Municipal (049M10Y Index) - Fair market value indices are derived from data points on Bloomberg's option-free Fair Market Curves prior to 11/13/14. The yield curve is built using non-parametric fit of market data obtained from the Municipal Securities Rulemaking Board.</a:t>
            </a:r>
          </a:p>
          <a:p>
            <a:pPr marL="457200" lvl="1" indent="-277309" defTabSz="989067">
              <a:spcBef>
                <a:spcPts val="600"/>
              </a:spcBef>
              <a:buSzPct val="125000"/>
              <a:buFont typeface="Arial"/>
              <a:buChar char="•"/>
              <a:defRPr/>
            </a:pPr>
            <a:r>
              <a:rPr lang="en-US" sz="873">
                <a:latin typeface="Calibri" panose="020F0502020204030204" pitchFamily="34" charset="0"/>
                <a:cs typeface="Calibri" panose="020F0502020204030204" pitchFamily="34" charset="0"/>
              </a:rPr>
              <a:t>BofA Merrill Lynch US Corporate BBB Effective yield -  This data represents the effective yield of the BofA Merrill Lynch US Corporate BBB Index, a subset of the BofA Merrill Lynch US Corporate Master Index tracking the performance of US dollar denominated investment grade rated corporate debt publically issued in the US domestic market. This subset includes all securities with a given investment grade rating BBB. When the last calendar day of the month takes place on the weekend, weekend observations will occur as a result of month ending accrued interest adjustments</a:t>
            </a:r>
          </a:p>
          <a:p>
            <a:pPr marL="457200" lvl="1" indent="-277309" defTabSz="989067">
              <a:spcBef>
                <a:spcPts val="600"/>
              </a:spcBef>
              <a:buSzPct val="125000"/>
              <a:buFont typeface="Arial"/>
              <a:buChar char="•"/>
              <a:defRPr/>
            </a:pPr>
            <a:r>
              <a:rPr lang="en-US" sz="873" err="1">
                <a:latin typeface="Calibri" panose="020F0502020204030204" pitchFamily="34" charset="0"/>
                <a:cs typeface="Calibri" panose="020F0502020204030204" pitchFamily="34" charset="0"/>
              </a:rPr>
              <a:t>Preferreds</a:t>
            </a:r>
            <a:r>
              <a:rPr lang="en-US" sz="873">
                <a:latin typeface="Calibri" panose="020F0502020204030204" pitchFamily="34" charset="0"/>
                <a:cs typeface="Calibri" panose="020F0502020204030204" pitchFamily="34" charset="0"/>
              </a:rPr>
              <a:t>  - The S&amp;P U.S. Preferred Stock Index is a benchmark representing the U.S.  Preferred stock market. Preferred stocks are a class of capital stock that pays dividends at a specified rate and has a preference over common stock in the payment of dividends and the liquidation of assets. </a:t>
            </a:r>
          </a:p>
          <a:p>
            <a:pPr marL="457200" lvl="1" indent="-277309" defTabSz="989067">
              <a:spcBef>
                <a:spcPts val="600"/>
              </a:spcBef>
              <a:buSzPct val="125000"/>
              <a:buFont typeface="Arial"/>
              <a:buChar char="•"/>
              <a:defRPr/>
            </a:pPr>
            <a:r>
              <a:rPr lang="en-US" sz="873">
                <a:latin typeface="Calibri" panose="020F0502020204030204" pitchFamily="34" charset="0"/>
                <a:cs typeface="Calibri" panose="020F0502020204030204" pitchFamily="34" charset="0"/>
              </a:rPr>
              <a:t>Bloomberg Barclays High Yield Spread - Bloomberg Barclays CDX HY Basket </a:t>
            </a:r>
            <a:r>
              <a:rPr lang="en-US" sz="873" err="1">
                <a:latin typeface="Calibri" panose="020F0502020204030204" pitchFamily="34" charset="0"/>
                <a:cs typeface="Calibri" panose="020F0502020204030204" pitchFamily="34" charset="0"/>
              </a:rPr>
              <a:t>OTR</a:t>
            </a:r>
            <a:r>
              <a:rPr lang="en-US" sz="873">
                <a:latin typeface="Calibri" panose="020F0502020204030204" pitchFamily="34" charset="0"/>
                <a:cs typeface="Calibri" panose="020F0502020204030204" pitchFamily="34" charset="0"/>
              </a:rPr>
              <a:t> Current Spread</a:t>
            </a:r>
          </a:p>
          <a:p>
            <a:pPr marL="457200" lvl="1" indent="-277309" defTabSz="989067">
              <a:spcBef>
                <a:spcPts val="600"/>
              </a:spcBef>
              <a:buSzPct val="125000"/>
              <a:buFont typeface="Arial"/>
              <a:buChar char="•"/>
              <a:defRPr/>
            </a:pPr>
            <a:r>
              <a:rPr lang="en-US" sz="873">
                <a:latin typeface="Calibri" panose="020F0502020204030204" pitchFamily="34" charset="0"/>
                <a:cs typeface="Calibri" panose="020F0502020204030204" pitchFamily="34" charset="0"/>
              </a:rPr>
              <a:t>High Yield (LF98TRUU Index) - The Bloomberg Barclays US Corporate High Yield Bond Index measures the USD-denominated, high yield, fixed-rate corporate bond market. Securities are classified as high yield if the middle rating of Moody's, Fitch and S&amp;P is Ba1/BB+/BB+ or below. </a:t>
            </a:r>
          </a:p>
          <a:p>
            <a:pPr marL="457200" lvl="1" indent="-277309" defTabSz="989067">
              <a:spcBef>
                <a:spcPts val="600"/>
              </a:spcBef>
              <a:buSzPct val="125000"/>
              <a:buFont typeface="Arial"/>
              <a:buChar char="•"/>
              <a:defRPr/>
            </a:pPr>
            <a:r>
              <a:rPr lang="en-US" sz="873">
                <a:latin typeface="Calibri" panose="020F0502020204030204" pitchFamily="34" charset="0"/>
                <a:cs typeface="Calibri" panose="020F0502020204030204" pitchFamily="34" charset="0"/>
              </a:rPr>
              <a:t>Current yield is an investment's annual income (interest or dividends) divided by the current price of the security; Volatility is the standard deviation of monthly returns for the respective index; Correlation to Gov’t bonds is the correlation between the respective index and the US Treasury Index (</a:t>
            </a:r>
            <a:r>
              <a:rPr lang="en-US" sz="873" err="1">
                <a:latin typeface="Calibri" panose="020F0502020204030204" pitchFamily="34" charset="0"/>
                <a:cs typeface="Calibri" panose="020F0502020204030204" pitchFamily="34" charset="0"/>
              </a:rPr>
              <a:t>LUATTRUU</a:t>
            </a:r>
            <a:r>
              <a:rPr lang="en-US" sz="873">
                <a:latin typeface="Calibri" panose="020F0502020204030204" pitchFamily="34" charset="0"/>
                <a:cs typeface="Calibri" panose="020F0502020204030204" pitchFamily="34" charset="0"/>
              </a:rPr>
              <a:t> Index), i.e. the correlation coefficient is able to determine the relationship between two properties; Beta to S&amp;P 500 is the measure of the volatility of a respective index compared with the volatility of the S&amp;P 500 Index (</a:t>
            </a:r>
            <a:r>
              <a:rPr lang="en-US" sz="873" err="1">
                <a:latin typeface="Calibri" panose="020F0502020204030204" pitchFamily="34" charset="0"/>
                <a:cs typeface="Calibri" panose="020F0502020204030204" pitchFamily="34" charset="0"/>
              </a:rPr>
              <a:t>SPXT</a:t>
            </a:r>
            <a:r>
              <a:rPr lang="en-US" sz="873">
                <a:latin typeface="Calibri" panose="020F0502020204030204" pitchFamily="34" charset="0"/>
                <a:cs typeface="Calibri" panose="020F0502020204030204" pitchFamily="34" charset="0"/>
              </a:rPr>
              <a:t> Index), calculated using the SLOPE function on Excel to measure a regression/best fit line between the two return series.</a:t>
            </a:r>
          </a:p>
          <a:p>
            <a:pPr marL="457200" lvl="1" indent="-277309" defTabSz="989067">
              <a:spcBef>
                <a:spcPts val="600"/>
              </a:spcBef>
              <a:buSzPct val="125000"/>
              <a:buFont typeface="Arial"/>
              <a:buChar char="•"/>
              <a:defRPr/>
            </a:pPr>
            <a:r>
              <a:rPr lang="en-US" sz="873">
                <a:latin typeface="Calibri" panose="020F0502020204030204" pitchFamily="34" charset="0"/>
                <a:cs typeface="Calibri" panose="020F0502020204030204" pitchFamily="34" charset="0"/>
              </a:rPr>
              <a:t>30-day SEC Yield – Standardized yield calculated according to a formula set by the SEC, and is subject to change</a:t>
            </a:r>
          </a:p>
          <a:p>
            <a:pPr marL="457200" lvl="1" indent="-277309" defTabSz="989067">
              <a:spcBef>
                <a:spcPts val="600"/>
              </a:spcBef>
              <a:buSzPct val="125000"/>
              <a:buFont typeface="Arial"/>
              <a:buChar char="•"/>
              <a:defRPr/>
            </a:pPr>
            <a:r>
              <a:rPr lang="en-US" sz="873">
                <a:latin typeface="Calibri" panose="020F0502020204030204" pitchFamily="34" charset="0"/>
                <a:cs typeface="Calibri" panose="020F0502020204030204" pitchFamily="34" charset="0"/>
              </a:rPr>
              <a:t>Correlation – Shows the strength of a relationship between two variables and is expressed numerically by the correlation coefficient. The correlation coefficient values range between -1.0 and 1.0. A perfect positive correlation means that the correlation coefficient is exactly 1. Volatility is a statistical measure of the dispersion of returns for a specific security or index.</a:t>
            </a:r>
          </a:p>
        </p:txBody>
      </p:sp>
      <p:sp>
        <p:nvSpPr>
          <p:cNvPr id="13" name="TextBox 12">
            <a:extLst>
              <a:ext uri="{FF2B5EF4-FFF2-40B4-BE49-F238E27FC236}">
                <a16:creationId xmlns:a16="http://schemas.microsoft.com/office/drawing/2014/main" id="{39A234B3-E68C-D713-A78F-0EF13492A52E}"/>
              </a:ext>
            </a:extLst>
          </p:cNvPr>
          <p:cNvSpPr txBox="1"/>
          <p:nvPr/>
        </p:nvSpPr>
        <p:spPr>
          <a:xfrm>
            <a:off x="6400800" y="7206750"/>
            <a:ext cx="3657600" cy="323165"/>
          </a:xfrm>
          <a:prstGeom prst="rect">
            <a:avLst/>
          </a:prstGeom>
          <a:noFill/>
        </p:spPr>
        <p:txBody>
          <a:bodyPr wrap="square" rtlCol="0">
            <a:spAutoFit/>
          </a:bodyPr>
          <a:lstStyle/>
          <a:p>
            <a:r>
              <a:rPr lang="en-US" sz="1500" b="1">
                <a:solidFill>
                  <a:srgbClr val="001C5C"/>
                </a:solidFill>
                <a:latin typeface="+mn-lt"/>
              </a:rPr>
              <a:t>Infrastructure Capital Advisors, LLC</a:t>
            </a:r>
          </a:p>
        </p:txBody>
      </p:sp>
      <p:sp>
        <p:nvSpPr>
          <p:cNvPr id="16" name="Slide Number Placeholder 1">
            <a:extLst>
              <a:ext uri="{FF2B5EF4-FFF2-40B4-BE49-F238E27FC236}">
                <a16:creationId xmlns:a16="http://schemas.microsoft.com/office/drawing/2014/main" id="{3A8BA67A-76ED-BE7D-74CE-3CE522593D7C}"/>
              </a:ext>
            </a:extLst>
          </p:cNvPr>
          <p:cNvSpPr txBox="1">
            <a:spLocks/>
          </p:cNvSpPr>
          <p:nvPr/>
        </p:nvSpPr>
        <p:spPr>
          <a:xfrm>
            <a:off x="0" y="7358062"/>
            <a:ext cx="2262187" cy="414338"/>
          </a:xfrm>
          <a:prstGeom prst="rect">
            <a:avLst/>
          </a:prstGeom>
        </p:spPr>
        <p:txBody>
          <a:bodyPr vert="horz" lIns="91440" tIns="45720" rIns="91440" bIns="45720" rtlCol="0" anchor="ctr"/>
          <a:lstStyle>
            <a:defPPr>
              <a:defRPr lang="en-US"/>
            </a:defPPr>
            <a:lvl1pPr algn="l" rtl="0" eaLnBrk="0" fontAlgn="base" hangingPunct="0">
              <a:spcBef>
                <a:spcPct val="0"/>
              </a:spcBef>
              <a:spcAft>
                <a:spcPct val="0"/>
              </a:spcAft>
              <a:defRPr sz="990" kern="1200">
                <a:solidFill>
                  <a:schemeClr val="tx1"/>
                </a:solidFill>
                <a:latin typeface="Arial" panose="020B0604020202020204" pitchFamily="34" charset="0"/>
                <a:ea typeface="+mn-ea"/>
                <a:cs typeface="+mn-cs"/>
              </a:defRPr>
            </a:lvl1pPr>
            <a:lvl2pPr marL="457093"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187"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279"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372"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5465" algn="l" defTabSz="914187" rtl="0" eaLnBrk="1" latinLnBrk="0" hangingPunct="1">
              <a:defRPr sz="1200" kern="1200">
                <a:solidFill>
                  <a:schemeClr val="tx1"/>
                </a:solidFill>
                <a:latin typeface="Arial" panose="020B0604020202020204" pitchFamily="34" charset="0"/>
                <a:ea typeface="+mn-ea"/>
                <a:cs typeface="+mn-cs"/>
              </a:defRPr>
            </a:lvl6pPr>
            <a:lvl7pPr marL="2742560" algn="l" defTabSz="914187" rtl="0" eaLnBrk="1" latinLnBrk="0" hangingPunct="1">
              <a:defRPr sz="1200" kern="1200">
                <a:solidFill>
                  <a:schemeClr val="tx1"/>
                </a:solidFill>
                <a:latin typeface="Arial" panose="020B0604020202020204" pitchFamily="34" charset="0"/>
                <a:ea typeface="+mn-ea"/>
                <a:cs typeface="+mn-cs"/>
              </a:defRPr>
            </a:lvl7pPr>
            <a:lvl8pPr marL="3199651" algn="l" defTabSz="914187" rtl="0" eaLnBrk="1" latinLnBrk="0" hangingPunct="1">
              <a:defRPr sz="1200" kern="1200">
                <a:solidFill>
                  <a:schemeClr val="tx1"/>
                </a:solidFill>
                <a:latin typeface="Arial" panose="020B0604020202020204" pitchFamily="34" charset="0"/>
                <a:ea typeface="+mn-ea"/>
                <a:cs typeface="+mn-cs"/>
              </a:defRPr>
            </a:lvl8pPr>
            <a:lvl9pPr marL="3656744" algn="l" defTabSz="914187" rtl="0" eaLnBrk="1" latinLnBrk="0" hangingPunct="1">
              <a:defRPr sz="1200" kern="1200">
                <a:solidFill>
                  <a:schemeClr val="tx1"/>
                </a:solidFill>
                <a:latin typeface="Arial" panose="020B0604020202020204" pitchFamily="34" charset="0"/>
                <a:ea typeface="+mn-ea"/>
                <a:cs typeface="+mn-cs"/>
              </a:defRPr>
            </a:lvl9pPr>
          </a:lstStyle>
          <a:p>
            <a:fld id="{EE22647F-8580-4E23-95E9-78AD894D0ADF}" type="slidenum">
              <a:rPr lang="en-US" smtClean="0"/>
              <a:pPr/>
              <a:t>41</a:t>
            </a:fld>
            <a:endParaRPr lang="en-US"/>
          </a:p>
        </p:txBody>
      </p:sp>
      <p:sp>
        <p:nvSpPr>
          <p:cNvPr id="17" name="Rectangle 16">
            <a:extLst>
              <a:ext uri="{FF2B5EF4-FFF2-40B4-BE49-F238E27FC236}">
                <a16:creationId xmlns:a16="http://schemas.microsoft.com/office/drawing/2014/main" id="{330C184F-CCC3-08B6-E49A-BAD3D1851B84}"/>
              </a:ext>
            </a:extLst>
          </p:cNvPr>
          <p:cNvSpPr/>
          <p:nvPr/>
        </p:nvSpPr>
        <p:spPr>
          <a:xfrm>
            <a:off x="334356" y="7442120"/>
            <a:ext cx="5029200" cy="246221"/>
          </a:xfrm>
          <a:prstGeom prst="rect">
            <a:avLst/>
          </a:prstGeom>
        </p:spPr>
        <p:txBody>
          <a:bodyPr>
            <a:spAutoFit/>
          </a:bodyPr>
          <a:lstStyle/>
          <a:p>
            <a:pPr lvl="0" algn="ctr"/>
            <a:r>
              <a:rPr lang="en-US" altLang="en-US" sz="1000" err="1">
                <a:latin typeface="Calibri" panose="020F0502020204030204" pitchFamily="34" charset="0"/>
                <a:ea typeface="Calibri" panose="020F0502020204030204" pitchFamily="34" charset="0"/>
                <a:cs typeface="Calibri" panose="020F0502020204030204" pitchFamily="34" charset="0"/>
              </a:rPr>
              <a:t>ALTSDB</a:t>
            </a:r>
            <a:r>
              <a:rPr lang="en-US" altLang="en-US" sz="1000">
                <a:latin typeface="Calibri" panose="020F0502020204030204" pitchFamily="34" charset="0"/>
                <a:ea typeface="Calibri" panose="020F0502020204030204" pitchFamily="34" charset="0"/>
                <a:cs typeface="Calibri" panose="020F0502020204030204" pitchFamily="34" charset="0"/>
              </a:rPr>
              <a:t> USE ONLY • NOT FDIC INSURED • NOT BANK GUARANTEED • MAY LOSE VALUE</a:t>
            </a:r>
          </a:p>
        </p:txBody>
      </p:sp>
    </p:spTree>
    <p:custDataLst>
      <p:tags r:id="rId1"/>
    </p:custDataLst>
    <p:extLst>
      <p:ext uri="{BB962C8B-B14F-4D97-AF65-F5344CB8AC3E}">
        <p14:creationId xmlns:p14="http://schemas.microsoft.com/office/powerpoint/2010/main" val="474301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34A81-6838-4C8A-A6F7-FEEC37AF1F26}"/>
              </a:ext>
            </a:extLst>
          </p:cNvPr>
          <p:cNvSpPr>
            <a:spLocks noGrp="1"/>
          </p:cNvSpPr>
          <p:nvPr>
            <p:ph type="title"/>
          </p:nvPr>
        </p:nvSpPr>
        <p:spPr>
          <a:xfrm>
            <a:off x="144780" y="1943100"/>
            <a:ext cx="8496300" cy="6442244"/>
          </a:xfrm>
        </p:spPr>
        <p:txBody>
          <a:bodyPr>
            <a:normAutofit fontScale="90000"/>
          </a:bodyPr>
          <a:lstStyle/>
          <a:p>
            <a:r>
              <a:rPr lang="en-US" sz="1800" b="1"/>
              <a:t>About Us</a:t>
            </a:r>
            <a:r>
              <a:rPr lang="en-US" sz="1800"/>
              <a:t>:</a:t>
            </a:r>
            <a:br>
              <a:rPr lang="en-US" sz="1800"/>
            </a:br>
            <a:r>
              <a:rPr lang="en-US" sz="1800"/>
              <a:t>Infrastructure Capital Advisors, LLC (ICA) is an SEC-registered investment advisor that manages exchange traded funds (ETFs) and a series of hedge funds. The firm was formed in 2012 and is based in New York City. ICA seeks current income opportunities as a primary objective in most, but not all, of </a:t>
            </a:r>
            <a:r>
              <a:rPr lang="en-US" sz="1800" err="1"/>
              <a:t>ICA's</a:t>
            </a:r>
            <a:r>
              <a:rPr lang="en-US" sz="1800"/>
              <a:t> investing activities. </a:t>
            </a:r>
            <a:br>
              <a:rPr lang="en-US" sz="1800"/>
            </a:br>
            <a:r>
              <a:rPr lang="en-US" sz="1800" b="1"/>
              <a:t>DISCLOSURE</a:t>
            </a:r>
            <a:br>
              <a:rPr lang="en-US" sz="1800" b="1"/>
            </a:br>
            <a:r>
              <a:rPr lang="en-US" sz="1800"/>
              <a:t>Opinions represented above are subject to change and should not be considered investment advice.</a:t>
            </a:r>
            <a:br>
              <a:rPr lang="en-US" sz="1800"/>
            </a:br>
            <a:r>
              <a:rPr lang="en-US" sz="1800"/>
              <a:t>Past performance is not indicative of future results.</a:t>
            </a:r>
            <a:br>
              <a:rPr lang="en-US" sz="1800"/>
            </a:br>
            <a:r>
              <a:rPr lang="en-US" sz="1800"/>
              <a:t>The links to the fund fact sheets will provide standardized performance and risk disclosures. </a:t>
            </a:r>
            <a:r>
              <a:rPr lang="en-US" sz="1800">
                <a:hlinkClick r:id="rId2"/>
              </a:rPr>
              <a:t>https://</a:t>
            </a:r>
            <a:r>
              <a:rPr lang="en-US" sz="1800" err="1">
                <a:hlinkClick r:id="rId2"/>
              </a:rPr>
              <a:t>www.infracapequityincomefundetf.com</a:t>
            </a:r>
            <a:r>
              <a:rPr lang="en-US" sz="1800">
                <a:hlinkClick r:id="rId2"/>
              </a:rPr>
              <a:t>/</a:t>
            </a:r>
            <a:r>
              <a:rPr lang="en-US" sz="1800" err="1">
                <a:hlinkClick r:id="rId2"/>
              </a:rPr>
              <a:t>icap</a:t>
            </a:r>
            <a:r>
              <a:rPr lang="en-US" sz="1800">
                <a:hlinkClick r:id="rId2"/>
              </a:rPr>
              <a:t>/fact-sheet</a:t>
            </a:r>
            <a:r>
              <a:rPr lang="en-US" sz="1800"/>
              <a:t>.</a:t>
            </a:r>
            <a:br>
              <a:rPr lang="en-US" sz="1800" b="1"/>
            </a:br>
            <a:br>
              <a:rPr lang="en-US" sz="1800"/>
            </a:br>
            <a:r>
              <a:rPr lang="en-US" sz="1800" b="1"/>
              <a:t>A word about risk: </a:t>
            </a:r>
            <a:r>
              <a:rPr lang="en-US" sz="1800"/>
              <a:t>Investing involves risk, including possible loss of principal. An investment in the Fund may be subject to risks which include, among others, investing in equities securities, dividend-paying securities, utilities, preferred stocks, small-, mid-and large-capitalization companies, real estate investment trusts, master limited partnerships, foreign investments, and emerging, debt securities, depositary receipts, market events, operational, high portfolio turnover, trading issues, options, active management, fund shares trading, premium/discount risk and liquidity of fund shares, which may make these investments volatile in price. Foreign investments are subject to risks, which include changes in economic and political conditions, foreign currency fluctuations, changes in foreign regulations, and changes in currency exchange rates which may negatively impact the Fund’s returns. Small and Medium capitalization companies, foreign investments, options, and high-yielding equity and debt securities may be subject to elevated risks. The Fund is a recently organized investment company with no operating history.  </a:t>
            </a:r>
            <a:r>
              <a:rPr lang="en-US" sz="1800" b="1"/>
              <a:t>Leverage Risk: Leverage can magnify the Fund’s gains and losses and therefore increases its volatility. The Fund cannot guarantee that the use of leverage will produce increase income or a higher return on investment.  </a:t>
            </a:r>
            <a:r>
              <a:rPr lang="en-US" sz="1800"/>
              <a:t>Please see the prospectus for a discussion of risks.  </a:t>
            </a:r>
            <a:r>
              <a:rPr lang="en-US" sz="1800" b="1"/>
              <a:t>Distributor, Quasar Distributors, LLC.</a:t>
            </a:r>
            <a:br>
              <a:rPr lang="en-US" sz="1800" b="1"/>
            </a:br>
            <a:br>
              <a:rPr lang="en-US" sz="1800"/>
            </a:br>
            <a:br>
              <a:rPr lang="en-US" sz="1300" b="1"/>
            </a:br>
            <a:br>
              <a:rPr lang="en-US" sz="1300"/>
            </a:br>
            <a:br>
              <a:rPr lang="en-US" sz="1300" b="1"/>
            </a:br>
            <a:br>
              <a:rPr lang="en-US" sz="900"/>
            </a:br>
            <a:br>
              <a:rPr lang="en-US" sz="900"/>
            </a:br>
            <a:r>
              <a:rPr lang="en-US" sz="900" b="1"/>
              <a:t> </a:t>
            </a:r>
            <a:br>
              <a:rPr lang="en-US" sz="990"/>
            </a:br>
            <a:br>
              <a:rPr lang="en-US" sz="990"/>
            </a:br>
            <a:br>
              <a:rPr lang="en-US" sz="990"/>
            </a:br>
            <a:br>
              <a:rPr lang="en-US" sz="990"/>
            </a:br>
            <a:endParaRPr lang="en-US" sz="990"/>
          </a:p>
        </p:txBody>
      </p:sp>
      <p:sp>
        <p:nvSpPr>
          <p:cNvPr id="3" name="Slide Number Placeholder 1">
            <a:extLst>
              <a:ext uri="{FF2B5EF4-FFF2-40B4-BE49-F238E27FC236}">
                <a16:creationId xmlns:a16="http://schemas.microsoft.com/office/drawing/2014/main" id="{D4D301BD-7AA9-46B9-B2A1-16A8037C1FB8}"/>
              </a:ext>
            </a:extLst>
          </p:cNvPr>
          <p:cNvSpPr txBox="1">
            <a:spLocks/>
          </p:cNvSpPr>
          <p:nvPr/>
        </p:nvSpPr>
        <p:spPr>
          <a:xfrm>
            <a:off x="0" y="7358062"/>
            <a:ext cx="2262187" cy="414338"/>
          </a:xfrm>
          <a:prstGeom prst="rect">
            <a:avLst/>
          </a:prstGeom>
        </p:spPr>
        <p:txBody>
          <a:bodyPr vert="horz" lIns="91440" tIns="45720" rIns="91440" bIns="45720" rtlCol="0" anchor="ctr"/>
          <a:lstStyle>
            <a:defPPr>
              <a:defRPr lang="en-US"/>
            </a:defPPr>
            <a:lvl1pPr algn="l" rtl="0" eaLnBrk="0" fontAlgn="base" hangingPunct="0">
              <a:spcBef>
                <a:spcPct val="0"/>
              </a:spcBef>
              <a:spcAft>
                <a:spcPct val="0"/>
              </a:spcAft>
              <a:defRPr sz="990" kern="1200">
                <a:solidFill>
                  <a:schemeClr val="tx1"/>
                </a:solidFill>
                <a:latin typeface="Arial" panose="020B0604020202020204" pitchFamily="34" charset="0"/>
                <a:ea typeface="+mn-ea"/>
                <a:cs typeface="+mn-cs"/>
              </a:defRPr>
            </a:lvl1pPr>
            <a:lvl2pPr marL="457093"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187"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279"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372"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5465" algn="l" defTabSz="914187" rtl="0" eaLnBrk="1" latinLnBrk="0" hangingPunct="1">
              <a:defRPr sz="1200" kern="1200">
                <a:solidFill>
                  <a:schemeClr val="tx1"/>
                </a:solidFill>
                <a:latin typeface="Arial" panose="020B0604020202020204" pitchFamily="34" charset="0"/>
                <a:ea typeface="+mn-ea"/>
                <a:cs typeface="+mn-cs"/>
              </a:defRPr>
            </a:lvl6pPr>
            <a:lvl7pPr marL="2742560" algn="l" defTabSz="914187" rtl="0" eaLnBrk="1" latinLnBrk="0" hangingPunct="1">
              <a:defRPr sz="1200" kern="1200">
                <a:solidFill>
                  <a:schemeClr val="tx1"/>
                </a:solidFill>
                <a:latin typeface="Arial" panose="020B0604020202020204" pitchFamily="34" charset="0"/>
                <a:ea typeface="+mn-ea"/>
                <a:cs typeface="+mn-cs"/>
              </a:defRPr>
            </a:lvl7pPr>
            <a:lvl8pPr marL="3199651" algn="l" defTabSz="914187" rtl="0" eaLnBrk="1" latinLnBrk="0" hangingPunct="1">
              <a:defRPr sz="1200" kern="1200">
                <a:solidFill>
                  <a:schemeClr val="tx1"/>
                </a:solidFill>
                <a:latin typeface="Arial" panose="020B0604020202020204" pitchFamily="34" charset="0"/>
                <a:ea typeface="+mn-ea"/>
                <a:cs typeface="+mn-cs"/>
              </a:defRPr>
            </a:lvl8pPr>
            <a:lvl9pPr marL="3656744" algn="l" defTabSz="914187" rtl="0" eaLnBrk="1" latinLnBrk="0" hangingPunct="1">
              <a:defRPr sz="1200" kern="1200">
                <a:solidFill>
                  <a:schemeClr val="tx1"/>
                </a:solidFill>
                <a:latin typeface="Arial" panose="020B0604020202020204" pitchFamily="34" charset="0"/>
                <a:ea typeface="+mn-ea"/>
                <a:cs typeface="+mn-cs"/>
              </a:defRPr>
            </a:lvl9pPr>
          </a:lstStyle>
          <a:p>
            <a:fld id="{EE22647F-8580-4E23-95E9-78AD894D0ADF}" type="slidenum">
              <a:rPr lang="en-US" smtClean="0"/>
              <a:pPr/>
              <a:t>42</a:t>
            </a:fld>
            <a:endParaRPr lang="en-US"/>
          </a:p>
        </p:txBody>
      </p:sp>
      <p:sp>
        <p:nvSpPr>
          <p:cNvPr id="5" name="TextBox 4">
            <a:extLst>
              <a:ext uri="{FF2B5EF4-FFF2-40B4-BE49-F238E27FC236}">
                <a16:creationId xmlns:a16="http://schemas.microsoft.com/office/drawing/2014/main" id="{ED2ADD8D-EC6C-1C63-250D-1019745C639C}"/>
              </a:ext>
            </a:extLst>
          </p:cNvPr>
          <p:cNvSpPr txBox="1"/>
          <p:nvPr/>
        </p:nvSpPr>
        <p:spPr>
          <a:xfrm>
            <a:off x="6400800" y="7206750"/>
            <a:ext cx="3657600" cy="323165"/>
          </a:xfrm>
          <a:prstGeom prst="rect">
            <a:avLst/>
          </a:prstGeom>
          <a:noFill/>
        </p:spPr>
        <p:txBody>
          <a:bodyPr wrap="square" rtlCol="0">
            <a:spAutoFit/>
          </a:bodyPr>
          <a:lstStyle/>
          <a:p>
            <a:r>
              <a:rPr lang="en-US" sz="1500" b="1">
                <a:solidFill>
                  <a:srgbClr val="001C5C"/>
                </a:solidFill>
                <a:latin typeface="+mn-lt"/>
              </a:rPr>
              <a:t>Infrastructure Capital Advisors, LLC</a:t>
            </a:r>
          </a:p>
        </p:txBody>
      </p:sp>
      <p:sp>
        <p:nvSpPr>
          <p:cNvPr id="7" name="Rectangle 6">
            <a:extLst>
              <a:ext uri="{FF2B5EF4-FFF2-40B4-BE49-F238E27FC236}">
                <a16:creationId xmlns:a16="http://schemas.microsoft.com/office/drawing/2014/main" id="{D509B051-8BAE-DF1A-FC8E-134552432983}"/>
              </a:ext>
            </a:extLst>
          </p:cNvPr>
          <p:cNvSpPr/>
          <p:nvPr/>
        </p:nvSpPr>
        <p:spPr>
          <a:xfrm>
            <a:off x="334356" y="7442120"/>
            <a:ext cx="5029200" cy="246221"/>
          </a:xfrm>
          <a:prstGeom prst="rect">
            <a:avLst/>
          </a:prstGeom>
        </p:spPr>
        <p:txBody>
          <a:bodyPr>
            <a:spAutoFit/>
          </a:bodyPr>
          <a:lstStyle/>
          <a:p>
            <a:pPr lvl="0" algn="ctr"/>
            <a:r>
              <a:rPr lang="en-US" altLang="en-US" sz="1000" err="1">
                <a:latin typeface="Calibri" panose="020F0502020204030204" pitchFamily="34" charset="0"/>
                <a:ea typeface="Calibri" panose="020F0502020204030204" pitchFamily="34" charset="0"/>
                <a:cs typeface="Calibri" panose="020F0502020204030204" pitchFamily="34" charset="0"/>
              </a:rPr>
              <a:t>ALTSDB</a:t>
            </a:r>
            <a:r>
              <a:rPr lang="en-US" altLang="en-US" sz="1000">
                <a:latin typeface="Calibri" panose="020F0502020204030204" pitchFamily="34" charset="0"/>
                <a:ea typeface="Calibri" panose="020F0502020204030204" pitchFamily="34" charset="0"/>
                <a:cs typeface="Calibri" panose="020F0502020204030204" pitchFamily="34" charset="0"/>
              </a:rPr>
              <a:t> USE ONLY • NOT FDIC INSURED • NOT BANK GUARANTEED • MAY LOSE VALUE</a:t>
            </a:r>
          </a:p>
        </p:txBody>
      </p:sp>
    </p:spTree>
    <p:extLst>
      <p:ext uri="{BB962C8B-B14F-4D97-AF65-F5344CB8AC3E}">
        <p14:creationId xmlns:p14="http://schemas.microsoft.com/office/powerpoint/2010/main" val="4142483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4">
            <a:extLst>
              <a:ext uri="{FF2B5EF4-FFF2-40B4-BE49-F238E27FC236}">
                <a16:creationId xmlns:a16="http://schemas.microsoft.com/office/drawing/2014/main" id="{04CBB2CA-4EB3-4519-A519-1567AB46C325}"/>
              </a:ext>
            </a:extLst>
          </p:cNvPr>
          <p:cNvSpPr txBox="1">
            <a:spLocks/>
          </p:cNvSpPr>
          <p:nvPr/>
        </p:nvSpPr>
        <p:spPr>
          <a:xfrm>
            <a:off x="472440" y="3301435"/>
            <a:ext cx="7543800" cy="358469"/>
          </a:xfrm>
          <a:prstGeom prst="rect">
            <a:avLst/>
          </a:prstGeom>
        </p:spPr>
        <p:txBody>
          <a:bodyPr/>
          <a:lstStyle>
            <a:lvl1pPr algn="l" defTabSz="754380" rtl="0" eaLnBrk="1" latinLnBrk="0" hangingPunct="1">
              <a:lnSpc>
                <a:spcPct val="90000"/>
              </a:lnSpc>
              <a:spcBef>
                <a:spcPct val="0"/>
              </a:spcBef>
              <a:buNone/>
              <a:defRPr sz="3630" kern="1200">
                <a:solidFill>
                  <a:schemeClr val="tx1"/>
                </a:solidFill>
                <a:latin typeface="+mj-lt"/>
                <a:ea typeface="+mj-ea"/>
                <a:cs typeface="+mj-cs"/>
              </a:defRPr>
            </a:lvl1pPr>
          </a:lstStyle>
          <a:p>
            <a:r>
              <a:rPr lang="en-US" sz="3523" b="1" dirty="0"/>
              <a:t>II.   Economic Outlook</a:t>
            </a:r>
          </a:p>
        </p:txBody>
      </p:sp>
      <p:cxnSp>
        <p:nvCxnSpPr>
          <p:cNvPr id="8" name="Straight Connector 7">
            <a:extLst>
              <a:ext uri="{FF2B5EF4-FFF2-40B4-BE49-F238E27FC236}">
                <a16:creationId xmlns:a16="http://schemas.microsoft.com/office/drawing/2014/main" id="{421A314A-9C25-4F36-8892-FECA774C1F87}"/>
              </a:ext>
            </a:extLst>
          </p:cNvPr>
          <p:cNvCxnSpPr/>
          <p:nvPr/>
        </p:nvCxnSpPr>
        <p:spPr>
          <a:xfrm>
            <a:off x="147919" y="3886200"/>
            <a:ext cx="9762565"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0B89C980-1729-44E4-90D0-B75CCD80CC56}"/>
              </a:ext>
            </a:extLst>
          </p:cNvPr>
          <p:cNvSpPr/>
          <p:nvPr/>
        </p:nvSpPr>
        <p:spPr>
          <a:xfrm>
            <a:off x="6400800" y="7058557"/>
            <a:ext cx="3397827" cy="5990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TextBox 10">
            <a:extLst>
              <a:ext uri="{FF2B5EF4-FFF2-40B4-BE49-F238E27FC236}">
                <a16:creationId xmlns:a16="http://schemas.microsoft.com/office/drawing/2014/main" id="{9AD3CB7C-AA14-4937-B59F-F97DFD575F70}"/>
              </a:ext>
            </a:extLst>
          </p:cNvPr>
          <p:cNvSpPr txBox="1"/>
          <p:nvPr/>
        </p:nvSpPr>
        <p:spPr>
          <a:xfrm>
            <a:off x="6400800" y="7206750"/>
            <a:ext cx="3657600" cy="323165"/>
          </a:xfrm>
          <a:prstGeom prst="rect">
            <a:avLst/>
          </a:prstGeom>
          <a:noFill/>
        </p:spPr>
        <p:txBody>
          <a:bodyPr wrap="square" rtlCol="0">
            <a:spAutoFit/>
          </a:bodyPr>
          <a:lstStyle/>
          <a:p>
            <a:r>
              <a:rPr lang="en-US" sz="1500" b="1">
                <a:solidFill>
                  <a:srgbClr val="001C5C"/>
                </a:solidFill>
                <a:latin typeface="+mn-lt"/>
              </a:rPr>
              <a:t>Infrastructure Capital Advisors, LLC</a:t>
            </a:r>
          </a:p>
        </p:txBody>
      </p:sp>
      <p:sp>
        <p:nvSpPr>
          <p:cNvPr id="12" name="Slide Number Placeholder 1">
            <a:extLst>
              <a:ext uri="{FF2B5EF4-FFF2-40B4-BE49-F238E27FC236}">
                <a16:creationId xmlns:a16="http://schemas.microsoft.com/office/drawing/2014/main" id="{52C9BD2A-4FC9-003C-1D9F-5B03B7943F15}"/>
              </a:ext>
            </a:extLst>
          </p:cNvPr>
          <p:cNvSpPr txBox="1">
            <a:spLocks/>
          </p:cNvSpPr>
          <p:nvPr/>
        </p:nvSpPr>
        <p:spPr>
          <a:xfrm>
            <a:off x="0" y="7358062"/>
            <a:ext cx="2262187" cy="414338"/>
          </a:xfrm>
          <a:prstGeom prst="rect">
            <a:avLst/>
          </a:prstGeom>
        </p:spPr>
        <p:txBody>
          <a:bodyPr vert="horz" lIns="91440" tIns="45720" rIns="91440" bIns="45720" rtlCol="0" anchor="ctr"/>
          <a:lstStyle>
            <a:defPPr>
              <a:defRPr lang="en-US"/>
            </a:defPPr>
            <a:lvl1pPr algn="l" rtl="0" eaLnBrk="0" fontAlgn="base" hangingPunct="0">
              <a:spcBef>
                <a:spcPct val="0"/>
              </a:spcBef>
              <a:spcAft>
                <a:spcPct val="0"/>
              </a:spcAft>
              <a:defRPr sz="990" kern="1200">
                <a:solidFill>
                  <a:schemeClr val="tx1"/>
                </a:solidFill>
                <a:latin typeface="Arial" panose="020B0604020202020204" pitchFamily="34" charset="0"/>
                <a:ea typeface="+mn-ea"/>
                <a:cs typeface="+mn-cs"/>
              </a:defRPr>
            </a:lvl1pPr>
            <a:lvl2pPr marL="457093"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187"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279"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372"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5465" algn="l" defTabSz="914187" rtl="0" eaLnBrk="1" latinLnBrk="0" hangingPunct="1">
              <a:defRPr sz="1200" kern="1200">
                <a:solidFill>
                  <a:schemeClr val="tx1"/>
                </a:solidFill>
                <a:latin typeface="Arial" panose="020B0604020202020204" pitchFamily="34" charset="0"/>
                <a:ea typeface="+mn-ea"/>
                <a:cs typeface="+mn-cs"/>
              </a:defRPr>
            </a:lvl6pPr>
            <a:lvl7pPr marL="2742560" algn="l" defTabSz="914187" rtl="0" eaLnBrk="1" latinLnBrk="0" hangingPunct="1">
              <a:defRPr sz="1200" kern="1200">
                <a:solidFill>
                  <a:schemeClr val="tx1"/>
                </a:solidFill>
                <a:latin typeface="Arial" panose="020B0604020202020204" pitchFamily="34" charset="0"/>
                <a:ea typeface="+mn-ea"/>
                <a:cs typeface="+mn-cs"/>
              </a:defRPr>
            </a:lvl7pPr>
            <a:lvl8pPr marL="3199651" algn="l" defTabSz="914187" rtl="0" eaLnBrk="1" latinLnBrk="0" hangingPunct="1">
              <a:defRPr sz="1200" kern="1200">
                <a:solidFill>
                  <a:schemeClr val="tx1"/>
                </a:solidFill>
                <a:latin typeface="Arial" panose="020B0604020202020204" pitchFamily="34" charset="0"/>
                <a:ea typeface="+mn-ea"/>
                <a:cs typeface="+mn-cs"/>
              </a:defRPr>
            </a:lvl8pPr>
            <a:lvl9pPr marL="3656744" algn="l" defTabSz="914187" rtl="0" eaLnBrk="1" latinLnBrk="0" hangingPunct="1">
              <a:defRPr sz="1200" kern="1200">
                <a:solidFill>
                  <a:schemeClr val="tx1"/>
                </a:solidFill>
                <a:latin typeface="Arial" panose="020B0604020202020204" pitchFamily="34" charset="0"/>
                <a:ea typeface="+mn-ea"/>
                <a:cs typeface="+mn-cs"/>
              </a:defRPr>
            </a:lvl9pPr>
          </a:lstStyle>
          <a:p>
            <a:fld id="{EE22647F-8580-4E23-95E9-78AD894D0ADF}" type="slidenum">
              <a:rPr lang="en-US" smtClean="0"/>
              <a:pPr/>
              <a:t>5</a:t>
            </a:fld>
            <a:endParaRPr lang="en-US"/>
          </a:p>
        </p:txBody>
      </p:sp>
      <p:sp>
        <p:nvSpPr>
          <p:cNvPr id="13" name="Rectangle 12">
            <a:extLst>
              <a:ext uri="{FF2B5EF4-FFF2-40B4-BE49-F238E27FC236}">
                <a16:creationId xmlns:a16="http://schemas.microsoft.com/office/drawing/2014/main" id="{EA0113A8-F76E-49D6-04BB-57433AF54134}"/>
              </a:ext>
            </a:extLst>
          </p:cNvPr>
          <p:cNvSpPr/>
          <p:nvPr/>
        </p:nvSpPr>
        <p:spPr>
          <a:xfrm>
            <a:off x="334356" y="7442120"/>
            <a:ext cx="5029200" cy="246221"/>
          </a:xfrm>
          <a:prstGeom prst="rect">
            <a:avLst/>
          </a:prstGeom>
        </p:spPr>
        <p:txBody>
          <a:bodyPr>
            <a:spAutoFit/>
          </a:bodyPr>
          <a:lstStyle/>
          <a:p>
            <a:pPr lvl="0" algn="ctr"/>
            <a:r>
              <a:rPr lang="en-US" altLang="en-US" sz="1000" err="1">
                <a:latin typeface="Calibri" panose="020F0502020204030204" pitchFamily="34" charset="0"/>
                <a:ea typeface="Calibri" panose="020F0502020204030204" pitchFamily="34" charset="0"/>
                <a:cs typeface="Calibri" panose="020F0502020204030204" pitchFamily="34" charset="0"/>
              </a:rPr>
              <a:t>ALTSDB</a:t>
            </a:r>
            <a:r>
              <a:rPr lang="en-US" altLang="en-US" sz="1000">
                <a:latin typeface="Calibri" panose="020F0502020204030204" pitchFamily="34" charset="0"/>
                <a:ea typeface="Calibri" panose="020F0502020204030204" pitchFamily="34" charset="0"/>
                <a:cs typeface="Calibri" panose="020F0502020204030204" pitchFamily="34" charset="0"/>
              </a:rPr>
              <a:t> USE ONLY • NOT FDIC INSURED • NOT BANK GUARANTEED • MAY LOSE VALUE</a:t>
            </a:r>
          </a:p>
        </p:txBody>
      </p:sp>
    </p:spTree>
    <p:extLst>
      <p:ext uri="{BB962C8B-B14F-4D97-AF65-F5344CB8AC3E}">
        <p14:creationId xmlns:p14="http://schemas.microsoft.com/office/powerpoint/2010/main" val="37546365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6">
            <a:extLst>
              <a:ext uri="{FF2B5EF4-FFF2-40B4-BE49-F238E27FC236}">
                <a16:creationId xmlns:a16="http://schemas.microsoft.com/office/drawing/2014/main" id="{D6D60D44-B57E-455B-8406-30ECDA6ACDAD}"/>
              </a:ext>
            </a:extLst>
          </p:cNvPr>
          <p:cNvSpPr txBox="1">
            <a:spLocks noChangeArrowheads="1"/>
          </p:cNvSpPr>
          <p:nvPr>
            <p:custDataLst>
              <p:tags r:id="rId1"/>
            </p:custDataLst>
          </p:nvPr>
        </p:nvSpPr>
        <p:spPr bwMode="auto">
          <a:xfrm>
            <a:off x="693695" y="950915"/>
            <a:ext cx="8686842"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50800" rIns="0" bIns="0">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eaLnBrk="1" hangingPunct="1"/>
            <a:r>
              <a:rPr lang="en-US" altLang="en-US" sz="2000" b="1">
                <a:solidFill>
                  <a:srgbClr val="001C5C"/>
                </a:solidFill>
                <a:latin typeface="Calibri" panose="020F0502020204030204" pitchFamily="34" charset="0"/>
                <a:ea typeface="ＭＳ Ｐゴシック" panose="020B0600070205080204" pitchFamily="34" charset="-128"/>
                <a:cs typeface="Calibri" panose="020F0502020204030204" pitchFamily="34" charset="0"/>
              </a:rPr>
              <a:t>Economic &amp; Inflationary Outlook</a:t>
            </a:r>
          </a:p>
        </p:txBody>
      </p:sp>
      <p:sp>
        <p:nvSpPr>
          <p:cNvPr id="7" name="Rectangle 8">
            <a:extLst>
              <a:ext uri="{FF2B5EF4-FFF2-40B4-BE49-F238E27FC236}">
                <a16:creationId xmlns:a16="http://schemas.microsoft.com/office/drawing/2014/main" id="{32DA6ECB-DE06-4DD1-87AA-373E171822C4}"/>
              </a:ext>
            </a:extLst>
          </p:cNvPr>
          <p:cNvSpPr>
            <a:spLocks noChangeArrowheads="1"/>
          </p:cNvSpPr>
          <p:nvPr/>
        </p:nvSpPr>
        <p:spPr bwMode="auto">
          <a:xfrm>
            <a:off x="465136" y="950915"/>
            <a:ext cx="85710" cy="338138"/>
          </a:xfrm>
          <a:prstGeom prst="rect">
            <a:avLst/>
          </a:prstGeom>
          <a:solidFill>
            <a:srgbClr val="001C5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eaLnBrk="1" hangingPunct="1"/>
            <a:endParaRPr lang="en-GB" altLang="en-US" sz="1800" b="1">
              <a:solidFill>
                <a:schemeClr val="tx2"/>
              </a:solidFill>
              <a:latin typeface="Book Antiqua" panose="02040602050305030304" pitchFamily="18" charset="0"/>
            </a:endParaRPr>
          </a:p>
        </p:txBody>
      </p:sp>
      <p:sp>
        <p:nvSpPr>
          <p:cNvPr id="11" name="TextBox 10">
            <a:extLst>
              <a:ext uri="{FF2B5EF4-FFF2-40B4-BE49-F238E27FC236}">
                <a16:creationId xmlns:a16="http://schemas.microsoft.com/office/drawing/2014/main" id="{72EBCA4C-895C-4E84-BA30-DAE529EDED3B}"/>
              </a:ext>
            </a:extLst>
          </p:cNvPr>
          <p:cNvSpPr txBox="1"/>
          <p:nvPr/>
        </p:nvSpPr>
        <p:spPr>
          <a:xfrm>
            <a:off x="465136" y="6578884"/>
            <a:ext cx="9097964" cy="553998"/>
          </a:xfrm>
          <a:prstGeom prst="rect">
            <a:avLst/>
          </a:prstGeom>
          <a:noFill/>
        </p:spPr>
        <p:txBody>
          <a:bodyPr wrap="square">
            <a:spAutoFit/>
          </a:bodyPr>
          <a:lstStyle/>
          <a:p>
            <a:r>
              <a:rPr lang="en-US" sz="1000" i="1" dirty="0">
                <a:latin typeface="Calibri" panose="020F0502020204030204" pitchFamily="34" charset="0"/>
                <a:cs typeface="Calibri" panose="020F0502020204030204" pitchFamily="34" charset="0"/>
              </a:rPr>
              <a:t>The economic outlook and observations discussed here are the result of research conducted by the </a:t>
            </a:r>
            <a:r>
              <a:rPr lang="en-US" sz="1000" i="1" dirty="0" err="1">
                <a:latin typeface="Calibri" panose="020F0502020204030204" pitchFamily="34" charset="0"/>
                <a:cs typeface="Calibri" panose="020F0502020204030204" pitchFamily="34" charset="0"/>
              </a:rPr>
              <a:t>InfraCap</a:t>
            </a:r>
            <a:r>
              <a:rPr lang="en-US" sz="1000" i="1" dirty="0">
                <a:latin typeface="Calibri" panose="020F0502020204030204" pitchFamily="34" charset="0"/>
                <a:cs typeface="Calibri" panose="020F0502020204030204" pitchFamily="34" charset="0"/>
              </a:rPr>
              <a:t> portfolio management and research team. These observations reflect their industry expertise and have been prepared using sources of information generally believed to be reliable; however, their accuracy is not guaranteed. Opinions represented are subject to change and should not be considered investment advice. </a:t>
            </a:r>
          </a:p>
        </p:txBody>
      </p:sp>
      <p:sp>
        <p:nvSpPr>
          <p:cNvPr id="12" name="TextBox 11">
            <a:extLst>
              <a:ext uri="{FF2B5EF4-FFF2-40B4-BE49-F238E27FC236}">
                <a16:creationId xmlns:a16="http://schemas.microsoft.com/office/drawing/2014/main" id="{86050E47-D4C8-1971-B7AD-6ECA754AC4FB}"/>
              </a:ext>
            </a:extLst>
          </p:cNvPr>
          <p:cNvSpPr txBox="1"/>
          <p:nvPr/>
        </p:nvSpPr>
        <p:spPr>
          <a:xfrm>
            <a:off x="465136" y="1566041"/>
            <a:ext cx="9097964" cy="4088107"/>
          </a:xfrm>
          <a:prstGeom prst="rect">
            <a:avLst/>
          </a:prstGeom>
          <a:noFill/>
        </p:spPr>
        <p:txBody>
          <a:bodyPr wrap="square">
            <a:spAutoFit/>
          </a:bodyPr>
          <a:lstStyle/>
          <a:p>
            <a:pPr algn="just">
              <a:lnSpc>
                <a:spcPct val="107000"/>
              </a:lnSpc>
              <a:spcBef>
                <a:spcPts val="0"/>
              </a:spcBef>
              <a:spcAft>
                <a:spcPts val="800"/>
              </a:spcAft>
            </a:pPr>
            <a:r>
              <a:rPr lang="en-US" sz="1600" b="1">
                <a:solidFill>
                  <a:srgbClr val="202020"/>
                </a:solidFill>
                <a:effectLst/>
                <a:latin typeface="Calibri" panose="020F0502020204030204" pitchFamily="34" charset="0"/>
                <a:ea typeface="Times New Roman" panose="02020603050405020304" pitchFamily="18" charset="0"/>
              </a:rPr>
              <a:t>We are currently in a period of significant deflation. </a:t>
            </a:r>
            <a:r>
              <a:rPr lang="en-US" sz="1600">
                <a:solidFill>
                  <a:srgbClr val="202020"/>
                </a:solidFill>
                <a:effectLst/>
                <a:latin typeface="Calibri" panose="020F0502020204030204" pitchFamily="34" charset="0"/>
                <a:ea typeface="Times New Roman" panose="02020603050405020304" pitchFamily="18" charset="0"/>
              </a:rPr>
              <a:t>The Infrastructure Capital Real Time CPI (CPI-R) has been negative over the last 4 months, declining at an average annualized rate of over 4%, signaling that inflation has peaked and year-over-year CPI will continue to decline rapidly over the next 6-12 months. The Fed is likely to pause rate increases after the May meeting, which is likely to be a huge catalyst for both the stock and bond markets. </a:t>
            </a:r>
          </a:p>
          <a:p>
            <a:pPr algn="just">
              <a:lnSpc>
                <a:spcPct val="107000"/>
              </a:lnSpc>
              <a:spcBef>
                <a:spcPts val="0"/>
              </a:spcBef>
              <a:spcAft>
                <a:spcPts val="800"/>
              </a:spcAft>
            </a:pPr>
            <a:endParaRPr lang="en-US" sz="1100">
              <a:latin typeface="+mn-lt"/>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Font typeface="Symbol" panose="05050102010706020507" pitchFamily="18" charset="2"/>
              <a:buChar char=""/>
            </a:pPr>
            <a:r>
              <a:rPr lang="en-US" sz="1400" b="1">
                <a:solidFill>
                  <a:srgbClr val="202020"/>
                </a:solidFill>
                <a:effectLst/>
                <a:latin typeface="Calibri" panose="020F0502020204030204" pitchFamily="34" charset="0"/>
                <a:ea typeface="Times New Roman" panose="02020603050405020304" pitchFamily="18" charset="0"/>
                <a:cs typeface="Calibri" panose="020F0502020204030204" pitchFamily="34" charset="0"/>
              </a:rPr>
              <a:t>We forecast core PCE year-over-year will decline below 3% in June. </a:t>
            </a:r>
            <a:r>
              <a:rPr lang="en-US" sz="1400">
                <a:solidFill>
                  <a:srgbClr val="202020"/>
                </a:solidFill>
                <a:effectLst/>
                <a:latin typeface="Calibri" panose="020F0502020204030204" pitchFamily="34" charset="0"/>
                <a:ea typeface="Times New Roman" panose="02020603050405020304" pitchFamily="18" charset="0"/>
                <a:cs typeface="Calibri" panose="020F0502020204030204" pitchFamily="34" charset="0"/>
              </a:rPr>
              <a:t>The improvement in inflation is likely to accelerate in the 1st Quarter of 2023 as we anniversary the oil price shock of 2022 where oil went from $75/</a:t>
            </a:r>
            <a:r>
              <a:rPr lang="en-US" sz="1400" err="1">
                <a:solidFill>
                  <a:srgbClr val="202020"/>
                </a:solidFill>
                <a:effectLst/>
                <a:latin typeface="Calibri" panose="020F0502020204030204" pitchFamily="34" charset="0"/>
                <a:ea typeface="Times New Roman" panose="02020603050405020304" pitchFamily="18" charset="0"/>
                <a:cs typeface="Calibri" panose="020F0502020204030204" pitchFamily="34" charset="0"/>
              </a:rPr>
              <a:t>bbl</a:t>
            </a:r>
            <a:r>
              <a:rPr lang="en-US" sz="1400">
                <a:solidFill>
                  <a:srgbClr val="202020"/>
                </a:solidFill>
                <a:effectLst/>
                <a:latin typeface="Calibri" panose="020F0502020204030204" pitchFamily="34" charset="0"/>
                <a:ea typeface="Times New Roman" panose="02020603050405020304" pitchFamily="18" charset="0"/>
                <a:cs typeface="Calibri" panose="020F0502020204030204" pitchFamily="34" charset="0"/>
              </a:rPr>
              <a:t> to over $120/bbl. The Institute for International Economics forecasts that the Euro Zone will contract by 2% next year.</a:t>
            </a:r>
            <a:r>
              <a:rPr lang="en-US" sz="1400" u="none" strike="noStrike">
                <a:effectLst/>
                <a:latin typeface="+mn-lt"/>
                <a:ea typeface="Calibri" panose="020F0502020204030204" pitchFamily="34" charset="0"/>
                <a:cs typeface="Arial" panose="020B0604020202020204" pitchFamily="34" charset="0"/>
              </a:rPr>
              <a:t>  </a:t>
            </a:r>
          </a:p>
          <a:p>
            <a:pPr marL="342900" marR="0" lvl="0" indent="-342900">
              <a:lnSpc>
                <a:spcPct val="107000"/>
              </a:lnSpc>
              <a:spcBef>
                <a:spcPts val="0"/>
              </a:spcBef>
              <a:spcAft>
                <a:spcPts val="800"/>
              </a:spcAft>
              <a:buFont typeface="Symbol" panose="05050102010706020507" pitchFamily="18" charset="2"/>
              <a:buChar char=""/>
            </a:pPr>
            <a:endParaRPr lang="en-US" sz="1200" b="1">
              <a:solidFill>
                <a:srgbClr val="202020"/>
              </a:solidFill>
              <a:latin typeface="+mn-lt"/>
              <a:ea typeface="Times New Roman" panose="02020603050405020304" pitchFamily="18" charset="0"/>
              <a:cs typeface="Arial" panose="020B0604020202020204" pitchFamily="34" charset="0"/>
            </a:endParaRPr>
          </a:p>
          <a:p>
            <a:pPr marL="342900" marR="0" lvl="0" indent="-342900">
              <a:lnSpc>
                <a:spcPct val="107000"/>
              </a:lnSpc>
              <a:spcBef>
                <a:spcPts val="0"/>
              </a:spcBef>
              <a:spcAft>
                <a:spcPts val="800"/>
              </a:spcAft>
              <a:buFont typeface="Symbol" panose="05050102010706020507" pitchFamily="18" charset="2"/>
              <a:buChar char=""/>
            </a:pPr>
            <a:r>
              <a:rPr lang="en-US" sz="1400" b="1">
                <a:solidFill>
                  <a:srgbClr val="202020"/>
                </a:solidFill>
                <a:effectLst/>
                <a:latin typeface="Calibri" panose="020F0502020204030204" pitchFamily="34" charset="0"/>
                <a:ea typeface="Times New Roman" panose="02020603050405020304" pitchFamily="18" charset="0"/>
              </a:rPr>
              <a:t>Housing prices started declining in July of 2022 and will eventually be reflected in the lagging BLS CPI index. </a:t>
            </a:r>
            <a:r>
              <a:rPr lang="en-US" sz="1400">
                <a:solidFill>
                  <a:srgbClr val="202020"/>
                </a:solidFill>
                <a:effectLst/>
                <a:latin typeface="Calibri" panose="020F0502020204030204" pitchFamily="34" charset="0"/>
                <a:ea typeface="Times New Roman" panose="02020603050405020304" pitchFamily="18" charset="0"/>
              </a:rPr>
              <a:t>The CPI shelter estimate has enormous lags due to outdated survey methodology and is currently reflected in CPI at an annual rate of 9.6%. There is a 70% correlation between housing prices and shelter increases 12 months later, so housing prices are a better reflection of inflation than the reported shelter numbers in CPI.</a:t>
            </a:r>
            <a:endParaRPr lang="en-US" sz="1400" u="none" strike="noStrike">
              <a:latin typeface="+mn-lt"/>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endParaRPr lang="en-US" sz="1100">
              <a:effectLst/>
              <a:latin typeface="+mn-lt"/>
              <a:ea typeface="Calibri" panose="020F0502020204030204" pitchFamily="34" charset="0"/>
              <a:cs typeface="Times New Roman" panose="02020603050405020304" pitchFamily="18" charset="0"/>
            </a:endParaRPr>
          </a:p>
        </p:txBody>
      </p:sp>
      <p:sp>
        <p:nvSpPr>
          <p:cNvPr id="3" name="Slide Number Placeholder 1">
            <a:extLst>
              <a:ext uri="{FF2B5EF4-FFF2-40B4-BE49-F238E27FC236}">
                <a16:creationId xmlns:a16="http://schemas.microsoft.com/office/drawing/2014/main" id="{F9F6712A-BBE4-0496-57F5-0EE7C2ED1BB2}"/>
              </a:ext>
            </a:extLst>
          </p:cNvPr>
          <p:cNvSpPr txBox="1">
            <a:spLocks/>
          </p:cNvSpPr>
          <p:nvPr/>
        </p:nvSpPr>
        <p:spPr>
          <a:xfrm>
            <a:off x="147921" y="7255949"/>
            <a:ext cx="2195652" cy="402151"/>
          </a:xfrm>
          <a:prstGeom prst="rect">
            <a:avLst/>
          </a:prstGeom>
        </p:spPr>
        <p:txBody>
          <a:bodyPr vert="horz" lIns="88750" tIns="44375" rIns="88750" bIns="44375" rtlCol="0" anchor="ctr"/>
          <a:lstStyle>
            <a:defPPr>
              <a:defRPr lang="en-US"/>
            </a:defPPr>
            <a:lvl1pPr algn="l" rtl="0" eaLnBrk="0" fontAlgn="base" hangingPunct="0">
              <a:spcBef>
                <a:spcPct val="0"/>
              </a:spcBef>
              <a:spcAft>
                <a:spcPct val="0"/>
              </a:spcAft>
              <a:defRPr sz="990" kern="1200">
                <a:solidFill>
                  <a:schemeClr val="tx1"/>
                </a:solidFill>
                <a:latin typeface="Arial" panose="020B0604020202020204" pitchFamily="34" charset="0"/>
                <a:ea typeface="+mn-ea"/>
                <a:cs typeface="+mn-cs"/>
              </a:defRPr>
            </a:lvl1pPr>
            <a:lvl2pPr marL="457093"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187"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279"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372"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5465" algn="l" defTabSz="914187" rtl="0" eaLnBrk="1" latinLnBrk="0" hangingPunct="1">
              <a:defRPr sz="1200" kern="1200">
                <a:solidFill>
                  <a:schemeClr val="tx1"/>
                </a:solidFill>
                <a:latin typeface="Arial" panose="020B0604020202020204" pitchFamily="34" charset="0"/>
                <a:ea typeface="+mn-ea"/>
                <a:cs typeface="+mn-cs"/>
              </a:defRPr>
            </a:lvl6pPr>
            <a:lvl7pPr marL="2742560" algn="l" defTabSz="914187" rtl="0" eaLnBrk="1" latinLnBrk="0" hangingPunct="1">
              <a:defRPr sz="1200" kern="1200">
                <a:solidFill>
                  <a:schemeClr val="tx1"/>
                </a:solidFill>
                <a:latin typeface="Arial" panose="020B0604020202020204" pitchFamily="34" charset="0"/>
                <a:ea typeface="+mn-ea"/>
                <a:cs typeface="+mn-cs"/>
              </a:defRPr>
            </a:lvl7pPr>
            <a:lvl8pPr marL="3199651" algn="l" defTabSz="914187" rtl="0" eaLnBrk="1" latinLnBrk="0" hangingPunct="1">
              <a:defRPr sz="1200" kern="1200">
                <a:solidFill>
                  <a:schemeClr val="tx1"/>
                </a:solidFill>
                <a:latin typeface="Arial" panose="020B0604020202020204" pitchFamily="34" charset="0"/>
                <a:ea typeface="+mn-ea"/>
                <a:cs typeface="+mn-cs"/>
              </a:defRPr>
            </a:lvl8pPr>
            <a:lvl9pPr marL="3656744" algn="l" defTabSz="914187" rtl="0" eaLnBrk="1" latinLnBrk="0" hangingPunct="1">
              <a:defRPr sz="1200" kern="1200">
                <a:solidFill>
                  <a:schemeClr val="tx1"/>
                </a:solidFill>
                <a:latin typeface="Arial" panose="020B0604020202020204" pitchFamily="34" charset="0"/>
                <a:ea typeface="+mn-ea"/>
                <a:cs typeface="+mn-cs"/>
              </a:defRPr>
            </a:lvl9pPr>
          </a:lstStyle>
          <a:p>
            <a:fld id="{EE22647F-8580-4E23-95E9-78AD894D0ADF}" type="slidenum">
              <a:rPr lang="en-US" sz="961"/>
              <a:pPr/>
              <a:t>6</a:t>
            </a:fld>
            <a:endParaRPr lang="en-US" sz="961"/>
          </a:p>
        </p:txBody>
      </p:sp>
      <p:sp>
        <p:nvSpPr>
          <p:cNvPr id="4" name="Rectangle 3">
            <a:extLst>
              <a:ext uri="{FF2B5EF4-FFF2-40B4-BE49-F238E27FC236}">
                <a16:creationId xmlns:a16="http://schemas.microsoft.com/office/drawing/2014/main" id="{7E2D9E30-E7B0-8638-11AE-3F70FF3F0CCB}"/>
              </a:ext>
            </a:extLst>
          </p:cNvPr>
          <p:cNvSpPr/>
          <p:nvPr/>
        </p:nvSpPr>
        <p:spPr>
          <a:xfrm>
            <a:off x="334356" y="7442120"/>
            <a:ext cx="5029200" cy="246221"/>
          </a:xfrm>
          <a:prstGeom prst="rect">
            <a:avLst/>
          </a:prstGeom>
        </p:spPr>
        <p:txBody>
          <a:bodyPr>
            <a:spAutoFit/>
          </a:bodyPr>
          <a:lstStyle/>
          <a:p>
            <a:pPr lvl="0" algn="ctr"/>
            <a:r>
              <a:rPr lang="en-US" altLang="en-US" sz="1000" dirty="0" err="1">
                <a:latin typeface="Calibri" panose="020F0502020204030204" pitchFamily="34" charset="0"/>
                <a:ea typeface="Calibri" panose="020F0502020204030204" pitchFamily="34" charset="0"/>
                <a:cs typeface="Calibri" panose="020F0502020204030204" pitchFamily="34" charset="0"/>
              </a:rPr>
              <a:t>ALTSDB</a:t>
            </a:r>
            <a:r>
              <a:rPr lang="en-US" altLang="en-US" sz="1000" dirty="0">
                <a:latin typeface="Calibri" panose="020F0502020204030204" pitchFamily="34" charset="0"/>
                <a:ea typeface="Calibri" panose="020F0502020204030204" pitchFamily="34" charset="0"/>
                <a:cs typeface="Calibri" panose="020F0502020204030204" pitchFamily="34" charset="0"/>
              </a:rPr>
              <a:t> USE ONLY • NOT FDIC INSURED • NOT BANK GUARANTEED • MAY LOSE VALUE</a:t>
            </a:r>
          </a:p>
        </p:txBody>
      </p:sp>
    </p:spTree>
    <p:extLst>
      <p:ext uri="{BB962C8B-B14F-4D97-AF65-F5344CB8AC3E}">
        <p14:creationId xmlns:p14="http://schemas.microsoft.com/office/powerpoint/2010/main" val="3675526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6">
            <a:extLst>
              <a:ext uri="{FF2B5EF4-FFF2-40B4-BE49-F238E27FC236}">
                <a16:creationId xmlns:a16="http://schemas.microsoft.com/office/drawing/2014/main" id="{D6D60D44-B57E-455B-8406-30ECDA6ACDAD}"/>
              </a:ext>
            </a:extLst>
          </p:cNvPr>
          <p:cNvSpPr txBox="1">
            <a:spLocks noChangeArrowheads="1"/>
          </p:cNvSpPr>
          <p:nvPr>
            <p:custDataLst>
              <p:tags r:id="rId1"/>
            </p:custDataLst>
          </p:nvPr>
        </p:nvSpPr>
        <p:spPr bwMode="auto">
          <a:xfrm>
            <a:off x="693695" y="950915"/>
            <a:ext cx="8686842"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50800" rIns="0" bIns="0">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eaLnBrk="1" hangingPunct="1"/>
            <a:r>
              <a:rPr lang="en-US" altLang="en-US" sz="2000" b="1">
                <a:solidFill>
                  <a:srgbClr val="001C5C"/>
                </a:solidFill>
                <a:latin typeface="Calibri" panose="020F0502020204030204" pitchFamily="34" charset="0"/>
                <a:ea typeface="ＭＳ Ｐゴシック" panose="020B0600070205080204" pitchFamily="34" charset="-128"/>
                <a:cs typeface="Calibri" panose="020F0502020204030204" pitchFamily="34" charset="0"/>
              </a:rPr>
              <a:t>Stock Market Outlook</a:t>
            </a:r>
          </a:p>
        </p:txBody>
      </p:sp>
      <p:sp>
        <p:nvSpPr>
          <p:cNvPr id="7" name="Rectangle 8">
            <a:extLst>
              <a:ext uri="{FF2B5EF4-FFF2-40B4-BE49-F238E27FC236}">
                <a16:creationId xmlns:a16="http://schemas.microsoft.com/office/drawing/2014/main" id="{32DA6ECB-DE06-4DD1-87AA-373E171822C4}"/>
              </a:ext>
            </a:extLst>
          </p:cNvPr>
          <p:cNvSpPr>
            <a:spLocks noChangeArrowheads="1"/>
          </p:cNvSpPr>
          <p:nvPr/>
        </p:nvSpPr>
        <p:spPr bwMode="auto">
          <a:xfrm>
            <a:off x="465136" y="950915"/>
            <a:ext cx="85710" cy="338138"/>
          </a:xfrm>
          <a:prstGeom prst="rect">
            <a:avLst/>
          </a:prstGeom>
          <a:solidFill>
            <a:srgbClr val="001C5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eaLnBrk="1" hangingPunct="1"/>
            <a:endParaRPr lang="en-GB" altLang="en-US" sz="1800" b="1">
              <a:solidFill>
                <a:schemeClr val="tx2"/>
              </a:solidFill>
              <a:latin typeface="Book Antiqua" panose="02040602050305030304" pitchFamily="18" charset="0"/>
            </a:endParaRPr>
          </a:p>
        </p:txBody>
      </p:sp>
      <p:sp>
        <p:nvSpPr>
          <p:cNvPr id="10" name="TextBox 9">
            <a:extLst>
              <a:ext uri="{FF2B5EF4-FFF2-40B4-BE49-F238E27FC236}">
                <a16:creationId xmlns:a16="http://schemas.microsoft.com/office/drawing/2014/main" id="{D979D294-F067-45C5-B26E-1765BB99C3D8}"/>
              </a:ext>
            </a:extLst>
          </p:cNvPr>
          <p:cNvSpPr txBox="1"/>
          <p:nvPr/>
        </p:nvSpPr>
        <p:spPr>
          <a:xfrm>
            <a:off x="377284" y="6649866"/>
            <a:ext cx="9220316" cy="553998"/>
          </a:xfrm>
          <a:prstGeom prst="rect">
            <a:avLst/>
          </a:prstGeom>
          <a:noFill/>
        </p:spPr>
        <p:txBody>
          <a:bodyPr wrap="square">
            <a:spAutoFit/>
          </a:bodyPr>
          <a:lstStyle/>
          <a:p>
            <a:r>
              <a:rPr lang="en-US" sz="1000" i="1" dirty="0">
                <a:latin typeface="Calibri" panose="020F0502020204030204" pitchFamily="34" charset="0"/>
                <a:cs typeface="Calibri" panose="020F0502020204030204" pitchFamily="34" charset="0"/>
              </a:rPr>
              <a:t>The stock market outlook and observations discussed here are the result of research conducted by the </a:t>
            </a:r>
            <a:r>
              <a:rPr lang="en-US" sz="1000" i="1" dirty="0" err="1">
                <a:latin typeface="Calibri" panose="020F0502020204030204" pitchFamily="34" charset="0"/>
                <a:cs typeface="Calibri" panose="020F0502020204030204" pitchFamily="34" charset="0"/>
              </a:rPr>
              <a:t>InfraCap</a:t>
            </a:r>
            <a:r>
              <a:rPr lang="en-US" sz="1000" i="1" dirty="0">
                <a:latin typeface="Calibri" panose="020F0502020204030204" pitchFamily="34" charset="0"/>
                <a:cs typeface="Calibri" panose="020F0502020204030204" pitchFamily="34" charset="0"/>
              </a:rPr>
              <a:t> portfolio management and research team. These observations reflect their industry expertise and have been prepared using sources of information generally believed to be reliable; however, their accuracy is not guaranteed. Opinions represented are subject to change and should not be considered investment advice. </a:t>
            </a:r>
          </a:p>
        </p:txBody>
      </p:sp>
      <p:sp>
        <p:nvSpPr>
          <p:cNvPr id="11" name="TextBox 10">
            <a:extLst>
              <a:ext uri="{FF2B5EF4-FFF2-40B4-BE49-F238E27FC236}">
                <a16:creationId xmlns:a16="http://schemas.microsoft.com/office/drawing/2014/main" id="{7A259B5A-220F-65C6-3CE4-D148E986B3A2}"/>
              </a:ext>
            </a:extLst>
          </p:cNvPr>
          <p:cNvSpPr txBox="1"/>
          <p:nvPr/>
        </p:nvSpPr>
        <p:spPr>
          <a:xfrm>
            <a:off x="377284" y="1461855"/>
            <a:ext cx="9087071" cy="5119607"/>
          </a:xfrm>
          <a:prstGeom prst="rect">
            <a:avLst/>
          </a:prstGeom>
          <a:noFill/>
        </p:spPr>
        <p:txBody>
          <a:bodyPr wrap="square">
            <a:spAutoFit/>
          </a:bodyPr>
          <a:lstStyle/>
          <a:p>
            <a:pPr marL="228600" marR="0">
              <a:lnSpc>
                <a:spcPct val="107000"/>
              </a:lnSpc>
              <a:spcBef>
                <a:spcPts val="0"/>
              </a:spcBef>
              <a:spcAft>
                <a:spcPts val="800"/>
              </a:spcAft>
            </a:pPr>
            <a:r>
              <a:rPr lang="en-US" sz="1600" b="1">
                <a:solidFill>
                  <a:srgbClr val="202020"/>
                </a:solidFill>
                <a:effectLst/>
                <a:latin typeface="Calibri" panose="020F0502020204030204" pitchFamily="34" charset="0"/>
                <a:ea typeface="Times New Roman" panose="02020603050405020304" pitchFamily="18" charset="0"/>
                <a:cs typeface="Calibri" panose="020F0502020204030204" pitchFamily="34" charset="0"/>
              </a:rPr>
              <a:t>Our 2023 year-end price target for the S&amp;P is 4,500, representing an 18.5x 2024 EPS estimate of $245. </a:t>
            </a:r>
            <a:r>
              <a:rPr lang="en-US" sz="1600">
                <a:solidFill>
                  <a:srgbClr val="202020"/>
                </a:solidFill>
                <a:effectLst/>
                <a:latin typeface="Calibri" panose="020F0502020204030204" pitchFamily="34" charset="0"/>
                <a:ea typeface="Times New Roman" panose="02020603050405020304" pitchFamily="18" charset="0"/>
                <a:cs typeface="Calibri" panose="020F0502020204030204" pitchFamily="34" charset="0"/>
              </a:rPr>
              <a:t>We believe that the stock and bond markets have found a bottom and 2023 will be a strong year for stocks and bonds with gains of more than 10% as inflation declines rapidly in the first 6 months of the year and bond yields also decline.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p>
            <a:pPr marR="0" lvl="0" algn="just">
              <a:lnSpc>
                <a:spcPct val="107000"/>
              </a:lnSpc>
              <a:spcBef>
                <a:spcPts val="0"/>
              </a:spcBef>
              <a:spcAft>
                <a:spcPts val="800"/>
              </a:spcAft>
            </a:pPr>
            <a:endParaRPr lang="en-US" sz="140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Font typeface="Symbol" panose="05050102010706020507" pitchFamily="18" charset="2"/>
              <a:buChar char=""/>
            </a:pPr>
            <a:r>
              <a:rPr lang="en-US" sz="1400" b="1">
                <a:solidFill>
                  <a:srgbClr val="202020"/>
                </a:solidFill>
                <a:effectLst/>
                <a:latin typeface="Calibri" panose="020F0502020204030204" pitchFamily="34" charset="0"/>
                <a:ea typeface="Times New Roman" panose="02020603050405020304" pitchFamily="18" charset="0"/>
                <a:cs typeface="Calibri" panose="020F0502020204030204" pitchFamily="34" charset="0"/>
              </a:rPr>
              <a:t>There will be ongoing headwinds from misguided Fed policy and sluggish growth, which is likely to make the market volatile and probably range bound in the 3,800-4,200 range for the first 6 months of the year.</a:t>
            </a:r>
          </a:p>
          <a:p>
            <a:pPr marR="0" lvl="0">
              <a:lnSpc>
                <a:spcPct val="107000"/>
              </a:lnSpc>
              <a:spcBef>
                <a:spcPts val="0"/>
              </a:spcBef>
              <a:spcAft>
                <a:spcPts val="800"/>
              </a:spcAft>
            </a:pPr>
            <a:endParaRPr lang="en-US" sz="1400">
              <a:solidFill>
                <a:srgbClr val="202020"/>
              </a:solidFill>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sz="1400" b="1">
                <a:solidFill>
                  <a:srgbClr val="201F1E"/>
                </a:solidFill>
                <a:effectLst/>
                <a:latin typeface="Calibri" panose="020F0502020204030204" pitchFamily="34" charset="0"/>
                <a:ea typeface="Times New Roman" panose="02020603050405020304" pitchFamily="18" charset="0"/>
                <a:cs typeface="Calibri" panose="020F0502020204030204" pitchFamily="34" charset="0"/>
              </a:rPr>
              <a:t>Our models show that the S&amp;P is approximately fairly valued at 3,800, based on the current 10-year interest rate of 3.60%, implying no upside.  </a:t>
            </a:r>
            <a:r>
              <a:rPr lang="en-US" sz="1400">
                <a:solidFill>
                  <a:srgbClr val="201F1E"/>
                </a:solidFill>
                <a:effectLst/>
                <a:latin typeface="Calibri" panose="020F0502020204030204" pitchFamily="34" charset="0"/>
                <a:ea typeface="Times New Roman" panose="02020603050405020304" pitchFamily="18" charset="0"/>
                <a:cs typeface="Calibri" panose="020F0502020204030204" pitchFamily="34" charset="0"/>
              </a:rPr>
              <a:t>But if the 10-year returns to a 3% yield, our target rises to 4,300.</a:t>
            </a:r>
          </a:p>
          <a:p>
            <a:pPr marR="0" lvl="0">
              <a:lnSpc>
                <a:spcPct val="107000"/>
              </a:lnSpc>
              <a:spcBef>
                <a:spcPts val="0"/>
              </a:spcBef>
              <a:spcAft>
                <a:spcPts val="800"/>
              </a:spcAft>
            </a:pP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sz="1400" b="1">
                <a:solidFill>
                  <a:srgbClr val="201F1E"/>
                </a:solidFill>
                <a:effectLst/>
                <a:latin typeface="Calibri" panose="020F0502020204030204" pitchFamily="34" charset="0"/>
                <a:ea typeface="Times New Roman" panose="02020603050405020304" pitchFamily="18" charset="0"/>
                <a:cs typeface="Calibri" panose="020F0502020204030204" pitchFamily="34" charset="0"/>
              </a:rPr>
              <a:t>The 30-year average default rate for preferred stocks according to Moody’s is ~.33%/year versus over 4% for high yield bonds.</a:t>
            </a:r>
            <a:r>
              <a:rPr lang="en-US" sz="1400">
                <a:solidFill>
                  <a:srgbClr val="201F1E"/>
                </a:solidFill>
                <a:effectLst/>
                <a:latin typeface="Calibri" panose="020F0502020204030204" pitchFamily="34" charset="0"/>
                <a:ea typeface="Times New Roman" panose="02020603050405020304" pitchFamily="18" charset="0"/>
                <a:cs typeface="Calibri" panose="020F0502020204030204" pitchFamily="34" charset="0"/>
              </a:rPr>
              <a:t> 2023 is likely to continue to be volatile with Fed tapering impacting liquidity, inflation continuing and growth slowing so we are focusing on adding large capitalization defensive dividend stocks and preferred stocks that have lower volatility and benefit from inflation. The higher yielding segment of the market has lower interest rate sensitivity and many issuers of </a:t>
            </a:r>
            <a:r>
              <a:rPr lang="en-US" sz="1400" err="1">
                <a:solidFill>
                  <a:srgbClr val="201F1E"/>
                </a:solidFill>
                <a:effectLst/>
                <a:latin typeface="Calibri" panose="020F0502020204030204" pitchFamily="34" charset="0"/>
                <a:ea typeface="Times New Roman" panose="02020603050405020304" pitchFamily="18" charset="0"/>
                <a:cs typeface="Calibri" panose="020F0502020204030204" pitchFamily="34" charset="0"/>
              </a:rPr>
              <a:t>preferreds</a:t>
            </a:r>
            <a:r>
              <a:rPr lang="en-US" sz="1400">
                <a:solidFill>
                  <a:srgbClr val="201F1E"/>
                </a:solidFill>
                <a:effectLst/>
                <a:latin typeface="Calibri" panose="020F0502020204030204" pitchFamily="34" charset="0"/>
                <a:ea typeface="Times New Roman" panose="02020603050405020304" pitchFamily="18" charset="0"/>
                <a:cs typeface="Calibri" panose="020F0502020204030204" pitchFamily="34" charset="0"/>
              </a:rPr>
              <a:t> benefit from inflation such as certain REIT subsectors.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endParaRPr lang="en-US" b="1">
              <a:effectLst/>
              <a:latin typeface="Calibri" panose="020F0502020204030204" pitchFamily="34" charset="0"/>
              <a:ea typeface="Calibri" panose="020F0502020204030204" pitchFamily="34" charset="0"/>
              <a:cs typeface="Arial" panose="020B0604020202020204" pitchFamily="34" charset="0"/>
            </a:endParaRPr>
          </a:p>
          <a:p>
            <a:pPr marR="0" lvl="0">
              <a:lnSpc>
                <a:spcPct val="107000"/>
              </a:lnSpc>
              <a:spcBef>
                <a:spcPts val="0"/>
              </a:spcBef>
              <a:spcAft>
                <a:spcPts val="0"/>
              </a:spcAft>
            </a:pPr>
            <a:endParaRPr lang="en-US">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Slide Number Placeholder 1">
            <a:extLst>
              <a:ext uri="{FF2B5EF4-FFF2-40B4-BE49-F238E27FC236}">
                <a16:creationId xmlns:a16="http://schemas.microsoft.com/office/drawing/2014/main" id="{87E3DABB-C386-47A9-603E-1FE8D017D945}"/>
              </a:ext>
            </a:extLst>
          </p:cNvPr>
          <p:cNvSpPr txBox="1">
            <a:spLocks/>
          </p:cNvSpPr>
          <p:nvPr/>
        </p:nvSpPr>
        <p:spPr>
          <a:xfrm>
            <a:off x="147921" y="7255949"/>
            <a:ext cx="2195652" cy="402151"/>
          </a:xfrm>
          <a:prstGeom prst="rect">
            <a:avLst/>
          </a:prstGeom>
        </p:spPr>
        <p:txBody>
          <a:bodyPr vert="horz" lIns="88750" tIns="44375" rIns="88750" bIns="44375" rtlCol="0" anchor="ctr"/>
          <a:lstStyle>
            <a:defPPr>
              <a:defRPr lang="en-US"/>
            </a:defPPr>
            <a:lvl1pPr algn="l" rtl="0" eaLnBrk="0" fontAlgn="base" hangingPunct="0">
              <a:spcBef>
                <a:spcPct val="0"/>
              </a:spcBef>
              <a:spcAft>
                <a:spcPct val="0"/>
              </a:spcAft>
              <a:defRPr sz="990" kern="1200">
                <a:solidFill>
                  <a:schemeClr val="tx1"/>
                </a:solidFill>
                <a:latin typeface="Arial" panose="020B0604020202020204" pitchFamily="34" charset="0"/>
                <a:ea typeface="+mn-ea"/>
                <a:cs typeface="+mn-cs"/>
              </a:defRPr>
            </a:lvl1pPr>
            <a:lvl2pPr marL="457093"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187"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279"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372"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5465" algn="l" defTabSz="914187" rtl="0" eaLnBrk="1" latinLnBrk="0" hangingPunct="1">
              <a:defRPr sz="1200" kern="1200">
                <a:solidFill>
                  <a:schemeClr val="tx1"/>
                </a:solidFill>
                <a:latin typeface="Arial" panose="020B0604020202020204" pitchFamily="34" charset="0"/>
                <a:ea typeface="+mn-ea"/>
                <a:cs typeface="+mn-cs"/>
              </a:defRPr>
            </a:lvl6pPr>
            <a:lvl7pPr marL="2742560" algn="l" defTabSz="914187" rtl="0" eaLnBrk="1" latinLnBrk="0" hangingPunct="1">
              <a:defRPr sz="1200" kern="1200">
                <a:solidFill>
                  <a:schemeClr val="tx1"/>
                </a:solidFill>
                <a:latin typeface="Arial" panose="020B0604020202020204" pitchFamily="34" charset="0"/>
                <a:ea typeface="+mn-ea"/>
                <a:cs typeface="+mn-cs"/>
              </a:defRPr>
            </a:lvl7pPr>
            <a:lvl8pPr marL="3199651" algn="l" defTabSz="914187" rtl="0" eaLnBrk="1" latinLnBrk="0" hangingPunct="1">
              <a:defRPr sz="1200" kern="1200">
                <a:solidFill>
                  <a:schemeClr val="tx1"/>
                </a:solidFill>
                <a:latin typeface="Arial" panose="020B0604020202020204" pitchFamily="34" charset="0"/>
                <a:ea typeface="+mn-ea"/>
                <a:cs typeface="+mn-cs"/>
              </a:defRPr>
            </a:lvl8pPr>
            <a:lvl9pPr marL="3656744" algn="l" defTabSz="914187" rtl="0" eaLnBrk="1" latinLnBrk="0" hangingPunct="1">
              <a:defRPr sz="1200" kern="1200">
                <a:solidFill>
                  <a:schemeClr val="tx1"/>
                </a:solidFill>
                <a:latin typeface="Arial" panose="020B0604020202020204" pitchFamily="34" charset="0"/>
                <a:ea typeface="+mn-ea"/>
                <a:cs typeface="+mn-cs"/>
              </a:defRPr>
            </a:lvl9pPr>
          </a:lstStyle>
          <a:p>
            <a:fld id="{EE22647F-8580-4E23-95E9-78AD894D0ADF}" type="slidenum">
              <a:rPr lang="en-US" sz="961"/>
              <a:pPr/>
              <a:t>7</a:t>
            </a:fld>
            <a:endParaRPr lang="en-US" sz="961"/>
          </a:p>
        </p:txBody>
      </p:sp>
      <p:sp>
        <p:nvSpPr>
          <p:cNvPr id="2" name="Rectangle 1">
            <a:extLst>
              <a:ext uri="{FF2B5EF4-FFF2-40B4-BE49-F238E27FC236}">
                <a16:creationId xmlns:a16="http://schemas.microsoft.com/office/drawing/2014/main" id="{9D4C662C-2323-FAD0-F0AC-65A9AE5CC12C}"/>
              </a:ext>
            </a:extLst>
          </p:cNvPr>
          <p:cNvSpPr/>
          <p:nvPr/>
        </p:nvSpPr>
        <p:spPr>
          <a:xfrm>
            <a:off x="334356" y="7442120"/>
            <a:ext cx="5029200" cy="246221"/>
          </a:xfrm>
          <a:prstGeom prst="rect">
            <a:avLst/>
          </a:prstGeom>
        </p:spPr>
        <p:txBody>
          <a:bodyPr>
            <a:spAutoFit/>
          </a:bodyPr>
          <a:lstStyle/>
          <a:p>
            <a:pPr lvl="0" algn="ctr"/>
            <a:r>
              <a:rPr lang="en-US" altLang="en-US" sz="1000" dirty="0" err="1">
                <a:latin typeface="Calibri" panose="020F0502020204030204" pitchFamily="34" charset="0"/>
                <a:ea typeface="Calibri" panose="020F0502020204030204" pitchFamily="34" charset="0"/>
                <a:cs typeface="Calibri" panose="020F0502020204030204" pitchFamily="34" charset="0"/>
              </a:rPr>
              <a:t>ALTSDB</a:t>
            </a:r>
            <a:r>
              <a:rPr lang="en-US" altLang="en-US" sz="1000" dirty="0">
                <a:latin typeface="Calibri" panose="020F0502020204030204" pitchFamily="34" charset="0"/>
                <a:ea typeface="Calibri" panose="020F0502020204030204" pitchFamily="34" charset="0"/>
                <a:cs typeface="Calibri" panose="020F0502020204030204" pitchFamily="34" charset="0"/>
              </a:rPr>
              <a:t> USE ONLY • NOT FDIC INSURED • NOT BANK GUARANTEED • MAY LOSE VALUE</a:t>
            </a:r>
          </a:p>
        </p:txBody>
      </p:sp>
    </p:spTree>
    <p:extLst>
      <p:ext uri="{BB962C8B-B14F-4D97-AF65-F5344CB8AC3E}">
        <p14:creationId xmlns:p14="http://schemas.microsoft.com/office/powerpoint/2010/main" val="27847957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6">
            <a:extLst>
              <a:ext uri="{FF2B5EF4-FFF2-40B4-BE49-F238E27FC236}">
                <a16:creationId xmlns:a16="http://schemas.microsoft.com/office/drawing/2014/main" id="{D6D60D44-B57E-455B-8406-30ECDA6ACDAD}"/>
              </a:ext>
            </a:extLst>
          </p:cNvPr>
          <p:cNvSpPr txBox="1">
            <a:spLocks noChangeArrowheads="1"/>
          </p:cNvSpPr>
          <p:nvPr>
            <p:custDataLst>
              <p:tags r:id="rId1"/>
            </p:custDataLst>
          </p:nvPr>
        </p:nvSpPr>
        <p:spPr bwMode="auto">
          <a:xfrm>
            <a:off x="693695" y="950915"/>
            <a:ext cx="8686842"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50800" rIns="0" bIns="0">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eaLnBrk="1" hangingPunct="1"/>
            <a:r>
              <a:rPr lang="en-US" altLang="en-US" sz="2000" b="1">
                <a:solidFill>
                  <a:srgbClr val="001C5C"/>
                </a:solidFill>
                <a:latin typeface="Calibri" panose="020F0502020204030204" pitchFamily="34" charset="0"/>
                <a:ea typeface="ＭＳ Ｐゴシック" panose="020B0600070205080204" pitchFamily="34" charset="-128"/>
                <a:cs typeface="Calibri" panose="020F0502020204030204" pitchFamily="34" charset="0"/>
              </a:rPr>
              <a:t>Bond Outlook</a:t>
            </a:r>
          </a:p>
        </p:txBody>
      </p:sp>
      <p:sp>
        <p:nvSpPr>
          <p:cNvPr id="7" name="Rectangle 8">
            <a:extLst>
              <a:ext uri="{FF2B5EF4-FFF2-40B4-BE49-F238E27FC236}">
                <a16:creationId xmlns:a16="http://schemas.microsoft.com/office/drawing/2014/main" id="{32DA6ECB-DE06-4DD1-87AA-373E171822C4}"/>
              </a:ext>
            </a:extLst>
          </p:cNvPr>
          <p:cNvSpPr>
            <a:spLocks noChangeArrowheads="1"/>
          </p:cNvSpPr>
          <p:nvPr/>
        </p:nvSpPr>
        <p:spPr bwMode="auto">
          <a:xfrm>
            <a:off x="465136" y="950915"/>
            <a:ext cx="85710" cy="338138"/>
          </a:xfrm>
          <a:prstGeom prst="rect">
            <a:avLst/>
          </a:prstGeom>
          <a:solidFill>
            <a:srgbClr val="001C5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eaLnBrk="1" hangingPunct="1"/>
            <a:endParaRPr lang="en-GB" altLang="en-US" sz="1800" b="1">
              <a:solidFill>
                <a:schemeClr val="tx2"/>
              </a:solidFill>
              <a:latin typeface="Book Antiqua" panose="02040602050305030304" pitchFamily="18" charset="0"/>
            </a:endParaRPr>
          </a:p>
        </p:txBody>
      </p:sp>
      <p:sp>
        <p:nvSpPr>
          <p:cNvPr id="11" name="TextBox 10">
            <a:extLst>
              <a:ext uri="{FF2B5EF4-FFF2-40B4-BE49-F238E27FC236}">
                <a16:creationId xmlns:a16="http://schemas.microsoft.com/office/drawing/2014/main" id="{8D16CF4D-8A8E-4065-A085-98FFCE5F8458}"/>
              </a:ext>
            </a:extLst>
          </p:cNvPr>
          <p:cNvSpPr txBox="1"/>
          <p:nvPr/>
        </p:nvSpPr>
        <p:spPr>
          <a:xfrm>
            <a:off x="691515" y="6338665"/>
            <a:ext cx="8675370" cy="830997"/>
          </a:xfrm>
          <a:prstGeom prst="rect">
            <a:avLst/>
          </a:prstGeom>
          <a:noFill/>
        </p:spPr>
        <p:txBody>
          <a:bodyPr wrap="square">
            <a:spAutoFit/>
          </a:bodyPr>
          <a:lstStyle/>
          <a:p>
            <a:r>
              <a:rPr lang="en-US" sz="1200" i="1" dirty="0">
                <a:latin typeface="Calibri" panose="020F0502020204030204" pitchFamily="34" charset="0"/>
                <a:cs typeface="Calibri" panose="020F0502020204030204" pitchFamily="34" charset="0"/>
              </a:rPr>
              <a:t>The bond market outlook and observations discussed here are the result of research conducted by the </a:t>
            </a:r>
            <a:r>
              <a:rPr lang="en-US" sz="1200" i="1" dirty="0" err="1">
                <a:latin typeface="Calibri" panose="020F0502020204030204" pitchFamily="34" charset="0"/>
                <a:cs typeface="Calibri" panose="020F0502020204030204" pitchFamily="34" charset="0"/>
              </a:rPr>
              <a:t>InfraCap</a:t>
            </a:r>
            <a:r>
              <a:rPr lang="en-US" sz="1200" i="1" dirty="0">
                <a:latin typeface="Calibri" panose="020F0502020204030204" pitchFamily="34" charset="0"/>
                <a:cs typeface="Calibri" panose="020F0502020204030204" pitchFamily="34" charset="0"/>
              </a:rPr>
              <a:t> portfolio management and research team. These observations reflect their industry expertise and have been prepared using sources of information generally believed to be reliable; however, their accuracy is not guaranteed. Opinions represented are subject to change and should not be considered investment advice. </a:t>
            </a:r>
          </a:p>
        </p:txBody>
      </p:sp>
      <p:sp>
        <p:nvSpPr>
          <p:cNvPr id="10" name="TextBox 9">
            <a:extLst>
              <a:ext uri="{FF2B5EF4-FFF2-40B4-BE49-F238E27FC236}">
                <a16:creationId xmlns:a16="http://schemas.microsoft.com/office/drawing/2014/main" id="{91D7F8B4-0A67-5ED7-26DA-ADF7632CBF64}"/>
              </a:ext>
            </a:extLst>
          </p:cNvPr>
          <p:cNvSpPr txBox="1"/>
          <p:nvPr/>
        </p:nvSpPr>
        <p:spPr>
          <a:xfrm>
            <a:off x="465136" y="1578548"/>
            <a:ext cx="9097965" cy="3092578"/>
          </a:xfrm>
          <a:prstGeom prst="rect">
            <a:avLst/>
          </a:prstGeom>
          <a:noFill/>
        </p:spPr>
        <p:txBody>
          <a:bodyPr wrap="square">
            <a:spAutoFit/>
          </a:bodyPr>
          <a:lstStyle/>
          <a:p>
            <a:pPr algn="just">
              <a:lnSpc>
                <a:spcPct val="107000"/>
              </a:lnSpc>
              <a:spcBef>
                <a:spcPts val="0"/>
              </a:spcBef>
              <a:spcAft>
                <a:spcPts val="800"/>
              </a:spcAft>
            </a:pPr>
            <a:r>
              <a:rPr lang="en-US" sz="1600" b="1">
                <a:solidFill>
                  <a:srgbClr val="201F1E"/>
                </a:solidFill>
                <a:effectLst/>
                <a:latin typeface="Calibri" panose="020F0502020204030204" pitchFamily="34" charset="0"/>
                <a:ea typeface="Times New Roman" panose="02020603050405020304" pitchFamily="18" charset="0"/>
              </a:rPr>
              <a:t>We expect that the 10-year treasury bonds will find a bottom in the 4% yield area and potentially rally into the 3-3.25% range during 2023. </a:t>
            </a:r>
            <a:endParaRPr lang="en-US" sz="1600">
              <a:effectLst/>
              <a:latin typeface="+mn-lt"/>
              <a:ea typeface="Calibri" panose="020F0502020204030204" pitchFamily="34" charset="0"/>
              <a:cs typeface="Times New Roman" panose="02020603050405020304" pitchFamily="18" charset="0"/>
            </a:endParaRPr>
          </a:p>
          <a:p>
            <a:pPr marL="171450" marR="0" lvl="0" indent="-171450">
              <a:lnSpc>
                <a:spcPct val="107000"/>
              </a:lnSpc>
              <a:spcBef>
                <a:spcPts val="0"/>
              </a:spcBef>
              <a:spcAft>
                <a:spcPts val="0"/>
              </a:spcAft>
              <a:buFont typeface="Arial" panose="020B0604020202020204" pitchFamily="34" charset="0"/>
              <a:buChar char="•"/>
            </a:pPr>
            <a:endParaRPr lang="en-US">
              <a:effectLst/>
              <a:latin typeface="+mn-lt"/>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Font typeface="Symbol" panose="05050102010706020507" pitchFamily="18" charset="2"/>
              <a:buChar char=""/>
            </a:pPr>
            <a:r>
              <a:rPr lang="en-US" sz="1400" b="1">
                <a:solidFill>
                  <a:srgbClr val="201F1E"/>
                </a:solidFill>
                <a:effectLst/>
                <a:latin typeface="Calibri" panose="020F0502020204030204" pitchFamily="34" charset="0"/>
                <a:ea typeface="Times New Roman" panose="02020603050405020304" pitchFamily="18" charset="0"/>
                <a:cs typeface="Calibri" panose="020F0502020204030204" pitchFamily="34" charset="0"/>
              </a:rPr>
              <a:t>We estimate that future net quantitative tightening will be modest as bank reserves are now in line with pre-Pandemic levels.</a:t>
            </a:r>
            <a:r>
              <a:rPr lang="en-US" sz="1400">
                <a:solidFill>
                  <a:srgbClr val="201F1E"/>
                </a:solidFill>
                <a:effectLst/>
                <a:latin typeface="Calibri" panose="020F0502020204030204" pitchFamily="34" charset="0"/>
                <a:ea typeface="Times New Roman" panose="02020603050405020304" pitchFamily="18" charset="0"/>
                <a:cs typeface="Calibri" panose="020F0502020204030204" pitchFamily="34" charset="0"/>
              </a:rPr>
              <a:t> Most of the impact of Fed balance sheet reduction will be offset by a reduction in the Fed’s $2.5 trillion dollars of borrowing from banks (reverse repo).</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endParaRPr lang="en-US" sz="1400" b="1">
              <a:solidFill>
                <a:srgbClr val="201F1E"/>
              </a:solidFill>
              <a:effectLst/>
              <a:latin typeface="Calibri" panose="020F0502020204030204" pitchFamily="34" charset="0"/>
              <a:ea typeface="Times New Roman" panose="02020603050405020304" pitchFamily="18" charset="0"/>
              <a:cs typeface="Calibri" panose="020F0502020204030204" pitchFamily="34" charset="0"/>
            </a:endParaRPr>
          </a:p>
          <a:p>
            <a:pPr marL="342900" marR="0" lvl="0" indent="-342900">
              <a:lnSpc>
                <a:spcPct val="107000"/>
              </a:lnSpc>
              <a:spcBef>
                <a:spcPts val="0"/>
              </a:spcBef>
              <a:spcAft>
                <a:spcPts val="800"/>
              </a:spcAft>
              <a:buFont typeface="Symbol" panose="05050102010706020507" pitchFamily="18" charset="2"/>
              <a:buChar char=""/>
            </a:pPr>
            <a:r>
              <a:rPr lang="en-US" sz="1400" b="1">
                <a:solidFill>
                  <a:srgbClr val="201F1E"/>
                </a:solidFill>
                <a:effectLst/>
                <a:latin typeface="Calibri" panose="020F0502020204030204" pitchFamily="34" charset="0"/>
                <a:ea typeface="Times New Roman" panose="02020603050405020304" pitchFamily="18" charset="0"/>
                <a:cs typeface="Calibri" panose="020F0502020204030204" pitchFamily="34" charset="0"/>
              </a:rPr>
              <a:t>Tight Fed policy is likely to flatten the yield curve, which will keep a lid on long term rates.</a:t>
            </a:r>
            <a:r>
              <a:rPr lang="en-US" sz="1400">
                <a:solidFill>
                  <a:srgbClr val="201F1E"/>
                </a:solidFill>
                <a:effectLst/>
                <a:latin typeface="Calibri" panose="020F0502020204030204" pitchFamily="34" charset="0"/>
                <a:ea typeface="Times New Roman" panose="02020603050405020304" pitchFamily="18" charset="0"/>
                <a:cs typeface="Calibri" panose="020F0502020204030204" pitchFamily="34" charset="0"/>
              </a:rPr>
              <a:t> There are $52 trillion of global pension assets with only 28% allocated to bonds; we expect that such allocation will be rebalanced and reallocated into treasuries if yields are significantly above 3%, thus capping the potential rise in rates.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p>
            <a:pPr marL="171450" marR="0" lvl="0" indent="-171450">
              <a:lnSpc>
                <a:spcPct val="107000"/>
              </a:lnSpc>
              <a:spcBef>
                <a:spcPts val="0"/>
              </a:spcBef>
              <a:spcAft>
                <a:spcPts val="0"/>
              </a:spcAft>
              <a:buFont typeface="Arial" panose="020B0604020202020204" pitchFamily="34" charset="0"/>
              <a:buChar char="•"/>
            </a:pPr>
            <a:endParaRPr lang="en-US" sz="1600">
              <a:effectLst/>
              <a:latin typeface="+mn-lt"/>
              <a:ea typeface="Calibri" panose="020F0502020204030204" pitchFamily="34" charset="0"/>
              <a:cs typeface="Arial" panose="020B0604020202020204" pitchFamily="34" charset="0"/>
            </a:endParaRPr>
          </a:p>
        </p:txBody>
      </p:sp>
      <p:sp>
        <p:nvSpPr>
          <p:cNvPr id="3" name="Slide Number Placeholder 1">
            <a:extLst>
              <a:ext uri="{FF2B5EF4-FFF2-40B4-BE49-F238E27FC236}">
                <a16:creationId xmlns:a16="http://schemas.microsoft.com/office/drawing/2014/main" id="{D8F653D5-E0AF-62DB-23F9-512D526F56E6}"/>
              </a:ext>
            </a:extLst>
          </p:cNvPr>
          <p:cNvSpPr txBox="1">
            <a:spLocks/>
          </p:cNvSpPr>
          <p:nvPr/>
        </p:nvSpPr>
        <p:spPr>
          <a:xfrm>
            <a:off x="147921" y="7255949"/>
            <a:ext cx="2195652" cy="402151"/>
          </a:xfrm>
          <a:prstGeom prst="rect">
            <a:avLst/>
          </a:prstGeom>
        </p:spPr>
        <p:txBody>
          <a:bodyPr vert="horz" lIns="88750" tIns="44375" rIns="88750" bIns="44375" rtlCol="0" anchor="ctr"/>
          <a:lstStyle>
            <a:defPPr>
              <a:defRPr lang="en-US"/>
            </a:defPPr>
            <a:lvl1pPr algn="l" rtl="0" eaLnBrk="0" fontAlgn="base" hangingPunct="0">
              <a:spcBef>
                <a:spcPct val="0"/>
              </a:spcBef>
              <a:spcAft>
                <a:spcPct val="0"/>
              </a:spcAft>
              <a:defRPr sz="990" kern="1200">
                <a:solidFill>
                  <a:schemeClr val="tx1"/>
                </a:solidFill>
                <a:latin typeface="Arial" panose="020B0604020202020204" pitchFamily="34" charset="0"/>
                <a:ea typeface="+mn-ea"/>
                <a:cs typeface="+mn-cs"/>
              </a:defRPr>
            </a:lvl1pPr>
            <a:lvl2pPr marL="457093"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187"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279"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372"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5465" algn="l" defTabSz="914187" rtl="0" eaLnBrk="1" latinLnBrk="0" hangingPunct="1">
              <a:defRPr sz="1200" kern="1200">
                <a:solidFill>
                  <a:schemeClr val="tx1"/>
                </a:solidFill>
                <a:latin typeface="Arial" panose="020B0604020202020204" pitchFamily="34" charset="0"/>
                <a:ea typeface="+mn-ea"/>
                <a:cs typeface="+mn-cs"/>
              </a:defRPr>
            </a:lvl6pPr>
            <a:lvl7pPr marL="2742560" algn="l" defTabSz="914187" rtl="0" eaLnBrk="1" latinLnBrk="0" hangingPunct="1">
              <a:defRPr sz="1200" kern="1200">
                <a:solidFill>
                  <a:schemeClr val="tx1"/>
                </a:solidFill>
                <a:latin typeface="Arial" panose="020B0604020202020204" pitchFamily="34" charset="0"/>
                <a:ea typeface="+mn-ea"/>
                <a:cs typeface="+mn-cs"/>
              </a:defRPr>
            </a:lvl7pPr>
            <a:lvl8pPr marL="3199651" algn="l" defTabSz="914187" rtl="0" eaLnBrk="1" latinLnBrk="0" hangingPunct="1">
              <a:defRPr sz="1200" kern="1200">
                <a:solidFill>
                  <a:schemeClr val="tx1"/>
                </a:solidFill>
                <a:latin typeface="Arial" panose="020B0604020202020204" pitchFamily="34" charset="0"/>
                <a:ea typeface="+mn-ea"/>
                <a:cs typeface="+mn-cs"/>
              </a:defRPr>
            </a:lvl8pPr>
            <a:lvl9pPr marL="3656744" algn="l" defTabSz="914187" rtl="0" eaLnBrk="1" latinLnBrk="0" hangingPunct="1">
              <a:defRPr sz="1200" kern="1200">
                <a:solidFill>
                  <a:schemeClr val="tx1"/>
                </a:solidFill>
                <a:latin typeface="Arial" panose="020B0604020202020204" pitchFamily="34" charset="0"/>
                <a:ea typeface="+mn-ea"/>
                <a:cs typeface="+mn-cs"/>
              </a:defRPr>
            </a:lvl9pPr>
          </a:lstStyle>
          <a:p>
            <a:fld id="{EE22647F-8580-4E23-95E9-78AD894D0ADF}" type="slidenum">
              <a:rPr lang="en-US" sz="961"/>
              <a:pPr/>
              <a:t>8</a:t>
            </a:fld>
            <a:endParaRPr lang="en-US" sz="961"/>
          </a:p>
        </p:txBody>
      </p:sp>
      <p:sp>
        <p:nvSpPr>
          <p:cNvPr id="4" name="Rectangle 3">
            <a:extLst>
              <a:ext uri="{FF2B5EF4-FFF2-40B4-BE49-F238E27FC236}">
                <a16:creationId xmlns:a16="http://schemas.microsoft.com/office/drawing/2014/main" id="{913422AC-99D7-C95D-DFCA-368D8521301B}"/>
              </a:ext>
            </a:extLst>
          </p:cNvPr>
          <p:cNvSpPr/>
          <p:nvPr/>
        </p:nvSpPr>
        <p:spPr>
          <a:xfrm>
            <a:off x="334356" y="7442120"/>
            <a:ext cx="5029200" cy="246221"/>
          </a:xfrm>
          <a:prstGeom prst="rect">
            <a:avLst/>
          </a:prstGeom>
        </p:spPr>
        <p:txBody>
          <a:bodyPr>
            <a:spAutoFit/>
          </a:bodyPr>
          <a:lstStyle/>
          <a:p>
            <a:pPr lvl="0" algn="ctr"/>
            <a:r>
              <a:rPr lang="en-US" altLang="en-US" sz="1000" dirty="0" err="1">
                <a:latin typeface="Calibri" panose="020F0502020204030204" pitchFamily="34" charset="0"/>
                <a:ea typeface="Calibri" panose="020F0502020204030204" pitchFamily="34" charset="0"/>
                <a:cs typeface="Calibri" panose="020F0502020204030204" pitchFamily="34" charset="0"/>
              </a:rPr>
              <a:t>ALTSDB</a:t>
            </a:r>
            <a:r>
              <a:rPr lang="en-US" altLang="en-US" sz="1000" dirty="0">
                <a:latin typeface="Calibri" panose="020F0502020204030204" pitchFamily="34" charset="0"/>
                <a:ea typeface="Calibri" panose="020F0502020204030204" pitchFamily="34" charset="0"/>
                <a:cs typeface="Calibri" panose="020F0502020204030204" pitchFamily="34" charset="0"/>
              </a:rPr>
              <a:t> USE ONLY • NOT FDIC INSURED • NOT BANK GUARANTEED • MAY LOSE VALUE</a:t>
            </a:r>
          </a:p>
        </p:txBody>
      </p:sp>
    </p:spTree>
    <p:extLst>
      <p:ext uri="{BB962C8B-B14F-4D97-AF65-F5344CB8AC3E}">
        <p14:creationId xmlns:p14="http://schemas.microsoft.com/office/powerpoint/2010/main" val="40278275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6">
            <a:extLst>
              <a:ext uri="{FF2B5EF4-FFF2-40B4-BE49-F238E27FC236}">
                <a16:creationId xmlns:a16="http://schemas.microsoft.com/office/drawing/2014/main" id="{ECAD6794-0E0E-4F4C-80D0-B0A8B831C753}"/>
              </a:ext>
            </a:extLst>
          </p:cNvPr>
          <p:cNvSpPr txBox="1">
            <a:spLocks noChangeArrowheads="1"/>
          </p:cNvSpPr>
          <p:nvPr>
            <p:custDataLst>
              <p:tags r:id="rId1"/>
            </p:custDataLst>
          </p:nvPr>
        </p:nvSpPr>
        <p:spPr bwMode="auto">
          <a:xfrm>
            <a:off x="693695" y="950915"/>
            <a:ext cx="8686842" cy="3590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50800" rIns="0" bIns="0">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l" fontAlgn="base"/>
            <a:r>
              <a:rPr lang="en-US" sz="2000" b="1">
                <a:solidFill>
                  <a:srgbClr val="001C5C"/>
                </a:solidFill>
                <a:effectLst/>
                <a:latin typeface="din-next-w01-light"/>
              </a:rPr>
              <a:t>Infrastructure Capital Real Time Consumer Price Index: CPI-R</a:t>
            </a:r>
          </a:p>
        </p:txBody>
      </p:sp>
      <p:sp>
        <p:nvSpPr>
          <p:cNvPr id="10" name="Rectangle 8">
            <a:extLst>
              <a:ext uri="{FF2B5EF4-FFF2-40B4-BE49-F238E27FC236}">
                <a16:creationId xmlns:a16="http://schemas.microsoft.com/office/drawing/2014/main" id="{DB56CDB8-FEEB-43B5-BD7D-A3C14E10BA2A}"/>
              </a:ext>
            </a:extLst>
          </p:cNvPr>
          <p:cNvSpPr>
            <a:spLocks noChangeArrowheads="1"/>
          </p:cNvSpPr>
          <p:nvPr/>
        </p:nvSpPr>
        <p:spPr bwMode="auto">
          <a:xfrm>
            <a:off x="465136" y="950915"/>
            <a:ext cx="85710" cy="338138"/>
          </a:xfrm>
          <a:prstGeom prst="rect">
            <a:avLst/>
          </a:prstGeom>
          <a:solidFill>
            <a:srgbClr val="001C5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pPr algn="ctr" eaLnBrk="1" hangingPunct="1"/>
            <a:endParaRPr lang="en-GB" altLang="en-US" sz="1800" b="1">
              <a:solidFill>
                <a:schemeClr val="tx2"/>
              </a:solidFill>
              <a:latin typeface="Book Antiqua" panose="02040602050305030304" pitchFamily="18" charset="0"/>
            </a:endParaRPr>
          </a:p>
        </p:txBody>
      </p:sp>
      <p:sp>
        <p:nvSpPr>
          <p:cNvPr id="2" name="Slide Number Placeholder 1">
            <a:extLst>
              <a:ext uri="{FF2B5EF4-FFF2-40B4-BE49-F238E27FC236}">
                <a16:creationId xmlns:a16="http://schemas.microsoft.com/office/drawing/2014/main" id="{2EA70B76-1628-1D06-4C2A-91202DE040B5}"/>
              </a:ext>
            </a:extLst>
          </p:cNvPr>
          <p:cNvSpPr txBox="1">
            <a:spLocks/>
          </p:cNvSpPr>
          <p:nvPr/>
        </p:nvSpPr>
        <p:spPr>
          <a:xfrm>
            <a:off x="147921" y="7255949"/>
            <a:ext cx="2195652" cy="402151"/>
          </a:xfrm>
          <a:prstGeom prst="rect">
            <a:avLst/>
          </a:prstGeom>
        </p:spPr>
        <p:txBody>
          <a:bodyPr vert="horz" lIns="88750" tIns="44375" rIns="88750" bIns="44375" rtlCol="0" anchor="ctr"/>
          <a:lstStyle>
            <a:defPPr>
              <a:defRPr lang="en-US"/>
            </a:defPPr>
            <a:lvl1pPr algn="l" rtl="0" eaLnBrk="0" fontAlgn="base" hangingPunct="0">
              <a:spcBef>
                <a:spcPct val="0"/>
              </a:spcBef>
              <a:spcAft>
                <a:spcPct val="0"/>
              </a:spcAft>
              <a:defRPr sz="990" kern="1200">
                <a:solidFill>
                  <a:schemeClr val="tx1"/>
                </a:solidFill>
                <a:latin typeface="Arial" panose="020B0604020202020204" pitchFamily="34" charset="0"/>
                <a:ea typeface="+mn-ea"/>
                <a:cs typeface="+mn-cs"/>
              </a:defRPr>
            </a:lvl1pPr>
            <a:lvl2pPr marL="457093"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187"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279"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372"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5465" algn="l" defTabSz="914187" rtl="0" eaLnBrk="1" latinLnBrk="0" hangingPunct="1">
              <a:defRPr sz="1200" kern="1200">
                <a:solidFill>
                  <a:schemeClr val="tx1"/>
                </a:solidFill>
                <a:latin typeface="Arial" panose="020B0604020202020204" pitchFamily="34" charset="0"/>
                <a:ea typeface="+mn-ea"/>
                <a:cs typeface="+mn-cs"/>
              </a:defRPr>
            </a:lvl6pPr>
            <a:lvl7pPr marL="2742560" algn="l" defTabSz="914187" rtl="0" eaLnBrk="1" latinLnBrk="0" hangingPunct="1">
              <a:defRPr sz="1200" kern="1200">
                <a:solidFill>
                  <a:schemeClr val="tx1"/>
                </a:solidFill>
                <a:latin typeface="Arial" panose="020B0604020202020204" pitchFamily="34" charset="0"/>
                <a:ea typeface="+mn-ea"/>
                <a:cs typeface="+mn-cs"/>
              </a:defRPr>
            </a:lvl7pPr>
            <a:lvl8pPr marL="3199651" algn="l" defTabSz="914187" rtl="0" eaLnBrk="1" latinLnBrk="0" hangingPunct="1">
              <a:defRPr sz="1200" kern="1200">
                <a:solidFill>
                  <a:schemeClr val="tx1"/>
                </a:solidFill>
                <a:latin typeface="Arial" panose="020B0604020202020204" pitchFamily="34" charset="0"/>
                <a:ea typeface="+mn-ea"/>
                <a:cs typeface="+mn-cs"/>
              </a:defRPr>
            </a:lvl8pPr>
            <a:lvl9pPr marL="3656744" algn="l" defTabSz="914187" rtl="0" eaLnBrk="1" latinLnBrk="0" hangingPunct="1">
              <a:defRPr sz="1200" kern="1200">
                <a:solidFill>
                  <a:schemeClr val="tx1"/>
                </a:solidFill>
                <a:latin typeface="Arial" panose="020B0604020202020204" pitchFamily="34" charset="0"/>
                <a:ea typeface="+mn-ea"/>
                <a:cs typeface="+mn-cs"/>
              </a:defRPr>
            </a:lvl9pPr>
          </a:lstStyle>
          <a:p>
            <a:fld id="{EE22647F-8580-4E23-95E9-78AD894D0ADF}" type="slidenum">
              <a:rPr lang="en-US" sz="961"/>
              <a:pPr/>
              <a:t>9</a:t>
            </a:fld>
            <a:endParaRPr lang="en-US" sz="961"/>
          </a:p>
        </p:txBody>
      </p:sp>
      <p:graphicFrame>
        <p:nvGraphicFramePr>
          <p:cNvPr id="3" name="Chart 2">
            <a:extLst>
              <a:ext uri="{FF2B5EF4-FFF2-40B4-BE49-F238E27FC236}">
                <a16:creationId xmlns:a16="http://schemas.microsoft.com/office/drawing/2014/main" id="{9196A147-E3B3-4C61-A1F9-D8B2BA6CABF7}"/>
              </a:ext>
            </a:extLst>
          </p:cNvPr>
          <p:cNvGraphicFramePr>
            <a:graphicFrameLocks/>
          </p:cNvGraphicFramePr>
          <p:nvPr/>
        </p:nvGraphicFramePr>
        <p:xfrm>
          <a:off x="465136" y="1409701"/>
          <a:ext cx="9097964" cy="5722956"/>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a:extLst>
              <a:ext uri="{FF2B5EF4-FFF2-40B4-BE49-F238E27FC236}">
                <a16:creationId xmlns:a16="http://schemas.microsoft.com/office/drawing/2014/main" id="{020C20A1-61E7-93A9-A527-A75288E454A3}"/>
              </a:ext>
            </a:extLst>
          </p:cNvPr>
          <p:cNvSpPr/>
          <p:nvPr/>
        </p:nvSpPr>
        <p:spPr>
          <a:xfrm>
            <a:off x="334356" y="7442120"/>
            <a:ext cx="5029200" cy="246221"/>
          </a:xfrm>
          <a:prstGeom prst="rect">
            <a:avLst/>
          </a:prstGeom>
        </p:spPr>
        <p:txBody>
          <a:bodyPr>
            <a:spAutoFit/>
          </a:bodyPr>
          <a:lstStyle/>
          <a:p>
            <a:pPr lvl="0" algn="ctr"/>
            <a:r>
              <a:rPr lang="en-US" altLang="en-US" sz="1000" dirty="0" err="1">
                <a:latin typeface="Calibri" panose="020F0502020204030204" pitchFamily="34" charset="0"/>
                <a:ea typeface="Calibri" panose="020F0502020204030204" pitchFamily="34" charset="0"/>
                <a:cs typeface="Calibri" panose="020F0502020204030204" pitchFamily="34" charset="0"/>
              </a:rPr>
              <a:t>ALTSDB</a:t>
            </a:r>
            <a:r>
              <a:rPr lang="en-US" altLang="en-US" sz="1000" dirty="0">
                <a:latin typeface="Calibri" panose="020F0502020204030204" pitchFamily="34" charset="0"/>
                <a:ea typeface="Calibri" panose="020F0502020204030204" pitchFamily="34" charset="0"/>
                <a:cs typeface="Calibri" panose="020F0502020204030204" pitchFamily="34" charset="0"/>
              </a:rPr>
              <a:t> USE ONLY • NOT FDIC INSURED • NOT BANK GUARANTEED • MAY LOSE VALUE</a:t>
            </a:r>
          </a:p>
        </p:txBody>
      </p:sp>
    </p:spTree>
    <p:extLst>
      <p:ext uri="{BB962C8B-B14F-4D97-AF65-F5344CB8AC3E}">
        <p14:creationId xmlns:p14="http://schemas.microsoft.com/office/powerpoint/2010/main" val="390501963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OCSHOWPAGENUMS" val="True"/>
  <p:tag name="TOC_NUMBERDIVIDERENTRIES" val="True"/>
  <p:tag name="SHOWCOVERBULL" val="True"/>
  <p:tag name="SHOWFOOTERBULL" val="True"/>
  <p:tag name="SHOWCOVERCLIENTLOGO" val="True"/>
  <p:tag name="SHOWHEADERCLIENTLOGO" val="True"/>
  <p:tag name="SHOWPRESENTATIONTOSTAMP" val="True"/>
  <p:tag name="SPLIT_ISLASTINSERIES" val="True"/>
  <p:tag name="TOC_USEHEADINGS" val="True"/>
  <p:tag name="TOC_USEDIVIDERS" val="True"/>
  <p:tag name="DISCNAME" val="English"/>
  <p:tag name="DISCTEXT" val="Merrill Lynch prohibits (a) employees from, directly or indirectly, offering a favorable research rating or specific price target, or offering to change such rating or price target, as consideration or inducement for the receipt of business or for compensation, and (b) Research Analysts from being compensated for involvement in investment banking transactions except to the extent that such participation is intended to benefit investor clients."/>
  <p:tag name="DISC_TOC" val="True"/>
  <p:tag name="DRAFT20H" val="TRUE"/>
  <p:tag name="CLIENTLOGOPATH" val="False~@~0"/>
  <p:tag name="SHOWCOVERDRAFTSTAMP" val="False"/>
  <p:tag name="SHOWFOOTERDRAFTSTAMP" val="False"/>
  <p:tag name="SHOWCOVERCONFIDENTIALSTAMP" val="False"/>
  <p:tag name="SHOWFOOTERCONFIDENTIALSTAMP" val="False"/>
  <p:tag name="COLORHEADERCLIENTLOGO" val="False"/>
  <p:tag name="TOCUPDATEALL" val="True"/>
  <p:tag name="ISMLPITCHBOOK" val="True"/>
  <p:tag name="NUMBERDIVIDERPAGES" val="True"/>
  <p:tag name="DONOTSHOWPAGENUMBER" val="False"/>
</p:tagLst>
</file>

<file path=ppt/tags/tag10.xml><?xml version="1.0" encoding="utf-8"?>
<p:tagLst xmlns:a="http://schemas.openxmlformats.org/drawingml/2006/main" xmlns:r="http://schemas.openxmlformats.org/officeDocument/2006/relationships" xmlns:p="http://schemas.openxmlformats.org/presentationml/2006/main">
  <p:tag name="BULLETSTYLE" val="BulletStyle"/>
  <p:tag name="PRESERVEASPECTRATIO" val="PreserveAspectRatio"/>
  <p:tag name="DEFAULTHEIGHT" val="DefaultHeight"/>
  <p:tag name="DEFAULTWIDTH" val="DefaultWidth"/>
  <p:tag name="DEFAULTONLEFT" val="DefaultOnLeft"/>
  <p:tag name="DEFAULTOFFLEFT " val="DefaultOffLeft "/>
  <p:tag name="DEFAULTTOP" val="DefaultTop"/>
  <p:tag name="DEFAULTLEFT" val="DefaultLeft"/>
</p:tagLst>
</file>

<file path=ppt/tags/tag11.xml><?xml version="1.0" encoding="utf-8"?>
<p:tagLst xmlns:a="http://schemas.openxmlformats.org/drawingml/2006/main" xmlns:r="http://schemas.openxmlformats.org/officeDocument/2006/relationships" xmlns:p="http://schemas.openxmlformats.org/presentationml/2006/main">
  <p:tag name="BULLETSTYLE" val="BulletStyle"/>
  <p:tag name="PRESERVEASPECTRATIO" val="PreserveAspectRatio"/>
  <p:tag name="DEFAULTHEIGHT" val="DefaultHeight"/>
  <p:tag name="DEFAULTWIDTH" val="DefaultWidth"/>
  <p:tag name="DEFAULTONLEFT" val="DefaultOnLeft"/>
  <p:tag name="DEFAULTOFFLEFT " val="DefaultOffLeft "/>
  <p:tag name="DEFAULTTOP" val="DefaultTop"/>
  <p:tag name="DEFAULTLEFT" val="DefaultLeft"/>
</p:tagLst>
</file>

<file path=ppt/tags/tag12.xml><?xml version="1.0" encoding="utf-8"?>
<p:tagLst xmlns:a="http://schemas.openxmlformats.org/drawingml/2006/main" xmlns:r="http://schemas.openxmlformats.org/officeDocument/2006/relationships" xmlns:p="http://schemas.openxmlformats.org/presentationml/2006/main">
  <p:tag name="BULLETSTYLE" val="BulletStyle"/>
  <p:tag name="PRESERVEASPECTRATIO" val="PreserveAspectRatio"/>
  <p:tag name="DEFAULTHEIGHT" val="DefaultHeight"/>
  <p:tag name="DEFAULTWIDTH" val="DefaultWidth"/>
  <p:tag name="DEFAULTONLEFT" val="DefaultOnLeft"/>
  <p:tag name="DEFAULTOFFLEFT " val="DefaultOffLeft "/>
  <p:tag name="DEFAULTTOP" val="DefaultTop"/>
  <p:tag name="DEFAULTLEFT" val="DefaultLeft"/>
</p:tagLst>
</file>

<file path=ppt/tags/tag13.xml><?xml version="1.0" encoding="utf-8"?>
<p:tagLst xmlns:a="http://schemas.openxmlformats.org/drawingml/2006/main" xmlns:r="http://schemas.openxmlformats.org/officeDocument/2006/relationships" xmlns:p="http://schemas.openxmlformats.org/presentationml/2006/main">
  <p:tag name="BULLETSTYLE" val="BulletStyle"/>
  <p:tag name="PRESERVEASPECTRATIO" val="PreserveAspectRatio"/>
  <p:tag name="DEFAULTHEIGHT" val="DefaultHeight"/>
  <p:tag name="DEFAULTWIDTH" val="DefaultWidth"/>
  <p:tag name="DEFAULTONLEFT" val="DefaultOnLeft"/>
  <p:tag name="DEFAULTOFFLEFT " val="DefaultOffLeft "/>
  <p:tag name="DEFAULTTOP" val="DefaultTop"/>
  <p:tag name="DEFAULTLEFT" val="DefaultLeft"/>
</p:tagLst>
</file>

<file path=ppt/tags/tag14.xml><?xml version="1.0" encoding="utf-8"?>
<p:tagLst xmlns:a="http://schemas.openxmlformats.org/drawingml/2006/main" xmlns:r="http://schemas.openxmlformats.org/officeDocument/2006/relationships" xmlns:p="http://schemas.openxmlformats.org/presentationml/2006/main">
  <p:tag name="BULLETSTYLE" val="BulletStyle"/>
  <p:tag name="PRESERVEASPECTRATIO" val="PreserveAspectRatio"/>
  <p:tag name="DEFAULTHEIGHT" val="DefaultHeight"/>
  <p:tag name="DEFAULTWIDTH" val="DefaultWidth"/>
  <p:tag name="DEFAULTONLEFT" val="DefaultOnLeft"/>
  <p:tag name="DEFAULTOFFLEFT " val="DefaultOffLeft "/>
  <p:tag name="DEFAULTTOP" val="DefaultTop"/>
  <p:tag name="DEFAULTLEFT" val="DefaultLeft"/>
</p:tagLst>
</file>

<file path=ppt/tags/tag15.xml><?xml version="1.0" encoding="utf-8"?>
<p:tagLst xmlns:a="http://schemas.openxmlformats.org/drawingml/2006/main" xmlns:r="http://schemas.openxmlformats.org/officeDocument/2006/relationships" xmlns:p="http://schemas.openxmlformats.org/presentationml/2006/main">
  <p:tag name="SLIDEELEMTYPE" val="3"/>
  <p:tag name="DEFAULTLEFT" val="p0"/>
  <p:tag name="DEFAULTTOP" val="p0"/>
  <p:tag name="DEFAULTWIDTH" val="p0"/>
  <p:tag name="DEFAULTHEIGHT" val="p0"/>
  <p:tag name="ISLOCKED" val="p0"/>
  <p:tag name="PREVENTUNTAGGEDSHAPERESIZE" val="False"/>
</p:tagLst>
</file>

<file path=ppt/tags/tag16.xml><?xml version="1.0" encoding="utf-8"?>
<p:tagLst xmlns:a="http://schemas.openxmlformats.org/drawingml/2006/main" xmlns:r="http://schemas.openxmlformats.org/officeDocument/2006/relationships" xmlns:p="http://schemas.openxmlformats.org/presentationml/2006/main">
  <p:tag name="BULLETSTYLE" val="BulletStyle"/>
  <p:tag name="PRESERVEASPECTRATIO" val="PreserveAspectRatio"/>
  <p:tag name="DEFAULTHEIGHT" val="DefaultHeight"/>
  <p:tag name="DEFAULTWIDTH" val="DefaultWidth"/>
  <p:tag name="DEFAULTONLEFT" val="DefaultOnLeft"/>
  <p:tag name="DEFAULTOFFLEFT " val="DefaultOffLeft "/>
  <p:tag name="DEFAULTTOP" val="DefaultTop"/>
  <p:tag name="DEFAULTLEFT" val="DefaultLeft"/>
</p:tagLst>
</file>

<file path=ppt/tags/tag17.xml><?xml version="1.0" encoding="utf-8"?>
<p:tagLst xmlns:a="http://schemas.openxmlformats.org/drawingml/2006/main" xmlns:r="http://schemas.openxmlformats.org/officeDocument/2006/relationships" xmlns:p="http://schemas.openxmlformats.org/presentationml/2006/main">
  <p:tag name="BULLETSTYLE" val="BulletStyle"/>
  <p:tag name="PRESERVEASPECTRATIO" val="PreserveAspectRatio"/>
  <p:tag name="DEFAULTHEIGHT" val="DefaultHeight"/>
  <p:tag name="DEFAULTWIDTH" val="DefaultWidth"/>
  <p:tag name="DEFAULTONLEFT" val="DefaultOnLeft"/>
  <p:tag name="DEFAULTOFFLEFT " val="DefaultOffLeft "/>
  <p:tag name="DEFAULTTOP" val="DefaultTop"/>
  <p:tag name="DEFAULTLEFT" val="DefaultLeft"/>
</p:tagLst>
</file>

<file path=ppt/tags/tag18.xml><?xml version="1.0" encoding="utf-8"?>
<p:tagLst xmlns:a="http://schemas.openxmlformats.org/drawingml/2006/main" xmlns:r="http://schemas.openxmlformats.org/officeDocument/2006/relationships" xmlns:p="http://schemas.openxmlformats.org/presentationml/2006/main">
  <p:tag name="SLIDEELEMTYPE" val="3"/>
  <p:tag name="DEFAULTLEFT" val="p0"/>
  <p:tag name="DEFAULTTOP" val="p0"/>
  <p:tag name="DEFAULTWIDTH" val="p0"/>
  <p:tag name="DEFAULTHEIGHT" val="p0"/>
  <p:tag name="ISLOCKED" val="p0"/>
  <p:tag name="PREVENTUNTAGGEDSHAPERESIZE" val="False"/>
</p:tagLst>
</file>

<file path=ppt/tags/tag19.xml><?xml version="1.0" encoding="utf-8"?>
<p:tagLst xmlns:a="http://schemas.openxmlformats.org/drawingml/2006/main" xmlns:r="http://schemas.openxmlformats.org/officeDocument/2006/relationships" xmlns:p="http://schemas.openxmlformats.org/presentationml/2006/main">
  <p:tag name="BULLETSTYLE" val="BulletStyle"/>
  <p:tag name="PRESERVEASPECTRATIO" val="PreserveAspectRatio"/>
  <p:tag name="DEFAULTHEIGHT" val="DefaultHeight"/>
  <p:tag name="DEFAULTWIDTH" val="DefaultWidth"/>
  <p:tag name="DEFAULTONLEFT" val="DefaultOnLeft"/>
  <p:tag name="DEFAULTOFFLEFT " val="DefaultOffLeft "/>
  <p:tag name="DEFAULTTOP" val="DefaultTop"/>
  <p:tag name="DEFAULTLEFT" val="DefaultLeft"/>
</p:tagLst>
</file>

<file path=ppt/tags/tag2.xml><?xml version="1.0" encoding="utf-8"?>
<p:tagLst xmlns:a="http://schemas.openxmlformats.org/drawingml/2006/main" xmlns:r="http://schemas.openxmlformats.org/officeDocument/2006/relationships" xmlns:p="http://schemas.openxmlformats.org/presentationml/2006/main">
  <p:tag name="SLIDEELEMTYPE" val="27"/>
</p:tagLst>
</file>

<file path=ppt/tags/tag20.xml><?xml version="1.0" encoding="utf-8"?>
<p:tagLst xmlns:a="http://schemas.openxmlformats.org/drawingml/2006/main" xmlns:r="http://schemas.openxmlformats.org/officeDocument/2006/relationships" xmlns:p="http://schemas.openxmlformats.org/presentationml/2006/main">
  <p:tag name="SLIDEELEMTYPE" val="3"/>
  <p:tag name="DEFAULTLEFT" val="p0"/>
  <p:tag name="DEFAULTTOP" val="p0"/>
  <p:tag name="DEFAULTWIDTH" val="p0"/>
  <p:tag name="DEFAULTHEIGHT" val="p0"/>
  <p:tag name="ISLOCKED" val="p0"/>
  <p:tag name="PREVENTUNTAGGEDSHAPERESIZE" val="False"/>
</p:tagLst>
</file>

<file path=ppt/tags/tag21.xml><?xml version="1.0" encoding="utf-8"?>
<p:tagLst xmlns:a="http://schemas.openxmlformats.org/drawingml/2006/main" xmlns:r="http://schemas.openxmlformats.org/officeDocument/2006/relationships" xmlns:p="http://schemas.openxmlformats.org/presentationml/2006/main">
  <p:tag name="BULLETSTYLE" val="BulletStyle"/>
  <p:tag name="PRESERVEASPECTRATIO" val="PreserveAspectRatio"/>
  <p:tag name="DEFAULTHEIGHT" val="DefaultHeight"/>
  <p:tag name="DEFAULTWIDTH" val="DefaultWidth"/>
  <p:tag name="DEFAULTONLEFT" val="DefaultOnLeft"/>
  <p:tag name="DEFAULTOFFLEFT " val="DefaultOffLeft "/>
  <p:tag name="DEFAULTTOP" val="DefaultTop"/>
  <p:tag name="DEFAULTLEFT" val="DefaultLeft"/>
</p:tagLst>
</file>

<file path=ppt/tags/tag22.xml><?xml version="1.0" encoding="utf-8"?>
<p:tagLst xmlns:a="http://schemas.openxmlformats.org/drawingml/2006/main" xmlns:r="http://schemas.openxmlformats.org/officeDocument/2006/relationships" xmlns:p="http://schemas.openxmlformats.org/presentationml/2006/main">
  <p:tag name="TAGORIENTATION" val="Letter"/>
  <p:tag name="SLIDETYPE" val="7"/>
  <p:tag name="INCLUDEINTOC" val="0"/>
  <p:tag name="WSPAGENUMBER" val="1"/>
  <p:tag name="CREATOR" val="lamk"/>
  <p:tag name="CREATIONDATE" val="Nov. 13, 01"/>
  <p:tag name="CREATION_REGION" val="New York"/>
  <p:tag name="CREATINGOS" val="Windows (32-bit) 4.00"/>
  <p:tag name="CREATINGVERSION" val="8.0b"/>
  <p:tag name="OFFICEBUILD" val="5507 "/>
  <p:tag name="PITCHBOOKBUILD" val="1.2 c"/>
  <p:tag name="SLIDENAME" val="Slide214"/>
  <p:tag name="GUID" val="FEFA4DD9-D85D-11D5-8AA9-00D0B7103C13"/>
  <p:tag name="NAME" val="Full Page, Two Objects with Horizontal Split"/>
  <p:tag name="SPACEBETWEENOBJECTS" val="p0"/>
  <p:tag name="FONTRATIO" val="p0"/>
  <p:tag name="SLIDELEFTMARGIN" val="p0"/>
  <p:tag name="SLIDERIGHTMARGIN" val="p0"/>
  <p:tag name="SLIDETOPMARGIN" val="p0"/>
  <p:tag name="SLIDEBOTTOMMARGIN" val="p0"/>
  <p:tag name="LEFTCOLLEFTMARGIN" val="p0"/>
  <p:tag name="LEFTCOLRIGHTMARGIN" val="p0"/>
  <p:tag name="LEFTCOLTOPMARGIN" val="p0"/>
  <p:tag name="LEFTCOLBOTTOMMARGIN" val="p0"/>
  <p:tag name="RIGHTCOLLEFTMARGIN" val="p0"/>
  <p:tag name="RIGHTCOLRIGHTMARGIN" val="p0"/>
  <p:tag name="RIGHTCOLTOPMARGIN" val="p0"/>
  <p:tag name="RIGHTCOLBOTTOMMARGIN" val="p0"/>
  <p:tag name="ARRANGETOGRID" val="False"/>
  <p:tag name="SLIDEPAGENUMBER" val="7"/>
</p:tagLst>
</file>

<file path=ppt/tags/tag23.xml><?xml version="1.0" encoding="utf-8"?>
<p:tagLst xmlns:a="http://schemas.openxmlformats.org/drawingml/2006/main" xmlns:r="http://schemas.openxmlformats.org/officeDocument/2006/relationships" xmlns:p="http://schemas.openxmlformats.org/presentationml/2006/main">
  <p:tag name="BULLETSTYLE" val="BulletStyle"/>
  <p:tag name="PRESERVEASPECTRATIO" val="PreserveAspectRatio"/>
  <p:tag name="DEFAULTHEIGHT" val="DefaultHeight"/>
  <p:tag name="DEFAULTWIDTH" val="DefaultWidth"/>
  <p:tag name="DEFAULTONLEFT" val="DefaultOnLeft"/>
  <p:tag name="DEFAULTOFFLEFT " val="DefaultOffLeft "/>
  <p:tag name="DEFAULTTOP" val="DefaultTop"/>
  <p:tag name="DEFAULTLEFT" val="DefaultLeft"/>
</p:tagLst>
</file>

<file path=ppt/tags/tag24.xml><?xml version="1.0" encoding="utf-8"?>
<p:tagLst xmlns:a="http://schemas.openxmlformats.org/drawingml/2006/main" xmlns:r="http://schemas.openxmlformats.org/officeDocument/2006/relationships" xmlns:p="http://schemas.openxmlformats.org/presentationml/2006/main">
  <p:tag name="BULLETSTYLE" val="BulletStyle"/>
  <p:tag name="PRESERVEASPECTRATIO" val="PreserveAspectRatio"/>
  <p:tag name="DEFAULTHEIGHT" val="DefaultHeight"/>
  <p:tag name="DEFAULTWIDTH" val="DefaultWidth"/>
  <p:tag name="DEFAULTONLEFT" val="DefaultOnLeft"/>
  <p:tag name="DEFAULTOFFLEFT " val="DefaultOffLeft "/>
  <p:tag name="DEFAULTTOP" val="DefaultTop"/>
  <p:tag name="DEFAULTLEFT" val="DefaultLeft"/>
</p:tagLst>
</file>

<file path=ppt/tags/tag25.xml><?xml version="1.0" encoding="utf-8"?>
<p:tagLst xmlns:a="http://schemas.openxmlformats.org/drawingml/2006/main" xmlns:r="http://schemas.openxmlformats.org/officeDocument/2006/relationships" xmlns:p="http://schemas.openxmlformats.org/presentationml/2006/main">
  <p:tag name="SLIDEELEMTYPE" val="3"/>
  <p:tag name="DEFAULTLEFT" val="p0"/>
  <p:tag name="DEFAULTTOP" val="p0"/>
  <p:tag name="DEFAULTWIDTH" val="p0"/>
  <p:tag name="DEFAULTHEIGHT" val="p0"/>
  <p:tag name="ISLOCKED" val="p0"/>
  <p:tag name="PREVENTUNTAGGEDSHAPERESIZE" val="False"/>
</p:tagLst>
</file>

<file path=ppt/tags/tag26.xml><?xml version="1.0" encoding="utf-8"?>
<p:tagLst xmlns:a="http://schemas.openxmlformats.org/drawingml/2006/main" xmlns:r="http://schemas.openxmlformats.org/officeDocument/2006/relationships" xmlns:p="http://schemas.openxmlformats.org/presentationml/2006/main">
  <p:tag name="BULLETSTYLE" val="BulletStyle"/>
  <p:tag name="PRESERVEASPECTRATIO" val="PreserveAspectRatio"/>
  <p:tag name="DEFAULTHEIGHT" val="DefaultHeight"/>
  <p:tag name="DEFAULTWIDTH" val="DefaultWidth"/>
  <p:tag name="DEFAULTONLEFT" val="DefaultOnLeft"/>
  <p:tag name="DEFAULTOFFLEFT " val="DefaultOffLeft "/>
  <p:tag name="DEFAULTTOP" val="DefaultTop"/>
  <p:tag name="DEFAULTLEFT" val="DefaultLeft"/>
</p:tagLst>
</file>

<file path=ppt/tags/tag27.xml><?xml version="1.0" encoding="utf-8"?>
<p:tagLst xmlns:a="http://schemas.openxmlformats.org/drawingml/2006/main" xmlns:r="http://schemas.openxmlformats.org/officeDocument/2006/relationships" xmlns:p="http://schemas.openxmlformats.org/presentationml/2006/main">
  <p:tag name="TAGORIENTATION" val="Letter"/>
  <p:tag name="SLIDETYPE" val="7"/>
  <p:tag name="INCLUDEINTOC" val="0"/>
  <p:tag name="WSPAGENUMBER" val="1"/>
  <p:tag name="CREATOR" val="lamk"/>
  <p:tag name="CREATIONDATE" val="Nov. 13, 01"/>
  <p:tag name="CREATION_REGION" val="New York"/>
  <p:tag name="CREATINGOS" val="Windows (32-bit) 4.00"/>
  <p:tag name="CREATINGVERSION" val="8.0b"/>
  <p:tag name="OFFICEBUILD" val="5507 "/>
  <p:tag name="PITCHBOOKBUILD" val="1.2 c"/>
  <p:tag name="SLIDENAME" val="Slide214"/>
  <p:tag name="GUID" val="FEFA4DD9-D85D-11D5-8AA9-00D0B7103C13"/>
  <p:tag name="NAME" val="Full Page, Two Objects with Horizontal Split"/>
  <p:tag name="SPACEBETWEENOBJECTS" val="p0"/>
  <p:tag name="FONTRATIO" val="p0"/>
  <p:tag name="SLIDELEFTMARGIN" val="p0"/>
  <p:tag name="SLIDERIGHTMARGIN" val="p0"/>
  <p:tag name="SLIDETOPMARGIN" val="p0"/>
  <p:tag name="SLIDEBOTTOMMARGIN" val="p0"/>
  <p:tag name="LEFTCOLLEFTMARGIN" val="p0"/>
  <p:tag name="LEFTCOLRIGHTMARGIN" val="p0"/>
  <p:tag name="LEFTCOLTOPMARGIN" val="p0"/>
  <p:tag name="LEFTCOLBOTTOMMARGIN" val="p0"/>
  <p:tag name="RIGHTCOLLEFTMARGIN" val="p0"/>
  <p:tag name="RIGHTCOLRIGHTMARGIN" val="p0"/>
  <p:tag name="RIGHTCOLTOPMARGIN" val="p0"/>
  <p:tag name="RIGHTCOLBOTTOMMARGIN" val="p0"/>
  <p:tag name="ARRANGETOGRID" val="False"/>
  <p:tag name="SLIDEPAGENUMBER" val="7"/>
</p:tagLst>
</file>

<file path=ppt/tags/tag28.xml><?xml version="1.0" encoding="utf-8"?>
<p:tagLst xmlns:a="http://schemas.openxmlformats.org/drawingml/2006/main" xmlns:r="http://schemas.openxmlformats.org/officeDocument/2006/relationships" xmlns:p="http://schemas.openxmlformats.org/presentationml/2006/main">
  <p:tag name="DEFAULTTOP" val="97"/>
  <p:tag name="PRESERVEASPECTRATIO" val="False"/>
  <p:tag name="DEFAULTHEIGHT" val="23.5"/>
  <p:tag name="DEFAULTWIDTH" val="504"/>
  <p:tag name="DEFAULTONLEFT" val="234"/>
  <p:tag name="DEFAULTOFFLEFT" val="-524"/>
  <p:tag name="DEFAULTLEFT" val="234"/>
  <p:tag name="SLIDEELEMTYPE" val="2"/>
  <p:tag name="BULLETSTYLE" val="BulletStyle"/>
</p:tagLst>
</file>

<file path=ppt/tags/tag29.xml><?xml version="1.0" encoding="utf-8"?>
<p:tagLst xmlns:a="http://schemas.openxmlformats.org/drawingml/2006/main" xmlns:r="http://schemas.openxmlformats.org/officeDocument/2006/relationships" xmlns:p="http://schemas.openxmlformats.org/presentationml/2006/main">
  <p:tag name="SLIDEELEMTYPE" val="3"/>
  <p:tag name="DEFAULTLEFT" val="p0"/>
  <p:tag name="DEFAULTTOP" val="p0"/>
  <p:tag name="DEFAULTWIDTH" val="p0"/>
  <p:tag name="DEFAULTHEIGHT" val="p0"/>
  <p:tag name="ISLOCKED" val="p0"/>
  <p:tag name="PREVENTUNTAGGEDSHAPERESIZE" val="False"/>
</p:tagLst>
</file>

<file path=ppt/tags/tag3.xml><?xml version="1.0" encoding="utf-8"?>
<p:tagLst xmlns:a="http://schemas.openxmlformats.org/drawingml/2006/main" xmlns:r="http://schemas.openxmlformats.org/officeDocument/2006/relationships" xmlns:p="http://schemas.openxmlformats.org/presentationml/2006/main">
  <p:tag name="SLIDEELEMTYPE" val="14"/>
  <p:tag name="PRINTWIDTH" val="26.75"/>
  <p:tag name="PRINTHEIGHT" val="19.25"/>
</p:tagLst>
</file>

<file path=ppt/tags/tag30.xml><?xml version="1.0" encoding="utf-8"?>
<p:tagLst xmlns:a="http://schemas.openxmlformats.org/drawingml/2006/main" xmlns:r="http://schemas.openxmlformats.org/officeDocument/2006/relationships" xmlns:p="http://schemas.openxmlformats.org/presentationml/2006/main">
  <p:tag name="PRINTHEIGHT" val="414"/>
  <p:tag name="PRINTWIDTH" val="702"/>
  <p:tag name="SLIDEELEMTYPE" val="4"/>
  <p:tag name="BULLETSTYLE" val="2"/>
  <p:tag name="DEFAULTTOP" val="p0"/>
  <p:tag name="DEFAULTLEFT" val="p0"/>
  <p:tag name="DEFAULTWIDTH" val="p0"/>
  <p:tag name="DEFAULTHEIGHT" val="p0"/>
  <p:tag name="ISLOCKED" val="False"/>
</p:tagLst>
</file>

<file path=ppt/tags/tag31.xml><?xml version="1.0" encoding="utf-8"?>
<p:tagLst xmlns:a="http://schemas.openxmlformats.org/drawingml/2006/main" xmlns:r="http://schemas.openxmlformats.org/officeDocument/2006/relationships" xmlns:p="http://schemas.openxmlformats.org/presentationml/2006/main">
  <p:tag name="BULLETSTYLE" val="BulletStyle"/>
  <p:tag name="PRESERVEASPECTRATIO" val="PreserveAspectRatio"/>
  <p:tag name="DEFAULTHEIGHT" val="DefaultHeight"/>
  <p:tag name="DEFAULTWIDTH" val="DefaultWidth"/>
  <p:tag name="DEFAULTONLEFT" val="DefaultOnLeft"/>
  <p:tag name="DEFAULTOFFLEFT " val="DefaultOffLeft "/>
  <p:tag name="DEFAULTTOP" val="DefaultTop"/>
  <p:tag name="DEFAULTLEFT" val="DefaultLeft"/>
</p:tagLst>
</file>

<file path=ppt/tags/tag32.xml><?xml version="1.0" encoding="utf-8"?>
<p:tagLst xmlns:a="http://schemas.openxmlformats.org/drawingml/2006/main" xmlns:r="http://schemas.openxmlformats.org/officeDocument/2006/relationships" xmlns:p="http://schemas.openxmlformats.org/presentationml/2006/main">
  <p:tag name="BULLETSTYLE" val="BulletStyle"/>
  <p:tag name="PRESERVEASPECTRATIO" val="PreserveAspectRatio"/>
  <p:tag name="DEFAULTHEIGHT" val="DefaultHeight"/>
  <p:tag name="DEFAULTWIDTH" val="DefaultWidth"/>
  <p:tag name="DEFAULTONLEFT" val="DefaultOnLeft"/>
  <p:tag name="DEFAULTOFFLEFT " val="DefaultOffLeft "/>
  <p:tag name="DEFAULTTOP" val="DefaultTop"/>
  <p:tag name="DEFAULTLEFT" val="DefaultLeft"/>
</p:tagLst>
</file>

<file path=ppt/tags/tag33.xml><?xml version="1.0" encoding="utf-8"?>
<p:tagLst xmlns:a="http://schemas.openxmlformats.org/drawingml/2006/main" xmlns:r="http://schemas.openxmlformats.org/officeDocument/2006/relationships" xmlns:p="http://schemas.openxmlformats.org/presentationml/2006/main">
  <p:tag name="TAGORIENTATION" val="Letter"/>
  <p:tag name="SLIDETYPE" val="7"/>
  <p:tag name="INCLUDEINTOC" val="0"/>
  <p:tag name="WSPAGENUMBER" val="1"/>
  <p:tag name="CREATOR" val="lamk"/>
  <p:tag name="CREATIONDATE" val="Nov. 13, 01"/>
  <p:tag name="CREATION_REGION" val="New York"/>
  <p:tag name="CREATINGOS" val="Windows (32-bit) 4.00"/>
  <p:tag name="CREATINGVERSION" val="8.0b"/>
  <p:tag name="OFFICEBUILD" val="5507 "/>
  <p:tag name="PITCHBOOKBUILD" val="1.2 c"/>
  <p:tag name="SLIDENAME" val="Slide214"/>
  <p:tag name="GUID" val="FEFA4DD9-D85D-11D5-8AA9-00D0B7103C13"/>
  <p:tag name="NAME" val="Full Page, Two Objects with Horizontal Split"/>
  <p:tag name="SPACEBETWEENOBJECTS" val="p0"/>
  <p:tag name="FONTRATIO" val="p0"/>
  <p:tag name="SLIDELEFTMARGIN" val="p0"/>
  <p:tag name="SLIDERIGHTMARGIN" val="p0"/>
  <p:tag name="SLIDETOPMARGIN" val="p0"/>
  <p:tag name="SLIDEBOTTOMMARGIN" val="p0"/>
  <p:tag name="LEFTCOLLEFTMARGIN" val="p0"/>
  <p:tag name="LEFTCOLRIGHTMARGIN" val="p0"/>
  <p:tag name="LEFTCOLTOPMARGIN" val="p0"/>
  <p:tag name="LEFTCOLBOTTOMMARGIN" val="p0"/>
  <p:tag name="RIGHTCOLLEFTMARGIN" val="p0"/>
  <p:tag name="RIGHTCOLRIGHTMARGIN" val="p0"/>
  <p:tag name="RIGHTCOLTOPMARGIN" val="p0"/>
  <p:tag name="RIGHTCOLBOTTOMMARGIN" val="p0"/>
  <p:tag name="ARRANGETOGRID" val="False"/>
  <p:tag name="SLIDEPAGENUMBER" val="7"/>
</p:tagLst>
</file>

<file path=ppt/tags/tag34.xml><?xml version="1.0" encoding="utf-8"?>
<p:tagLst xmlns:a="http://schemas.openxmlformats.org/drawingml/2006/main" xmlns:r="http://schemas.openxmlformats.org/officeDocument/2006/relationships" xmlns:p="http://schemas.openxmlformats.org/presentationml/2006/main">
  <p:tag name="DEFAULTTOP" val="97"/>
  <p:tag name="PRESERVEASPECTRATIO" val="False"/>
  <p:tag name="DEFAULTHEIGHT" val="23.5"/>
  <p:tag name="DEFAULTWIDTH" val="504"/>
  <p:tag name="DEFAULTONLEFT" val="234"/>
  <p:tag name="DEFAULTOFFLEFT" val="-524"/>
  <p:tag name="DEFAULTLEFT" val="234"/>
  <p:tag name="SLIDEELEMTYPE" val="2"/>
  <p:tag name="BULLETSTYLE" val="BulletStyle"/>
</p:tagLst>
</file>

<file path=ppt/tags/tag35.xml><?xml version="1.0" encoding="utf-8"?>
<p:tagLst xmlns:a="http://schemas.openxmlformats.org/drawingml/2006/main" xmlns:r="http://schemas.openxmlformats.org/officeDocument/2006/relationships" xmlns:p="http://schemas.openxmlformats.org/presentationml/2006/main">
  <p:tag name="SLIDEELEMTYPE" val="3"/>
  <p:tag name="DEFAULTLEFT" val="p0"/>
  <p:tag name="DEFAULTTOP" val="p0"/>
  <p:tag name="DEFAULTWIDTH" val="p0"/>
  <p:tag name="DEFAULTHEIGHT" val="p0"/>
  <p:tag name="ISLOCKED" val="p0"/>
  <p:tag name="PREVENTUNTAGGEDSHAPERESIZE" val="False"/>
</p:tagLst>
</file>

<file path=ppt/tags/tag36.xml><?xml version="1.0" encoding="utf-8"?>
<p:tagLst xmlns:a="http://schemas.openxmlformats.org/drawingml/2006/main" xmlns:r="http://schemas.openxmlformats.org/officeDocument/2006/relationships" xmlns:p="http://schemas.openxmlformats.org/presentationml/2006/main">
  <p:tag name="BULLETSTYLE" val="BulletStyle"/>
  <p:tag name="PRESERVEASPECTRATIO" val="PreserveAspectRatio"/>
  <p:tag name="DEFAULTHEIGHT" val="DefaultHeight"/>
  <p:tag name="DEFAULTWIDTH" val="DefaultWidth"/>
  <p:tag name="DEFAULTONLEFT" val="DefaultOnLeft"/>
  <p:tag name="DEFAULTOFFLEFT " val="DefaultOffLeft "/>
  <p:tag name="DEFAULTTOP" val="DefaultTop"/>
  <p:tag name="DEFAULTLEFT" val="DefaultLeft"/>
</p:tagLst>
</file>

<file path=ppt/tags/tag37.xml><?xml version="1.0" encoding="utf-8"?>
<p:tagLst xmlns:a="http://schemas.openxmlformats.org/drawingml/2006/main" xmlns:r="http://schemas.openxmlformats.org/officeDocument/2006/relationships" xmlns:p="http://schemas.openxmlformats.org/presentationml/2006/main">
  <p:tag name="TAGORIENTATION" val="Letter"/>
  <p:tag name="SLIDETYPE" val="7"/>
  <p:tag name="INCLUDEINTOC" val="0"/>
  <p:tag name="WSPAGENUMBER" val="1"/>
  <p:tag name="CREATOR" val="lamk"/>
  <p:tag name="CREATIONDATE" val="Nov. 13, 01"/>
  <p:tag name="CREATION_REGION" val="New York"/>
  <p:tag name="CREATINGOS" val="Windows (32-bit) 4.00"/>
  <p:tag name="CREATINGVERSION" val="8.0b"/>
  <p:tag name="OFFICEBUILD" val="5507 "/>
  <p:tag name="PITCHBOOKBUILD" val="1.2 c"/>
  <p:tag name="SLIDENAME" val="Slide214"/>
  <p:tag name="GUID" val="FEFA4DD9-D85D-11D5-8AA9-00D0B7103C13"/>
  <p:tag name="NAME" val="Full Page, Two Objects with Horizontal Split"/>
  <p:tag name="SPACEBETWEENOBJECTS" val="p0"/>
  <p:tag name="FONTRATIO" val="p0"/>
  <p:tag name="SLIDELEFTMARGIN" val="p0"/>
  <p:tag name="SLIDERIGHTMARGIN" val="p0"/>
  <p:tag name="SLIDETOPMARGIN" val="p0"/>
  <p:tag name="SLIDEBOTTOMMARGIN" val="p0"/>
  <p:tag name="LEFTCOLLEFTMARGIN" val="p0"/>
  <p:tag name="LEFTCOLRIGHTMARGIN" val="p0"/>
  <p:tag name="LEFTCOLTOPMARGIN" val="p0"/>
  <p:tag name="LEFTCOLBOTTOMMARGIN" val="p0"/>
  <p:tag name="RIGHTCOLLEFTMARGIN" val="p0"/>
  <p:tag name="RIGHTCOLRIGHTMARGIN" val="p0"/>
  <p:tag name="RIGHTCOLTOPMARGIN" val="p0"/>
  <p:tag name="RIGHTCOLBOTTOMMARGIN" val="p0"/>
  <p:tag name="ARRANGETOGRID" val="False"/>
  <p:tag name="SLIDEPAGENUMBER" val="7"/>
</p:tagLst>
</file>

<file path=ppt/tags/tag38.xml><?xml version="1.0" encoding="utf-8"?>
<p:tagLst xmlns:a="http://schemas.openxmlformats.org/drawingml/2006/main" xmlns:r="http://schemas.openxmlformats.org/officeDocument/2006/relationships" xmlns:p="http://schemas.openxmlformats.org/presentationml/2006/main">
  <p:tag name="DEFAULTTOP" val="97"/>
  <p:tag name="PRESERVEASPECTRATIO" val="False"/>
  <p:tag name="DEFAULTHEIGHT" val="23.5"/>
  <p:tag name="DEFAULTWIDTH" val="504"/>
  <p:tag name="DEFAULTONLEFT" val="234"/>
  <p:tag name="DEFAULTOFFLEFT" val="-524"/>
  <p:tag name="DEFAULTLEFT" val="234"/>
  <p:tag name="SLIDEELEMTYPE" val="2"/>
  <p:tag name="BULLETSTYLE" val="BulletStyle"/>
</p:tagLst>
</file>

<file path=ppt/tags/tag39.xml><?xml version="1.0" encoding="utf-8"?>
<p:tagLst xmlns:a="http://schemas.openxmlformats.org/drawingml/2006/main" xmlns:r="http://schemas.openxmlformats.org/officeDocument/2006/relationships" xmlns:p="http://schemas.openxmlformats.org/presentationml/2006/main">
  <p:tag name="SLIDEELEMTYPE" val="3"/>
  <p:tag name="DEFAULTLEFT" val="p0"/>
  <p:tag name="DEFAULTTOP" val="p0"/>
  <p:tag name="DEFAULTWIDTH" val="p0"/>
  <p:tag name="DEFAULTHEIGHT" val="p0"/>
  <p:tag name="ISLOCKED" val="p0"/>
  <p:tag name="PREVENTUNTAGGEDSHAPERESIZE" val="False"/>
</p:tagLst>
</file>

<file path=ppt/tags/tag4.xml><?xml version="1.0" encoding="utf-8"?>
<p:tagLst xmlns:a="http://schemas.openxmlformats.org/drawingml/2006/main" xmlns:r="http://schemas.openxmlformats.org/officeDocument/2006/relationships" xmlns:p="http://schemas.openxmlformats.org/presentationml/2006/main">
  <p:tag name="PRINTHEIGHT" val="414"/>
  <p:tag name="PRINTWIDTH" val="702"/>
  <p:tag name="SLIDEELEMTYPE" val="4"/>
  <p:tag name="BULLETSTYLE" val="2"/>
</p:tagLst>
</file>

<file path=ppt/tags/tag40.xml><?xml version="1.0" encoding="utf-8"?>
<p:tagLst xmlns:a="http://schemas.openxmlformats.org/drawingml/2006/main" xmlns:r="http://schemas.openxmlformats.org/officeDocument/2006/relationships" xmlns:p="http://schemas.openxmlformats.org/presentationml/2006/main">
  <p:tag name="BULLETSTYLE" val="BulletStyle"/>
  <p:tag name="PRESERVEASPECTRATIO" val="PreserveAspectRatio"/>
  <p:tag name="DEFAULTHEIGHT" val="DefaultHeight"/>
  <p:tag name="DEFAULTWIDTH" val="DefaultWidth"/>
  <p:tag name="DEFAULTONLEFT" val="DefaultOnLeft"/>
  <p:tag name="DEFAULTOFFLEFT " val="DefaultOffLeft "/>
  <p:tag name="DEFAULTTOP" val="DefaultTop"/>
  <p:tag name="DEFAULTLEFT" val="DefaultLeft"/>
</p:tagLst>
</file>

<file path=ppt/tags/tag41.xml><?xml version="1.0" encoding="utf-8"?>
<p:tagLst xmlns:a="http://schemas.openxmlformats.org/drawingml/2006/main" xmlns:r="http://schemas.openxmlformats.org/officeDocument/2006/relationships" xmlns:p="http://schemas.openxmlformats.org/presentationml/2006/main">
  <p:tag name="BULLETSTYLE" val="BulletStyle"/>
  <p:tag name="PRESERVEASPECTRATIO" val="PreserveAspectRatio"/>
  <p:tag name="DEFAULTHEIGHT" val="DefaultHeight"/>
  <p:tag name="DEFAULTWIDTH" val="DefaultWidth"/>
  <p:tag name="DEFAULTONLEFT" val="DefaultOnLeft"/>
  <p:tag name="DEFAULTOFFLEFT " val="DefaultOffLeft "/>
  <p:tag name="DEFAULTTOP" val="DefaultTop"/>
  <p:tag name="DEFAULTLEFT" val="DefaultLeft"/>
</p:tagLst>
</file>

<file path=ppt/tags/tag42.xml><?xml version="1.0" encoding="utf-8"?>
<p:tagLst xmlns:a="http://schemas.openxmlformats.org/drawingml/2006/main" xmlns:r="http://schemas.openxmlformats.org/officeDocument/2006/relationships" xmlns:p="http://schemas.openxmlformats.org/presentationml/2006/main">
  <p:tag name="SLIDEELEMTYPE" val="3"/>
  <p:tag name="DEFAULTLEFT" val="p0"/>
  <p:tag name="DEFAULTTOP" val="p0"/>
  <p:tag name="DEFAULTWIDTH" val="p0"/>
  <p:tag name="DEFAULTHEIGHT" val="p0"/>
  <p:tag name="ISLOCKED" val="p0"/>
  <p:tag name="PREVENTUNTAGGEDSHAPERESIZE" val="False"/>
</p:tagLst>
</file>

<file path=ppt/tags/tag43.xml><?xml version="1.0" encoding="utf-8"?>
<p:tagLst xmlns:a="http://schemas.openxmlformats.org/drawingml/2006/main" xmlns:r="http://schemas.openxmlformats.org/officeDocument/2006/relationships" xmlns:p="http://schemas.openxmlformats.org/presentationml/2006/main">
  <p:tag name="BULLETSTYLE" val="BulletStyle"/>
  <p:tag name="PRESERVEASPECTRATIO" val="PreserveAspectRatio"/>
  <p:tag name="DEFAULTHEIGHT" val="DefaultHeight"/>
  <p:tag name="DEFAULTWIDTH" val="DefaultWidth"/>
  <p:tag name="DEFAULTONLEFT" val="DefaultOnLeft"/>
  <p:tag name="DEFAULTOFFLEFT " val="DefaultOffLeft "/>
  <p:tag name="DEFAULTTOP" val="DefaultTop"/>
  <p:tag name="DEFAULTLEFT" val="DefaultLeft"/>
</p:tagLst>
</file>

<file path=ppt/tags/tag44.xml><?xml version="1.0" encoding="utf-8"?>
<p:tagLst xmlns:a="http://schemas.openxmlformats.org/drawingml/2006/main" xmlns:r="http://schemas.openxmlformats.org/officeDocument/2006/relationships" xmlns:p="http://schemas.openxmlformats.org/presentationml/2006/main">
  <p:tag name="SLIDEELEMTYPE" val="3"/>
  <p:tag name="DEFAULTLEFT" val="p0"/>
  <p:tag name="DEFAULTTOP" val="p0"/>
  <p:tag name="DEFAULTWIDTH" val="p0"/>
  <p:tag name="DEFAULTHEIGHT" val="p0"/>
  <p:tag name="ISLOCKED" val="p0"/>
  <p:tag name="PREVENTUNTAGGEDSHAPERESIZE" val="False"/>
</p:tagLst>
</file>

<file path=ppt/tags/tag45.xml><?xml version="1.0" encoding="utf-8"?>
<p:tagLst xmlns:a="http://schemas.openxmlformats.org/drawingml/2006/main" xmlns:r="http://schemas.openxmlformats.org/officeDocument/2006/relationships" xmlns:p="http://schemas.openxmlformats.org/presentationml/2006/main">
  <p:tag name="BULLETSTYLE" val="BulletStyle"/>
  <p:tag name="PRESERVEASPECTRATIO" val="PreserveAspectRatio"/>
  <p:tag name="DEFAULTHEIGHT" val="DefaultHeight"/>
  <p:tag name="DEFAULTWIDTH" val="DefaultWidth"/>
  <p:tag name="DEFAULTONLEFT" val="DefaultOnLeft"/>
  <p:tag name="DEFAULTOFFLEFT " val="DefaultOffLeft "/>
  <p:tag name="DEFAULTTOP" val="DefaultTop"/>
  <p:tag name="DEFAULTLEFT" val="DefaultLeft"/>
</p:tagLst>
</file>

<file path=ppt/tags/tag46.xml><?xml version="1.0" encoding="utf-8"?>
<p:tagLst xmlns:a="http://schemas.openxmlformats.org/drawingml/2006/main" xmlns:r="http://schemas.openxmlformats.org/officeDocument/2006/relationships" xmlns:p="http://schemas.openxmlformats.org/presentationml/2006/main">
  <p:tag name="SLIDEELEMTYPE" val="3"/>
  <p:tag name="DEFAULTLEFT" val="p0"/>
  <p:tag name="DEFAULTTOP" val="p0"/>
  <p:tag name="DEFAULTWIDTH" val="p0"/>
  <p:tag name="DEFAULTHEIGHT" val="p0"/>
  <p:tag name="ISLOCKED" val="p0"/>
  <p:tag name="PREVENTUNTAGGEDSHAPERESIZE" val="False"/>
</p:tagLst>
</file>

<file path=ppt/tags/tag47.xml><?xml version="1.0" encoding="utf-8"?>
<p:tagLst xmlns:a="http://schemas.openxmlformats.org/drawingml/2006/main" xmlns:r="http://schemas.openxmlformats.org/officeDocument/2006/relationships" xmlns:p="http://schemas.openxmlformats.org/presentationml/2006/main">
  <p:tag name="PRINTHEIGHT" val="414"/>
  <p:tag name="PRINTWIDTH" val="702"/>
  <p:tag name="SLIDEELEMTYPE" val="4"/>
  <p:tag name="BULLETSTYLE" val="2"/>
  <p:tag name="DEFAULTTOP" val="p0"/>
  <p:tag name="DEFAULTLEFT" val="p0"/>
  <p:tag name="DEFAULTWIDTH" val="p0"/>
  <p:tag name="DEFAULTHEIGHT" val="p0"/>
  <p:tag name="ISLOCKED" val="False"/>
</p:tagLst>
</file>

<file path=ppt/tags/tag48.xml><?xml version="1.0" encoding="utf-8"?>
<p:tagLst xmlns:a="http://schemas.openxmlformats.org/drawingml/2006/main" xmlns:r="http://schemas.openxmlformats.org/officeDocument/2006/relationships" xmlns:p="http://schemas.openxmlformats.org/presentationml/2006/main">
  <p:tag name="BULLETSTYLE" val="BulletStyle"/>
  <p:tag name="PRESERVEASPECTRATIO" val="PreserveAspectRatio"/>
  <p:tag name="DEFAULTHEIGHT" val="DefaultHeight"/>
  <p:tag name="DEFAULTWIDTH" val="DefaultWidth"/>
  <p:tag name="DEFAULTONLEFT" val="DefaultOnLeft"/>
  <p:tag name="DEFAULTOFFLEFT " val="DefaultOffLeft "/>
  <p:tag name="DEFAULTTOP" val="DefaultTop"/>
  <p:tag name="DEFAULTLEFT" val="DefaultLeft"/>
</p:tagLst>
</file>

<file path=ppt/tags/tag49.xml><?xml version="1.0" encoding="utf-8"?>
<p:tagLst xmlns:a="http://schemas.openxmlformats.org/drawingml/2006/main" xmlns:r="http://schemas.openxmlformats.org/officeDocument/2006/relationships" xmlns:p="http://schemas.openxmlformats.org/presentationml/2006/main">
  <p:tag name="BULLETSTYLE" val="BulletStyle"/>
  <p:tag name="PRESERVEASPECTRATIO" val="PreserveAspectRatio"/>
  <p:tag name="DEFAULTHEIGHT" val="DefaultHeight"/>
  <p:tag name="DEFAULTWIDTH" val="DefaultWidth"/>
  <p:tag name="DEFAULTONLEFT" val="DefaultOnLeft"/>
  <p:tag name="DEFAULTOFFLEFT " val="DefaultOffLeft "/>
  <p:tag name="DEFAULTTOP" val="DefaultTop"/>
  <p:tag name="DEFAULTLEFT" val="DefaultLeft"/>
</p:tagLst>
</file>

<file path=ppt/tags/tag5.xml><?xml version="1.0" encoding="utf-8"?>
<p:tagLst xmlns:a="http://schemas.openxmlformats.org/drawingml/2006/main" xmlns:r="http://schemas.openxmlformats.org/officeDocument/2006/relationships" xmlns:p="http://schemas.openxmlformats.org/presentationml/2006/main">
  <p:tag name="BULLETSTYLE" val="BulletStyle"/>
  <p:tag name="PRESERVEASPECTRATIO" val="PreserveAspectRatio"/>
  <p:tag name="DEFAULTHEIGHT" val="DefaultHeight"/>
  <p:tag name="DEFAULTWIDTH" val="DefaultWidth"/>
  <p:tag name="DEFAULTONLEFT" val="DefaultOnLeft"/>
  <p:tag name="DEFAULTOFFLEFT " val="DefaultOffLeft "/>
  <p:tag name="DEFAULTTOP" val="DefaultTop"/>
  <p:tag name="DEFAULTLEFT" val="DefaultLeft"/>
</p:tagLst>
</file>

<file path=ppt/tags/tag50.xml><?xml version="1.0" encoding="utf-8"?>
<p:tagLst xmlns:a="http://schemas.openxmlformats.org/drawingml/2006/main" xmlns:r="http://schemas.openxmlformats.org/officeDocument/2006/relationships" xmlns:p="http://schemas.openxmlformats.org/presentationml/2006/main">
  <p:tag name="BULLETSTYLE" val="BulletStyle"/>
  <p:tag name="PRESERVEASPECTRATIO" val="PreserveAspectRatio"/>
  <p:tag name="DEFAULTHEIGHT" val="DefaultHeight"/>
  <p:tag name="DEFAULTWIDTH" val="DefaultWidth"/>
  <p:tag name="DEFAULTONLEFT" val="DefaultOnLeft"/>
  <p:tag name="DEFAULTOFFLEFT " val="DefaultOffLeft "/>
  <p:tag name="DEFAULTTOP" val="DefaultTop"/>
  <p:tag name="DEFAULTLEFT" val="DefaultLeft"/>
</p:tagLst>
</file>

<file path=ppt/tags/tag51.xml><?xml version="1.0" encoding="utf-8"?>
<p:tagLst xmlns:a="http://schemas.openxmlformats.org/drawingml/2006/main" xmlns:r="http://schemas.openxmlformats.org/officeDocument/2006/relationships" xmlns:p="http://schemas.openxmlformats.org/presentationml/2006/main">
  <p:tag name="SLIDEELEMTYPE" val="3"/>
  <p:tag name="DEFAULTLEFT" val="p0"/>
  <p:tag name="DEFAULTTOP" val="p0"/>
  <p:tag name="DEFAULTWIDTH" val="p0"/>
  <p:tag name="DEFAULTHEIGHT" val="p0"/>
  <p:tag name="ISLOCKED" val="p0"/>
  <p:tag name="PREVENTUNTAGGEDSHAPERESIZE" val="False"/>
</p:tagLst>
</file>

<file path=ppt/tags/tag52.xml><?xml version="1.0" encoding="utf-8"?>
<p:tagLst xmlns:a="http://schemas.openxmlformats.org/drawingml/2006/main" xmlns:r="http://schemas.openxmlformats.org/officeDocument/2006/relationships" xmlns:p="http://schemas.openxmlformats.org/presentationml/2006/main">
  <p:tag name="BULLETSTYLE" val="BulletStyle"/>
  <p:tag name="PRESERVEASPECTRATIO" val="PreserveAspectRatio"/>
  <p:tag name="DEFAULTHEIGHT" val="DefaultHeight"/>
  <p:tag name="DEFAULTWIDTH" val="DefaultWidth"/>
  <p:tag name="DEFAULTONLEFT" val="DefaultOnLeft"/>
  <p:tag name="DEFAULTOFFLEFT " val="DefaultOffLeft "/>
  <p:tag name="DEFAULTTOP" val="DefaultTop"/>
  <p:tag name="DEFAULTLEFT" val="DefaultLeft"/>
</p:tagLst>
</file>

<file path=ppt/tags/tag53.xml><?xml version="1.0" encoding="utf-8"?>
<p:tagLst xmlns:a="http://schemas.openxmlformats.org/drawingml/2006/main" xmlns:r="http://schemas.openxmlformats.org/officeDocument/2006/relationships" xmlns:p="http://schemas.openxmlformats.org/presentationml/2006/main">
  <p:tag name="SLIDEELEMTYPE" val="3"/>
  <p:tag name="DEFAULTLEFT" val="p0"/>
  <p:tag name="DEFAULTTOP" val="p0"/>
  <p:tag name="DEFAULTWIDTH" val="p0"/>
  <p:tag name="DEFAULTHEIGHT" val="p0"/>
  <p:tag name="ISLOCKED" val="p0"/>
  <p:tag name="PREVENTUNTAGGEDSHAPERESIZE" val="False"/>
</p:tagLst>
</file>

<file path=ppt/tags/tag54.xml><?xml version="1.0" encoding="utf-8"?>
<p:tagLst xmlns:a="http://schemas.openxmlformats.org/drawingml/2006/main" xmlns:r="http://schemas.openxmlformats.org/officeDocument/2006/relationships" xmlns:p="http://schemas.openxmlformats.org/presentationml/2006/main">
  <p:tag name="BULLETSTYLE" val="BulletStyle"/>
  <p:tag name="PRESERVEASPECTRATIO" val="PreserveAspectRatio"/>
  <p:tag name="DEFAULTHEIGHT" val="DefaultHeight"/>
  <p:tag name="DEFAULTWIDTH" val="DefaultWidth"/>
  <p:tag name="DEFAULTONLEFT" val="DefaultOnLeft"/>
  <p:tag name="DEFAULTOFFLEFT " val="DefaultOffLeft "/>
  <p:tag name="DEFAULTTOP" val="DefaultTop"/>
  <p:tag name="DEFAULTLEFT" val="DefaultLeft"/>
</p:tagLst>
</file>

<file path=ppt/tags/tag55.xml><?xml version="1.0" encoding="utf-8"?>
<p:tagLst xmlns:a="http://schemas.openxmlformats.org/drawingml/2006/main" xmlns:r="http://schemas.openxmlformats.org/officeDocument/2006/relationships" xmlns:p="http://schemas.openxmlformats.org/presentationml/2006/main">
  <p:tag name="BULLETSTYLE" val="BulletStyle"/>
  <p:tag name="PRESERVEASPECTRATIO" val="PreserveAspectRatio"/>
  <p:tag name="DEFAULTHEIGHT" val="DefaultHeight"/>
  <p:tag name="DEFAULTWIDTH" val="DefaultWidth"/>
  <p:tag name="DEFAULTONLEFT" val="DefaultOnLeft"/>
  <p:tag name="DEFAULTOFFLEFT " val="DefaultOffLeft "/>
  <p:tag name="DEFAULTTOP" val="DefaultTop"/>
  <p:tag name="DEFAULTLEFT" val="DefaultLeft"/>
</p:tagLst>
</file>

<file path=ppt/tags/tag56.xml><?xml version="1.0" encoding="utf-8"?>
<p:tagLst xmlns:a="http://schemas.openxmlformats.org/drawingml/2006/main" xmlns:r="http://schemas.openxmlformats.org/officeDocument/2006/relationships" xmlns:p="http://schemas.openxmlformats.org/presentationml/2006/main">
  <p:tag name="BULLETSTYLE" val="BulletStyle"/>
  <p:tag name="PRESERVEASPECTRATIO" val="PreserveAspectRatio"/>
  <p:tag name="DEFAULTHEIGHT" val="DefaultHeight"/>
  <p:tag name="DEFAULTWIDTH" val="DefaultWidth"/>
  <p:tag name="DEFAULTONLEFT" val="DefaultOnLeft"/>
  <p:tag name="DEFAULTOFFLEFT " val="DefaultOffLeft "/>
  <p:tag name="DEFAULTTOP" val="DefaultTop"/>
  <p:tag name="DEFAULTLEFT" val="DefaultLeft"/>
</p:tagLst>
</file>

<file path=ppt/tags/tag57.xml><?xml version="1.0" encoding="utf-8"?>
<p:tagLst xmlns:a="http://schemas.openxmlformats.org/drawingml/2006/main" xmlns:r="http://schemas.openxmlformats.org/officeDocument/2006/relationships" xmlns:p="http://schemas.openxmlformats.org/presentationml/2006/main">
  <p:tag name="TAGORIENTATION" val="Letter"/>
  <p:tag name="SLIDETYPE" val="7"/>
  <p:tag name="INCLUDEINTOC" val="0"/>
  <p:tag name="WSPAGENUMBER" val="1"/>
  <p:tag name="CREATOR" val="lamk"/>
  <p:tag name="CREATIONDATE" val="Nov. 13, 01"/>
  <p:tag name="CREATION_REGION" val="New York"/>
  <p:tag name="CREATINGOS" val="Windows (32-bit) 4.00"/>
  <p:tag name="CREATINGVERSION" val="8.0b"/>
  <p:tag name="OFFICEBUILD" val="5507 "/>
  <p:tag name="PITCHBOOKBUILD" val="1.2 c"/>
  <p:tag name="SLIDENAME" val="Slide214"/>
  <p:tag name="GUID" val="FEFA4DD9-D85D-11D5-8AA9-00D0B7103C13"/>
  <p:tag name="NAME" val="Full Page, Two Objects with Horizontal Split"/>
  <p:tag name="SPACEBETWEENOBJECTS" val="p0"/>
  <p:tag name="FONTRATIO" val="p0"/>
  <p:tag name="SLIDELEFTMARGIN" val="p0"/>
  <p:tag name="SLIDERIGHTMARGIN" val="p0"/>
  <p:tag name="SLIDETOPMARGIN" val="p0"/>
  <p:tag name="SLIDEBOTTOMMARGIN" val="p0"/>
  <p:tag name="LEFTCOLLEFTMARGIN" val="p0"/>
  <p:tag name="LEFTCOLRIGHTMARGIN" val="p0"/>
  <p:tag name="LEFTCOLTOPMARGIN" val="p0"/>
  <p:tag name="LEFTCOLBOTTOMMARGIN" val="p0"/>
  <p:tag name="RIGHTCOLLEFTMARGIN" val="p0"/>
  <p:tag name="RIGHTCOLRIGHTMARGIN" val="p0"/>
  <p:tag name="RIGHTCOLTOPMARGIN" val="p0"/>
  <p:tag name="RIGHTCOLBOTTOMMARGIN" val="p0"/>
  <p:tag name="ARRANGETOGRID" val="False"/>
  <p:tag name="SLIDEPAGENUMBER" val="7"/>
</p:tagLst>
</file>

<file path=ppt/tags/tag58.xml><?xml version="1.0" encoding="utf-8"?>
<p:tagLst xmlns:a="http://schemas.openxmlformats.org/drawingml/2006/main" xmlns:r="http://schemas.openxmlformats.org/officeDocument/2006/relationships" xmlns:p="http://schemas.openxmlformats.org/presentationml/2006/main">
  <p:tag name="DEFAULTTOP" val="97"/>
  <p:tag name="PRESERVEASPECTRATIO" val="False"/>
  <p:tag name="DEFAULTHEIGHT" val="23.5"/>
  <p:tag name="DEFAULTWIDTH" val="504"/>
  <p:tag name="DEFAULTONLEFT" val="234"/>
  <p:tag name="DEFAULTOFFLEFT" val="-524"/>
  <p:tag name="DEFAULTLEFT" val="234"/>
  <p:tag name="SLIDEELEMTYPE" val="2"/>
  <p:tag name="BULLETSTYLE" val="BulletStyle"/>
</p:tagLst>
</file>

<file path=ppt/tags/tag59.xml><?xml version="1.0" encoding="utf-8"?>
<p:tagLst xmlns:a="http://schemas.openxmlformats.org/drawingml/2006/main" xmlns:r="http://schemas.openxmlformats.org/officeDocument/2006/relationships" xmlns:p="http://schemas.openxmlformats.org/presentationml/2006/main">
  <p:tag name="SLIDEELEMTYPE" val="3"/>
  <p:tag name="DEFAULTLEFT" val="p0"/>
  <p:tag name="DEFAULTTOP" val="p0"/>
  <p:tag name="DEFAULTWIDTH" val="p0"/>
  <p:tag name="DEFAULTHEIGHT" val="p0"/>
  <p:tag name="ISLOCKED" val="p0"/>
  <p:tag name="PREVENTUNTAGGEDSHAPERESIZE" val="False"/>
</p:tagLst>
</file>

<file path=ppt/tags/tag6.xml><?xml version="1.0" encoding="utf-8"?>
<p:tagLst xmlns:a="http://schemas.openxmlformats.org/drawingml/2006/main" xmlns:r="http://schemas.openxmlformats.org/officeDocument/2006/relationships" xmlns:p="http://schemas.openxmlformats.org/presentationml/2006/main">
  <p:tag name="TAGORIENTATION" val="Letter"/>
  <p:tag name="SLIDETYPE" val="7"/>
  <p:tag name="INCLUDEINTOC" val="0"/>
  <p:tag name="WSPAGENUMBER" val="1"/>
  <p:tag name="CREATOR" val="lamk"/>
  <p:tag name="CREATIONDATE" val="Nov. 13, 01"/>
  <p:tag name="CREATION_REGION" val="New York"/>
  <p:tag name="CREATINGOS" val="Windows (32-bit) 4.00"/>
  <p:tag name="CREATINGVERSION" val="8.0b"/>
  <p:tag name="OFFICEBUILD" val="5507 "/>
  <p:tag name="PITCHBOOKBUILD" val="1.2 c"/>
  <p:tag name="SLIDENAME" val="Slide214"/>
  <p:tag name="GUID" val="FEFA4DD9-D85D-11D5-8AA9-00D0B7103C13"/>
  <p:tag name="NAME" val="Full Page, Two Objects with Horizontal Split"/>
  <p:tag name="SPACEBETWEENOBJECTS" val="p0"/>
  <p:tag name="FONTRATIO" val="p0"/>
  <p:tag name="SLIDELEFTMARGIN" val="p0"/>
  <p:tag name="SLIDERIGHTMARGIN" val="p0"/>
  <p:tag name="SLIDETOPMARGIN" val="p0"/>
  <p:tag name="SLIDEBOTTOMMARGIN" val="p0"/>
  <p:tag name="LEFTCOLLEFTMARGIN" val="p0"/>
  <p:tag name="LEFTCOLRIGHTMARGIN" val="p0"/>
  <p:tag name="LEFTCOLTOPMARGIN" val="p0"/>
  <p:tag name="LEFTCOLBOTTOMMARGIN" val="p0"/>
  <p:tag name="RIGHTCOLLEFTMARGIN" val="p0"/>
  <p:tag name="RIGHTCOLRIGHTMARGIN" val="p0"/>
  <p:tag name="RIGHTCOLTOPMARGIN" val="p0"/>
  <p:tag name="RIGHTCOLBOTTOMMARGIN" val="p0"/>
  <p:tag name="ARRANGETOGRID" val="False"/>
  <p:tag name="SLIDEPAGENUMBER" val="7"/>
</p:tagLst>
</file>

<file path=ppt/tags/tag60.xml><?xml version="1.0" encoding="utf-8"?>
<p:tagLst xmlns:a="http://schemas.openxmlformats.org/drawingml/2006/main" xmlns:r="http://schemas.openxmlformats.org/officeDocument/2006/relationships" xmlns:p="http://schemas.openxmlformats.org/presentationml/2006/main">
  <p:tag name="BULLETSTYLE" val="BulletStyle"/>
  <p:tag name="PRESERVEASPECTRATIO" val="PreserveAspectRatio"/>
  <p:tag name="DEFAULTHEIGHT" val="DefaultHeight"/>
  <p:tag name="DEFAULTWIDTH" val="DefaultWidth"/>
  <p:tag name="DEFAULTONLEFT" val="DefaultOnLeft"/>
  <p:tag name="DEFAULTOFFLEFT " val="DefaultOffLeft "/>
  <p:tag name="DEFAULTTOP" val="DefaultTop"/>
  <p:tag name="DEFAULTLEFT" val="DefaultLeft"/>
</p:tagLst>
</file>

<file path=ppt/tags/tag61.xml><?xml version="1.0" encoding="utf-8"?>
<p:tagLst xmlns:a="http://schemas.openxmlformats.org/drawingml/2006/main" xmlns:r="http://schemas.openxmlformats.org/officeDocument/2006/relationships" xmlns:p="http://schemas.openxmlformats.org/presentationml/2006/main">
  <p:tag name="SLIDEELEMTYPE" val="3"/>
  <p:tag name="DEFAULTLEFT" val="p0"/>
  <p:tag name="DEFAULTTOP" val="p0"/>
  <p:tag name="DEFAULTWIDTH" val="p0"/>
  <p:tag name="DEFAULTHEIGHT" val="p0"/>
  <p:tag name="ISLOCKED" val="p0"/>
  <p:tag name="PREVENTUNTAGGEDSHAPERESIZE" val="False"/>
</p:tagLst>
</file>

<file path=ppt/tags/tag62.xml><?xml version="1.0" encoding="utf-8"?>
<p:tagLst xmlns:a="http://schemas.openxmlformats.org/drawingml/2006/main" xmlns:r="http://schemas.openxmlformats.org/officeDocument/2006/relationships" xmlns:p="http://schemas.openxmlformats.org/presentationml/2006/main">
  <p:tag name="BULLETSTYLE" val="BulletStyle"/>
  <p:tag name="PRESERVEASPECTRATIO" val="PreserveAspectRatio"/>
  <p:tag name="DEFAULTHEIGHT" val="DefaultHeight"/>
  <p:tag name="DEFAULTWIDTH" val="DefaultWidth"/>
  <p:tag name="DEFAULTONLEFT" val="DefaultOnLeft"/>
  <p:tag name="DEFAULTOFFLEFT " val="DefaultOffLeft "/>
  <p:tag name="DEFAULTTOP" val="DefaultTop"/>
  <p:tag name="DEFAULTLEFT" val="DefaultLeft"/>
</p:tagLst>
</file>

<file path=ppt/tags/tag63.xml><?xml version="1.0" encoding="utf-8"?>
<p:tagLst xmlns:a="http://schemas.openxmlformats.org/drawingml/2006/main" xmlns:r="http://schemas.openxmlformats.org/officeDocument/2006/relationships" xmlns:p="http://schemas.openxmlformats.org/presentationml/2006/main">
  <p:tag name="SLIDEELEMTYPE" val="3"/>
  <p:tag name="DEFAULTLEFT" val="p0"/>
  <p:tag name="DEFAULTTOP" val="p0"/>
  <p:tag name="DEFAULTWIDTH" val="p0"/>
  <p:tag name="DEFAULTHEIGHT" val="p0"/>
  <p:tag name="ISLOCKED" val="p0"/>
  <p:tag name="PREVENTUNTAGGEDSHAPERESIZE" val="False"/>
</p:tagLst>
</file>

<file path=ppt/tags/tag64.xml><?xml version="1.0" encoding="utf-8"?>
<p:tagLst xmlns:a="http://schemas.openxmlformats.org/drawingml/2006/main" xmlns:r="http://schemas.openxmlformats.org/officeDocument/2006/relationships" xmlns:p="http://schemas.openxmlformats.org/presentationml/2006/main">
  <p:tag name="BULLETSTYLE" val="BulletStyle"/>
  <p:tag name="PRESERVEASPECTRATIO" val="PreserveAspectRatio"/>
  <p:tag name="DEFAULTHEIGHT" val="DefaultHeight"/>
  <p:tag name="DEFAULTWIDTH" val="DefaultWidth"/>
  <p:tag name="DEFAULTONLEFT" val="DefaultOnLeft"/>
  <p:tag name="DEFAULTOFFLEFT " val="DefaultOffLeft "/>
  <p:tag name="DEFAULTTOP" val="DefaultTop"/>
  <p:tag name="DEFAULTLEFT" val="DefaultLeft"/>
</p:tagLst>
</file>

<file path=ppt/tags/tag65.xml><?xml version="1.0" encoding="utf-8"?>
<p:tagLst xmlns:a="http://schemas.openxmlformats.org/drawingml/2006/main" xmlns:r="http://schemas.openxmlformats.org/officeDocument/2006/relationships" xmlns:p="http://schemas.openxmlformats.org/presentationml/2006/main">
  <p:tag name="TAGORIENTATION" val="Letter"/>
  <p:tag name="SLIDETYPE" val="7"/>
  <p:tag name="INCLUDEINTOC" val="0"/>
  <p:tag name="WSPAGENUMBER" val="1"/>
  <p:tag name="CREATOR" val="lamk"/>
  <p:tag name="CREATIONDATE" val="Nov. 13, 01"/>
  <p:tag name="CREATION_REGION" val="New York"/>
  <p:tag name="CREATINGOS" val="Windows (32-bit) 4.00"/>
  <p:tag name="CREATINGVERSION" val="8.0b"/>
  <p:tag name="OFFICEBUILD" val="5507 "/>
  <p:tag name="PITCHBOOKBUILD" val="1.2 c"/>
  <p:tag name="SLIDENAME" val="Slide214"/>
  <p:tag name="GUID" val="FEFA4DD9-D85D-11D5-8AA9-00D0B7103C13"/>
  <p:tag name="NAME" val="Full Page, Two Objects with Horizontal Split"/>
  <p:tag name="SPACEBETWEENOBJECTS" val="p0"/>
  <p:tag name="FONTRATIO" val="p0"/>
  <p:tag name="SLIDELEFTMARGIN" val="p0"/>
  <p:tag name="SLIDERIGHTMARGIN" val="p0"/>
  <p:tag name="SLIDETOPMARGIN" val="p0"/>
  <p:tag name="SLIDEBOTTOMMARGIN" val="p0"/>
  <p:tag name="LEFTCOLLEFTMARGIN" val="p0"/>
  <p:tag name="LEFTCOLRIGHTMARGIN" val="p0"/>
  <p:tag name="LEFTCOLTOPMARGIN" val="p0"/>
  <p:tag name="LEFTCOLBOTTOMMARGIN" val="p0"/>
  <p:tag name="RIGHTCOLLEFTMARGIN" val="p0"/>
  <p:tag name="RIGHTCOLRIGHTMARGIN" val="p0"/>
  <p:tag name="RIGHTCOLTOPMARGIN" val="p0"/>
  <p:tag name="RIGHTCOLBOTTOMMARGIN" val="p0"/>
  <p:tag name="ARRANGETOGRID" val="False"/>
  <p:tag name="SLIDEPAGENUMBER" val="7"/>
</p:tagLst>
</file>

<file path=ppt/tags/tag66.xml><?xml version="1.0" encoding="utf-8"?>
<p:tagLst xmlns:a="http://schemas.openxmlformats.org/drawingml/2006/main" xmlns:r="http://schemas.openxmlformats.org/officeDocument/2006/relationships" xmlns:p="http://schemas.openxmlformats.org/presentationml/2006/main">
  <p:tag name="DEFAULTTOP" val="97"/>
  <p:tag name="PRESERVEASPECTRATIO" val="False"/>
  <p:tag name="DEFAULTHEIGHT" val="23.5"/>
  <p:tag name="DEFAULTWIDTH" val="504"/>
  <p:tag name="DEFAULTONLEFT" val="234"/>
  <p:tag name="DEFAULTOFFLEFT" val="-524"/>
  <p:tag name="DEFAULTLEFT" val="234"/>
  <p:tag name="SLIDEELEMTYPE" val="2"/>
  <p:tag name="BULLETSTYLE" val="BulletStyle"/>
</p:tagLst>
</file>

<file path=ppt/tags/tag67.xml><?xml version="1.0" encoding="utf-8"?>
<p:tagLst xmlns:a="http://schemas.openxmlformats.org/drawingml/2006/main" xmlns:r="http://schemas.openxmlformats.org/officeDocument/2006/relationships" xmlns:p="http://schemas.openxmlformats.org/presentationml/2006/main">
  <p:tag name="SLIDEELEMTYPE" val="3"/>
  <p:tag name="DEFAULTLEFT" val="p0"/>
  <p:tag name="DEFAULTTOP" val="p0"/>
  <p:tag name="DEFAULTWIDTH" val="p0"/>
  <p:tag name="DEFAULTHEIGHT" val="p0"/>
  <p:tag name="ISLOCKED" val="p0"/>
  <p:tag name="PREVENTUNTAGGEDSHAPERESIZE" val="False"/>
</p:tagLst>
</file>

<file path=ppt/tags/tag68.xml><?xml version="1.0" encoding="utf-8"?>
<p:tagLst xmlns:a="http://schemas.openxmlformats.org/drawingml/2006/main" xmlns:r="http://schemas.openxmlformats.org/officeDocument/2006/relationships" xmlns:p="http://schemas.openxmlformats.org/presentationml/2006/main">
  <p:tag name="PRINTHEIGHT" val="414"/>
  <p:tag name="PRINTWIDTH" val="702"/>
  <p:tag name="SLIDEELEMTYPE" val="4"/>
  <p:tag name="BULLETSTYLE" val="2"/>
  <p:tag name="DEFAULTTOP" val="p0"/>
  <p:tag name="DEFAULTLEFT" val="p0"/>
  <p:tag name="DEFAULTWIDTH" val="p0"/>
  <p:tag name="DEFAULTHEIGHT" val="p0"/>
  <p:tag name="ISLOCKED" val="False"/>
</p:tagLst>
</file>

<file path=ppt/tags/tag69.xml><?xml version="1.0" encoding="utf-8"?>
<p:tagLst xmlns:a="http://schemas.openxmlformats.org/drawingml/2006/main" xmlns:r="http://schemas.openxmlformats.org/officeDocument/2006/relationships" xmlns:p="http://schemas.openxmlformats.org/presentationml/2006/main">
  <p:tag name="BULLETSTYLE" val="BulletStyle"/>
  <p:tag name="PRESERVEASPECTRATIO" val="PreserveAspectRatio"/>
  <p:tag name="DEFAULTHEIGHT" val="DefaultHeight"/>
  <p:tag name="DEFAULTWIDTH" val="DefaultWidth"/>
  <p:tag name="DEFAULTONLEFT" val="DefaultOnLeft"/>
  <p:tag name="DEFAULTOFFLEFT " val="DefaultOffLeft "/>
  <p:tag name="DEFAULTTOP" val="DefaultTop"/>
  <p:tag name="DEFAULTLEFT" val="DefaultLeft"/>
</p:tagLst>
</file>

<file path=ppt/tags/tag7.xml><?xml version="1.0" encoding="utf-8"?>
<p:tagLst xmlns:a="http://schemas.openxmlformats.org/drawingml/2006/main" xmlns:r="http://schemas.openxmlformats.org/officeDocument/2006/relationships" xmlns:p="http://schemas.openxmlformats.org/presentationml/2006/main">
  <p:tag name="DEFAULTTOP" val="97"/>
  <p:tag name="PRESERVEASPECTRATIO" val="False"/>
  <p:tag name="DEFAULTHEIGHT" val="23.5"/>
  <p:tag name="DEFAULTWIDTH" val="504"/>
  <p:tag name="DEFAULTONLEFT" val="234"/>
  <p:tag name="DEFAULTOFFLEFT" val="-524"/>
  <p:tag name="DEFAULTLEFT" val="234"/>
  <p:tag name="SLIDEELEMTYPE" val="2"/>
  <p:tag name="BULLETSTYLE" val="BulletStyle"/>
</p:tagLst>
</file>

<file path=ppt/tags/tag8.xml><?xml version="1.0" encoding="utf-8"?>
<p:tagLst xmlns:a="http://schemas.openxmlformats.org/drawingml/2006/main" xmlns:r="http://schemas.openxmlformats.org/officeDocument/2006/relationships" xmlns:p="http://schemas.openxmlformats.org/presentationml/2006/main">
  <p:tag name="SLIDEELEMTYPE" val="3"/>
  <p:tag name="DEFAULTLEFT" val="p0"/>
  <p:tag name="DEFAULTTOP" val="p0"/>
  <p:tag name="DEFAULTWIDTH" val="p0"/>
  <p:tag name="DEFAULTHEIGHT" val="p0"/>
  <p:tag name="ISLOCKED" val="p0"/>
  <p:tag name="PREVENTUNTAGGEDSHAPERESIZE" val="False"/>
</p:tagLst>
</file>

<file path=ppt/tags/tag9.xml><?xml version="1.0" encoding="utf-8"?>
<p:tagLst xmlns:a="http://schemas.openxmlformats.org/drawingml/2006/main" xmlns:r="http://schemas.openxmlformats.org/officeDocument/2006/relationships" xmlns:p="http://schemas.openxmlformats.org/presentationml/2006/main">
  <p:tag name="BULLETSTYLE" val="BulletStyle"/>
  <p:tag name="PRESERVEASPECTRATIO" val="PreserveAspectRatio"/>
  <p:tag name="DEFAULTHEIGHT" val="DefaultHeight"/>
  <p:tag name="DEFAULTWIDTH" val="DefaultWidth"/>
  <p:tag name="DEFAULTONLEFT" val="DefaultOnLeft"/>
  <p:tag name="DEFAULTOFFLEFT " val="DefaultOffLeft "/>
  <p:tag name="DEFAULTTOP" val="DefaultTop"/>
  <p:tag name="DEFAULTLEFT" val="DefaultLef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C46D4122DD74942908690D21CF69E68" ma:contentTypeVersion="15" ma:contentTypeDescription="Create a new document." ma:contentTypeScope="" ma:versionID="2582b80a6c863fcb5ed6efc29e90d129">
  <xsd:schema xmlns:xsd="http://www.w3.org/2001/XMLSchema" xmlns:xs="http://www.w3.org/2001/XMLSchema" xmlns:p="http://schemas.microsoft.com/office/2006/metadata/properties" xmlns:ns2="e2817848-69ed-46f6-9bb2-015db13f6276" xmlns:ns3="f57db89b-8240-4da6-9612-a425d508ce7a" targetNamespace="http://schemas.microsoft.com/office/2006/metadata/properties" ma:root="true" ma:fieldsID="add6f41bd098164f2c44e743ffebb858" ns2:_="" ns3:_="">
    <xsd:import namespace="e2817848-69ed-46f6-9bb2-015db13f6276"/>
    <xsd:import namespace="f57db89b-8240-4da6-9612-a425d508ce7a"/>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DateTaken" minOccurs="0"/>
                <xsd:element ref="ns3:MediaServiceOCR" minOccurs="0"/>
                <xsd:element ref="ns3:MediaServiceEventHashCode" minOccurs="0"/>
                <xsd:element ref="ns3:MediaServiceGenerationTime" minOccurs="0"/>
                <xsd:element ref="ns3:MediaServiceAutoKeyPoints" minOccurs="0"/>
                <xsd:element ref="ns3:MediaServiceKeyPoints" minOccurs="0"/>
                <xsd:element ref="ns3:MediaLengthInSeconds"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2817848-69ed-46f6-9bb2-015db13f6276"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2" nillable="true" ma:displayName="Taxonomy Catch All Column" ma:hidden="true" ma:list="{9f3ac14e-5d0a-4501-96f1-ba6e04c9d0ed}" ma:internalName="TaxCatchAll" ma:showField="CatchAllData" ma:web="e2817848-69ed-46f6-9bb2-015db13f6276">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f57db89b-8240-4da6-9612-a425d508ce7a"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description="" ma:internalName="MediaServiceAutoTags" ma:readOnly="true">
      <xsd:simpleType>
        <xsd:restriction base="dms:Text"/>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82056831-f782-47f8-8eae-0d81d4fc6dd5"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LongProperties xmlns="http://schemas.microsoft.com/office/2006/metadata/longProperties"/>
</file>

<file path=customXml/item4.xml><?xml version="1.0" encoding="utf-8"?>
<p:properties xmlns:p="http://schemas.microsoft.com/office/2006/metadata/properties" xmlns:xsi="http://www.w3.org/2001/XMLSchema-instance" xmlns:pc="http://schemas.microsoft.com/office/infopath/2007/PartnerControls">
  <documentManagement>
    <lcf76f155ced4ddcb4097134ff3c332f xmlns="f57db89b-8240-4da6-9612-a425d508ce7a">
      <Terms xmlns="http://schemas.microsoft.com/office/infopath/2007/PartnerControls"/>
    </lcf76f155ced4ddcb4097134ff3c332f>
    <TaxCatchAll xmlns="e2817848-69ed-46f6-9bb2-015db13f6276" xsi:nil="true"/>
  </documentManagement>
</p:properties>
</file>

<file path=customXml/itemProps1.xml><?xml version="1.0" encoding="utf-8"?>
<ds:datastoreItem xmlns:ds="http://schemas.openxmlformats.org/officeDocument/2006/customXml" ds:itemID="{92671583-8BF3-43B1-BE12-B253FD28BBD1}">
  <ds:schemaRefs>
    <ds:schemaRef ds:uri="http://schemas.microsoft.com/sharepoint/v3/contenttype/forms"/>
  </ds:schemaRefs>
</ds:datastoreItem>
</file>

<file path=customXml/itemProps2.xml><?xml version="1.0" encoding="utf-8"?>
<ds:datastoreItem xmlns:ds="http://schemas.openxmlformats.org/officeDocument/2006/customXml" ds:itemID="{8A13F887-EEBE-4141-8044-594122D63436}">
  <ds:schemaRefs>
    <ds:schemaRef ds:uri="e2817848-69ed-46f6-9bb2-015db13f6276"/>
    <ds:schemaRef ds:uri="f57db89b-8240-4da6-9612-a425d508ce7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999D7317-D1A9-4436-893D-6A138BD22BD5}">
  <ds:schemaRefs>
    <ds:schemaRef ds:uri="http://schemas.microsoft.com/office/2006/metadata/longProperties"/>
  </ds:schemaRefs>
</ds:datastoreItem>
</file>

<file path=customXml/itemProps4.xml><?xml version="1.0" encoding="utf-8"?>
<ds:datastoreItem xmlns:ds="http://schemas.openxmlformats.org/officeDocument/2006/customXml" ds:itemID="{BCD5810E-45C3-4B7B-B9D5-AABD8DBEBEF3}">
  <ds:schemaRefs>
    <ds:schemaRef ds:uri="e2817848-69ed-46f6-9bb2-015db13f6276"/>
    <ds:schemaRef ds:uri="f57db89b-8240-4da6-9612-a425d508ce7a"/>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6</TotalTime>
  <Words>12034</Words>
  <Application>Microsoft Office PowerPoint</Application>
  <PresentationFormat>Custom</PresentationFormat>
  <Paragraphs>887</Paragraphs>
  <Slides>42</Slides>
  <Notes>25</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42</vt:i4>
      </vt:variant>
    </vt:vector>
  </HeadingPairs>
  <TitlesOfParts>
    <vt:vector size="55" baseType="lpstr">
      <vt:lpstr>Arial</vt:lpstr>
      <vt:lpstr>Book Antiqua</vt:lpstr>
      <vt:lpstr>Calibri</vt:lpstr>
      <vt:lpstr>Calibri </vt:lpstr>
      <vt:lpstr>Calibri Light</vt:lpstr>
      <vt:lpstr>din-2014</vt:lpstr>
      <vt:lpstr>din-next-w01-light</vt:lpstr>
      <vt:lpstr>Poppins</vt:lpstr>
      <vt:lpstr>Symbol</vt:lpstr>
      <vt:lpstr>Times New Roman</vt:lpstr>
      <vt:lpstr>Trade Gothic</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Us: Infrastructure Capital Advisors, LLC (ICA) is an SEC-registered investment advisor that manages exchange traded funds (ETFs) and a series of hedge funds. The firm was formed in 2012 and is based in New York City. ICA seeks current income opportunities as a primary objective in most, but not all, of ICA's investing activities.  DISCLOSURE Opinions represented above are subject to change and should not be considered investment advice. Past performance is not indicative of future results. The links to the fund fact sheets will provide standardized performance and risk disclosures. https://www.infracapequityincomefundetf.com/icap/fact-sheet.  A word about risk: Investing involves risk, including possible loss of principal. An investment in the Fund may be subject to risks which include, among others, investing in equities securities, dividend-paying securities, utilities, preferred stocks, small-, mid-and large-capitalization companies, real estate investment trusts, master limited partnerships, foreign investments, and emerging, debt securities, depositary receipts, market events, operational, high portfolio turnover, trading issues, options, active management, fund shares trading, premium/discount risk and liquidity of fund shares, which may make these investments volatile in price. Foreign investments are subject to risks, which include changes in economic and political conditions, foreign currency fluctuations, changes in foreign regulations, and changes in currency exchange rates which may negatively impact the Fund’s returns. Small and Medium capitalization companies, foreign investments, options, and high-yielding equity and debt securities may be subject to elevated risks. The Fund is a recently organized investment company with no operating history.  Leverage Risk: Leverage can magnify the Fund’s gains and losses and therefore increases its volatility. The Fund cannot guarantee that the use of leverage will produce increase income or a higher return on investment.  Please see the prospectus for a discussion of risks.  Distributor, Quasar Distributors, LLC.            </vt:lpstr>
    </vt:vector>
  </TitlesOfParts>
  <Company>Merrill Lynch &amp; Co.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ICA MoneyShow</dc:title>
  <dc:creator>Jay</dc:creator>
  <cp:lastModifiedBy>Sam Agoglia</cp:lastModifiedBy>
  <cp:revision>3</cp:revision>
  <cp:lastPrinted>2019-12-09T19:50:06Z</cp:lastPrinted>
  <dcterms:created xsi:type="dcterms:W3CDTF">2001-12-12T18:24:49Z</dcterms:created>
  <dcterms:modified xsi:type="dcterms:W3CDTF">2023-02-07T23:20:51Z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 US</vt:lpwstr>
  </property>
  <property fmtid="{D5CDD505-2E9C-101B-9397-08002B2CF9AE}" pid="3" name="Version">
    <vt:lpwstr>2.0</vt:lpwstr>
  </property>
  <property fmtid="{D5CDD505-2E9C-101B-9397-08002B2CF9AE}" pid="4" name="display_urn:schemas-microsoft-com:office:office#Editor">
    <vt:lpwstr>BUILTIN\administrators</vt:lpwstr>
  </property>
  <property fmtid="{D5CDD505-2E9C-101B-9397-08002B2CF9AE}" pid="5" name="Order">
    <vt:lpwstr>184200.000000000</vt:lpwstr>
  </property>
  <property fmtid="{D5CDD505-2E9C-101B-9397-08002B2CF9AE}" pid="6" name="display_urn:schemas-microsoft-com:office:office#Author">
    <vt:lpwstr>BUILTIN\administrators</vt:lpwstr>
  </property>
  <property fmtid="{D5CDD505-2E9C-101B-9397-08002B2CF9AE}" pid="7" name="ContentTypeId">
    <vt:lpwstr>0x0101001C46D4122DD74942908690D21CF69E68</vt:lpwstr>
  </property>
  <property fmtid="{D5CDD505-2E9C-101B-9397-08002B2CF9AE}" pid="8" name="MediaServiceImageTags">
    <vt:lpwstr/>
  </property>
</Properties>
</file>